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</p:sldIdLst>
  <p:sldSz cx="6858000" cy="9144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524"/>
    <a:srgbClr val="FF3300"/>
    <a:srgbClr val="FFFFFF"/>
    <a:srgbClr val="D2E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1" autoAdjust="0"/>
    <p:restoredTop sz="94660"/>
  </p:normalViewPr>
  <p:slideViewPr>
    <p:cSldViewPr snapToGrid="0">
      <p:cViewPr>
        <p:scale>
          <a:sx n="125" d="100"/>
          <a:sy n="125" d="100"/>
        </p:scale>
        <p:origin x="34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23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19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541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74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2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59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5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2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3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867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92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9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7" name="Imagen 6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17B07CF-6A76-499C-A3FE-17D074671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179" t="-24418" r="5535"/>
          <a:stretch/>
        </p:blipFill>
        <p:spPr>
          <a:xfrm>
            <a:off x="0" y="3729038"/>
            <a:ext cx="6858000" cy="5414963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A7A4CB91-C786-440A-A1C0-49B4397E7436}"/>
              </a:ext>
            </a:extLst>
          </p:cNvPr>
          <p:cNvSpPr/>
          <p:nvPr userDrawn="1"/>
        </p:nvSpPr>
        <p:spPr>
          <a:xfrm>
            <a:off x="0" y="0"/>
            <a:ext cx="6858000" cy="4900613"/>
          </a:xfrm>
          <a:prstGeom prst="rect">
            <a:avLst/>
          </a:prstGeom>
          <a:solidFill>
            <a:srgbClr val="D2ED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03D8C7-ED8E-4E72-B90A-D9A7E0353651}"/>
              </a:ext>
            </a:extLst>
          </p:cNvPr>
          <p:cNvSpPr/>
          <p:nvPr userDrawn="1"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</p:spTree>
    <p:extLst>
      <p:ext uri="{BB962C8B-B14F-4D97-AF65-F5344CB8AC3E}">
        <p14:creationId xmlns:p14="http://schemas.microsoft.com/office/powerpoint/2010/main" val="290276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Imagen 1039">
            <a:extLst>
              <a:ext uri="{FF2B5EF4-FFF2-40B4-BE49-F238E27FC236}">
                <a16:creationId xmlns:a16="http://schemas.microsoft.com/office/drawing/2014/main" id="{5D1C0183-CC1E-47C9-994A-4FEDF75479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94" b="27638"/>
          <a:stretch/>
        </p:blipFill>
        <p:spPr>
          <a:xfrm>
            <a:off x="-2" y="-35824"/>
            <a:ext cx="6858001" cy="2613691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0948C2A9-5CDA-4163-AFC4-D4C6B428F343}"/>
              </a:ext>
            </a:extLst>
          </p:cNvPr>
          <p:cNvSpPr/>
          <p:nvPr/>
        </p:nvSpPr>
        <p:spPr>
          <a:xfrm flipV="1">
            <a:off x="0" y="-35823"/>
            <a:ext cx="6858000" cy="493022"/>
          </a:xfrm>
          <a:prstGeom prst="rect">
            <a:avLst/>
          </a:prstGeom>
          <a:gradFill flip="none" rotWithShape="1">
            <a:gsLst>
              <a:gs pos="0">
                <a:schemeClr val="bg1">
                  <a:shade val="67500"/>
                  <a:satMod val="115000"/>
                  <a:alpha val="19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grpSp>
        <p:nvGrpSpPr>
          <p:cNvPr id="1031" name="Grupo 1030">
            <a:extLst>
              <a:ext uri="{FF2B5EF4-FFF2-40B4-BE49-F238E27FC236}">
                <a16:creationId xmlns:a16="http://schemas.microsoft.com/office/drawing/2014/main" id="{59EFD006-ED02-4D3E-A0E2-7BADDCBE7C79}"/>
              </a:ext>
            </a:extLst>
          </p:cNvPr>
          <p:cNvGrpSpPr/>
          <p:nvPr/>
        </p:nvGrpSpPr>
        <p:grpSpPr>
          <a:xfrm>
            <a:off x="390396" y="49541"/>
            <a:ext cx="1724018" cy="340366"/>
            <a:chOff x="171078" y="59523"/>
            <a:chExt cx="2298691" cy="453821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07E62DED-1FD0-4E32-90A0-EECDFDC093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7007" r="9294" b="27490"/>
            <a:stretch/>
          </p:blipFill>
          <p:spPr>
            <a:xfrm>
              <a:off x="694309" y="111169"/>
              <a:ext cx="1775460" cy="402175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</a:effectLst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785CB574-6828-40FA-B5A4-DEADFE0B7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1078" y="59523"/>
              <a:ext cx="440882" cy="440882"/>
            </a:xfrm>
            <a:prstGeom prst="rect">
              <a:avLst/>
            </a:prstGeom>
            <a:effectLst>
              <a:glow rad="101600">
                <a:schemeClr val="bg1">
                  <a:alpha val="60000"/>
                </a:schemeClr>
              </a:glow>
            </a:effectLst>
          </p:spPr>
        </p:pic>
      </p:grpSp>
      <p:grpSp>
        <p:nvGrpSpPr>
          <p:cNvPr id="1039" name="Grupo 1038">
            <a:extLst>
              <a:ext uri="{FF2B5EF4-FFF2-40B4-BE49-F238E27FC236}">
                <a16:creationId xmlns:a16="http://schemas.microsoft.com/office/drawing/2014/main" id="{427A345E-6B7A-464D-97C2-C70A6B4DA3DB}"/>
              </a:ext>
            </a:extLst>
          </p:cNvPr>
          <p:cNvGrpSpPr/>
          <p:nvPr/>
        </p:nvGrpSpPr>
        <p:grpSpPr>
          <a:xfrm>
            <a:off x="-239789" y="1852147"/>
            <a:ext cx="7203989" cy="1178136"/>
            <a:chOff x="706210" y="1703685"/>
            <a:chExt cx="5380266" cy="1178136"/>
          </a:xfrm>
        </p:grpSpPr>
        <p:sp>
          <p:nvSpPr>
            <p:cNvPr id="15" name="Forma libre: forma 14">
              <a:extLst>
                <a:ext uri="{FF2B5EF4-FFF2-40B4-BE49-F238E27FC236}">
                  <a16:creationId xmlns:a16="http://schemas.microsoft.com/office/drawing/2014/main" id="{C6BCD903-32F4-49D3-BE84-F25AFF766BB5}"/>
                </a:ext>
              </a:extLst>
            </p:cNvPr>
            <p:cNvSpPr/>
            <p:nvPr/>
          </p:nvSpPr>
          <p:spPr>
            <a:xfrm>
              <a:off x="706211" y="1703685"/>
              <a:ext cx="5380265" cy="812380"/>
            </a:xfrm>
            <a:custGeom>
              <a:avLst/>
              <a:gdLst>
                <a:gd name="connsiteX0" fmla="*/ 0 w 7511143"/>
                <a:gd name="connsiteY0" fmla="*/ 87033 h 1083173"/>
                <a:gd name="connsiteX1" fmla="*/ 2237014 w 7511143"/>
                <a:gd name="connsiteY1" fmla="*/ 1083075 h 1083173"/>
                <a:gd name="connsiteX2" fmla="*/ 5976257 w 7511143"/>
                <a:gd name="connsiteY2" fmla="*/ 38047 h 1083173"/>
                <a:gd name="connsiteX3" fmla="*/ 7511143 w 7511143"/>
                <a:gd name="connsiteY3" fmla="*/ 250318 h 108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1143" h="1083173">
                  <a:moveTo>
                    <a:pt x="0" y="87033"/>
                  </a:moveTo>
                  <a:cubicBezTo>
                    <a:pt x="620485" y="589136"/>
                    <a:pt x="1240971" y="1091239"/>
                    <a:pt x="2237014" y="1083075"/>
                  </a:cubicBezTo>
                  <a:cubicBezTo>
                    <a:pt x="3233057" y="1074911"/>
                    <a:pt x="5097236" y="176840"/>
                    <a:pt x="5976257" y="38047"/>
                  </a:cubicBezTo>
                  <a:cubicBezTo>
                    <a:pt x="6855278" y="-100746"/>
                    <a:pt x="7192736" y="179561"/>
                    <a:pt x="7511143" y="250318"/>
                  </a:cubicBezTo>
                </a:path>
              </a:pathLst>
            </a:custGeom>
            <a:noFill/>
            <a:ln w="5080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/>
            </a:p>
          </p:txBody>
        </p:sp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4240A8FC-87D7-4560-96B8-585DD059C3C5}"/>
                </a:ext>
              </a:extLst>
            </p:cNvPr>
            <p:cNvSpPr/>
            <p:nvPr/>
          </p:nvSpPr>
          <p:spPr>
            <a:xfrm>
              <a:off x="706210" y="2069441"/>
              <a:ext cx="5380265" cy="812380"/>
            </a:xfrm>
            <a:custGeom>
              <a:avLst/>
              <a:gdLst>
                <a:gd name="connsiteX0" fmla="*/ 0 w 7511143"/>
                <a:gd name="connsiteY0" fmla="*/ 87033 h 1083173"/>
                <a:gd name="connsiteX1" fmla="*/ 2237014 w 7511143"/>
                <a:gd name="connsiteY1" fmla="*/ 1083075 h 1083173"/>
                <a:gd name="connsiteX2" fmla="*/ 5976257 w 7511143"/>
                <a:gd name="connsiteY2" fmla="*/ 38047 h 1083173"/>
                <a:gd name="connsiteX3" fmla="*/ 7511143 w 7511143"/>
                <a:gd name="connsiteY3" fmla="*/ 250318 h 1083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11143" h="1083173">
                  <a:moveTo>
                    <a:pt x="0" y="87033"/>
                  </a:moveTo>
                  <a:cubicBezTo>
                    <a:pt x="620485" y="589136"/>
                    <a:pt x="1240971" y="1091239"/>
                    <a:pt x="2237014" y="1083075"/>
                  </a:cubicBezTo>
                  <a:cubicBezTo>
                    <a:pt x="3233057" y="1074911"/>
                    <a:pt x="5097236" y="176840"/>
                    <a:pt x="5976257" y="38047"/>
                  </a:cubicBezTo>
                  <a:cubicBezTo>
                    <a:pt x="6855278" y="-100746"/>
                    <a:pt x="7192736" y="179561"/>
                    <a:pt x="7511143" y="250318"/>
                  </a:cubicBezTo>
                </a:path>
              </a:pathLst>
            </a:custGeom>
            <a:noFill/>
            <a:ln w="5080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350"/>
            </a:p>
          </p:txBody>
        </p:sp>
      </p:grpSp>
      <p:sp>
        <p:nvSpPr>
          <p:cNvPr id="17" name="Elipse 16">
            <a:extLst>
              <a:ext uri="{FF2B5EF4-FFF2-40B4-BE49-F238E27FC236}">
                <a16:creationId xmlns:a16="http://schemas.microsoft.com/office/drawing/2014/main" id="{E00EB748-D98D-4429-90FA-D6A84A3DA8EF}"/>
              </a:ext>
            </a:extLst>
          </p:cNvPr>
          <p:cNvSpPr/>
          <p:nvPr/>
        </p:nvSpPr>
        <p:spPr>
          <a:xfrm>
            <a:off x="4999630" y="1861904"/>
            <a:ext cx="2204357" cy="2204357"/>
          </a:xfrm>
          <a:prstGeom prst="ellipse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793BA4D-C1D3-448F-9C15-2F30865F0506}"/>
              </a:ext>
            </a:extLst>
          </p:cNvPr>
          <p:cNvSpPr/>
          <p:nvPr/>
        </p:nvSpPr>
        <p:spPr>
          <a:xfrm>
            <a:off x="5528268" y="3418800"/>
            <a:ext cx="1661432" cy="1661432"/>
          </a:xfrm>
          <a:prstGeom prst="ellipse">
            <a:avLst/>
          </a:prstGeom>
          <a:blipFill>
            <a:blip r:embed="rId7"/>
            <a:stretch>
              <a:fillRect/>
            </a:stretch>
          </a:blipFill>
          <a:ln w="127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9431CC41-DBD1-4FBF-BAC8-BF641710D132}"/>
              </a:ext>
            </a:extLst>
          </p:cNvPr>
          <p:cNvSpPr txBox="1"/>
          <p:nvPr/>
        </p:nvSpPr>
        <p:spPr>
          <a:xfrm>
            <a:off x="390396" y="3449240"/>
            <a:ext cx="48829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4C8524"/>
                </a:solidFill>
              </a:rPr>
              <a:t>Revoluciona tu campo: Optimiza el riego y maximiza los resultados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es-MX" sz="1300" dirty="0"/>
              <a:t>Dirigido a agricultores que buscan mejorar sus prácticas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5DD37960-90C9-4839-A77E-A96FEB25B9DA}"/>
              </a:ext>
            </a:extLst>
          </p:cNvPr>
          <p:cNvSpPr txBox="1"/>
          <p:nvPr/>
        </p:nvSpPr>
        <p:spPr>
          <a:xfrm>
            <a:off x="390396" y="5388974"/>
            <a:ext cx="4999817" cy="1731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Beneficios</a:t>
            </a:r>
            <a:endParaRPr lang="es-MX" sz="1275" b="1" dirty="0"/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s-MX" sz="1650" dirty="0">
                <a:solidFill>
                  <a:srgbClr val="4C8524"/>
                </a:solidFill>
              </a:rPr>
              <a:t>Optimización del uso de agua y nutrientes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s-MX" sz="1650" dirty="0">
                <a:solidFill>
                  <a:srgbClr val="4C8524"/>
                </a:solidFill>
              </a:rPr>
              <a:t>Reducción  de costos y aumento de productividad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s-MX" sz="1650" dirty="0">
                <a:solidFill>
                  <a:srgbClr val="4C8524"/>
                </a:solidFill>
              </a:rPr>
              <a:t>Mejora en la calidad y rendimiento de cultivos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s-MX" sz="1650" dirty="0">
                <a:solidFill>
                  <a:srgbClr val="4C8524"/>
                </a:solidFill>
              </a:rPr>
              <a:t>Gestión eficiente y respuesta inmediata</a:t>
            </a:r>
          </a:p>
          <a:p>
            <a:pPr marL="214313" indent="-214313">
              <a:buFont typeface="Wingdings" panose="05000000000000000000" pitchFamily="2" charset="2"/>
              <a:buChar char="ü"/>
            </a:pPr>
            <a:r>
              <a:rPr lang="es-MX" sz="1650" dirty="0">
                <a:solidFill>
                  <a:srgbClr val="4C8524"/>
                </a:solidFill>
              </a:rPr>
              <a:t>Innovación y sostenibilidad</a:t>
            </a:r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3BF03A8-00DB-4094-9AD4-6279349A8B8E}"/>
              </a:ext>
            </a:extLst>
          </p:cNvPr>
          <p:cNvSpPr/>
          <p:nvPr/>
        </p:nvSpPr>
        <p:spPr>
          <a:xfrm>
            <a:off x="297310" y="8589025"/>
            <a:ext cx="914271" cy="198801"/>
          </a:xfrm>
          <a:prstGeom prst="roundRect">
            <a:avLst>
              <a:gd name="adj" fmla="val 49383"/>
            </a:avLst>
          </a:prstGeom>
          <a:solidFill>
            <a:srgbClr val="4C852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35731" indent="-135731">
              <a:buFont typeface="Wingdings" panose="05000000000000000000" pitchFamily="2" charset="2"/>
              <a:buChar char="Ø"/>
            </a:pPr>
            <a:r>
              <a:rPr lang="es-MX" sz="750" dirty="0"/>
              <a:t>Contáctanos</a:t>
            </a:r>
          </a:p>
        </p:txBody>
      </p:sp>
      <p:grpSp>
        <p:nvGrpSpPr>
          <p:cNvPr id="61" name="Grupo 60">
            <a:extLst>
              <a:ext uri="{FF2B5EF4-FFF2-40B4-BE49-F238E27FC236}">
                <a16:creationId xmlns:a16="http://schemas.microsoft.com/office/drawing/2014/main" id="{9A717D1C-6FAD-417D-97DF-C5977DCFC5D0}"/>
              </a:ext>
            </a:extLst>
          </p:cNvPr>
          <p:cNvGrpSpPr/>
          <p:nvPr/>
        </p:nvGrpSpPr>
        <p:grpSpPr>
          <a:xfrm>
            <a:off x="188317" y="8871755"/>
            <a:ext cx="6382306" cy="255402"/>
            <a:chOff x="83394" y="11836151"/>
            <a:chExt cx="8509742" cy="340536"/>
          </a:xfrm>
        </p:grpSpPr>
        <p:grpSp>
          <p:nvGrpSpPr>
            <p:cNvPr id="55" name="Grupo 54">
              <a:extLst>
                <a:ext uri="{FF2B5EF4-FFF2-40B4-BE49-F238E27FC236}">
                  <a16:creationId xmlns:a16="http://schemas.microsoft.com/office/drawing/2014/main" id="{08C792BC-D90E-428F-AF4E-D3F87F782C70}"/>
                </a:ext>
              </a:extLst>
            </p:cNvPr>
            <p:cNvGrpSpPr/>
            <p:nvPr/>
          </p:nvGrpSpPr>
          <p:grpSpPr>
            <a:xfrm>
              <a:off x="1082158" y="11887427"/>
              <a:ext cx="6422272" cy="289260"/>
              <a:chOff x="1082158" y="11887427"/>
              <a:chExt cx="6422272" cy="289260"/>
            </a:xfrm>
          </p:grpSpPr>
          <p:sp>
            <p:nvSpPr>
              <p:cNvPr id="44" name="Google Shape;11;p21">
                <a:extLst>
                  <a:ext uri="{FF2B5EF4-FFF2-40B4-BE49-F238E27FC236}">
                    <a16:creationId xmlns:a16="http://schemas.microsoft.com/office/drawing/2014/main" id="{40F5EC7C-67DD-46A8-93A8-FCE3E17EC5C1}"/>
                  </a:ext>
                </a:extLst>
              </p:cNvPr>
              <p:cNvSpPr txBox="1"/>
              <p:nvPr/>
            </p:nvSpPr>
            <p:spPr>
              <a:xfrm>
                <a:off x="1335977" y="11889008"/>
                <a:ext cx="6168453" cy="21524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noAutofit/>
              </a:bodyPr>
              <a:lstStyle/>
              <a:p>
                <a:r>
                  <a:rPr lang="en-US" sz="900" b="1" dirty="0">
                    <a:solidFill>
                      <a:srgbClr val="4C8524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https://dtaamerica.com/dta-agricola   |            contact@dtaamerica.com    |          625 152 3176</a:t>
                </a:r>
                <a:endParaRPr sz="1350" b="1" dirty="0">
                  <a:solidFill>
                    <a:srgbClr val="4C8524"/>
                  </a:solidFill>
                </a:endParaRPr>
              </a:p>
            </p:txBody>
          </p:sp>
          <p:pic>
            <p:nvPicPr>
              <p:cNvPr id="48" name="Gráfico 47" descr="Internet con relleno sólido">
                <a:extLst>
                  <a:ext uri="{FF2B5EF4-FFF2-40B4-BE49-F238E27FC236}">
                    <a16:creationId xmlns:a16="http://schemas.microsoft.com/office/drawing/2014/main" id="{94974985-2625-47C8-AEDE-DE38B6064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082158" y="11895047"/>
                <a:ext cx="265067" cy="265067"/>
              </a:xfrm>
              <a:prstGeom prst="rect">
                <a:avLst/>
              </a:prstGeom>
            </p:spPr>
          </p:pic>
          <p:pic>
            <p:nvPicPr>
              <p:cNvPr id="52" name="Gráfico 51" descr="Altavoz de teléfono con relleno sólido">
                <a:extLst>
                  <a:ext uri="{FF2B5EF4-FFF2-40B4-BE49-F238E27FC236}">
                    <a16:creationId xmlns:a16="http://schemas.microsoft.com/office/drawing/2014/main" id="{9182DB50-E104-4949-BD8F-0C496738C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6261102" y="11887427"/>
                <a:ext cx="266400" cy="266400"/>
              </a:xfrm>
              <a:prstGeom prst="rect">
                <a:avLst/>
              </a:prstGeom>
            </p:spPr>
          </p:pic>
          <p:pic>
            <p:nvPicPr>
              <p:cNvPr id="54" name="Gráfico 53" descr="Sobre con relleno sólido">
                <a:extLst>
                  <a:ext uri="{FF2B5EF4-FFF2-40B4-BE49-F238E27FC236}">
                    <a16:creationId xmlns:a16="http://schemas.microsoft.com/office/drawing/2014/main" id="{7E5D1369-74B8-4F75-B9E4-B66C20947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019486" y="11910287"/>
                <a:ext cx="266400" cy="266400"/>
              </a:xfrm>
              <a:prstGeom prst="rect">
                <a:avLst/>
              </a:prstGeom>
            </p:spPr>
          </p:pic>
        </p:grpSp>
        <p:grpSp>
          <p:nvGrpSpPr>
            <p:cNvPr id="59" name="Grupo 58">
              <a:extLst>
                <a:ext uri="{FF2B5EF4-FFF2-40B4-BE49-F238E27FC236}">
                  <a16:creationId xmlns:a16="http://schemas.microsoft.com/office/drawing/2014/main" id="{1579D7CC-931C-4BE4-902A-EDD6F3C191C9}"/>
                </a:ext>
              </a:extLst>
            </p:cNvPr>
            <p:cNvGrpSpPr/>
            <p:nvPr/>
          </p:nvGrpSpPr>
          <p:grpSpPr>
            <a:xfrm>
              <a:off x="83394" y="11836151"/>
              <a:ext cx="8509742" cy="57150"/>
              <a:chOff x="83394" y="11836151"/>
              <a:chExt cx="8509742" cy="57150"/>
            </a:xfrm>
          </p:grpSpPr>
          <p:cxnSp>
            <p:nvCxnSpPr>
              <p:cNvPr id="57" name="Conector recto 56">
                <a:extLst>
                  <a:ext uri="{FF2B5EF4-FFF2-40B4-BE49-F238E27FC236}">
                    <a16:creationId xmlns:a16="http://schemas.microsoft.com/office/drawing/2014/main" id="{A385D053-687A-433F-B8E2-39E266184ACF}"/>
                  </a:ext>
                </a:extLst>
              </p:cNvPr>
              <p:cNvCxnSpPr/>
              <p:nvPr/>
            </p:nvCxnSpPr>
            <p:spPr>
              <a:xfrm>
                <a:off x="142874" y="11867107"/>
                <a:ext cx="8400001" cy="0"/>
              </a:xfrm>
              <a:prstGeom prst="line">
                <a:avLst/>
              </a:prstGeom>
              <a:ln w="19050">
                <a:solidFill>
                  <a:srgbClr val="4C852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224DFCB1-8903-44E3-8DC8-6C1801D345F9}"/>
                  </a:ext>
                </a:extLst>
              </p:cNvPr>
              <p:cNvSpPr/>
              <p:nvPr/>
            </p:nvSpPr>
            <p:spPr>
              <a:xfrm>
                <a:off x="83394" y="11836151"/>
                <a:ext cx="57150" cy="57150"/>
              </a:xfrm>
              <a:prstGeom prst="ellipse">
                <a:avLst/>
              </a:prstGeom>
              <a:noFill/>
              <a:ln>
                <a:solidFill>
                  <a:srgbClr val="4C8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350" b="1"/>
              </a:p>
            </p:txBody>
          </p:sp>
          <p:sp>
            <p:nvSpPr>
              <p:cNvPr id="60" name="Elipse 59">
                <a:extLst>
                  <a:ext uri="{FF2B5EF4-FFF2-40B4-BE49-F238E27FC236}">
                    <a16:creationId xmlns:a16="http://schemas.microsoft.com/office/drawing/2014/main" id="{3BB7759A-3409-4139-82E9-943FD711D5AE}"/>
                  </a:ext>
                </a:extLst>
              </p:cNvPr>
              <p:cNvSpPr/>
              <p:nvPr/>
            </p:nvSpPr>
            <p:spPr>
              <a:xfrm>
                <a:off x="8535987" y="11836151"/>
                <a:ext cx="57149" cy="57150"/>
              </a:xfrm>
              <a:prstGeom prst="ellipse">
                <a:avLst/>
              </a:prstGeom>
              <a:noFill/>
              <a:ln>
                <a:solidFill>
                  <a:srgbClr val="4C852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350" b="1"/>
              </a:p>
            </p:txBody>
          </p:sp>
        </p:grpSp>
      </p:grpSp>
      <p:sp>
        <p:nvSpPr>
          <p:cNvPr id="1029" name="Rectángulo: esquinas redondeadas 1028">
            <a:extLst>
              <a:ext uri="{FF2B5EF4-FFF2-40B4-BE49-F238E27FC236}">
                <a16:creationId xmlns:a16="http://schemas.microsoft.com/office/drawing/2014/main" id="{D01C83C8-E151-4EEF-AB5C-62EDD12DA8B0}"/>
              </a:ext>
            </a:extLst>
          </p:cNvPr>
          <p:cNvSpPr/>
          <p:nvPr/>
        </p:nvSpPr>
        <p:spPr>
          <a:xfrm>
            <a:off x="4800892" y="7200900"/>
            <a:ext cx="1558092" cy="1558092"/>
          </a:xfrm>
          <a:prstGeom prst="roundRect">
            <a:avLst>
              <a:gd name="adj" fmla="val 4746"/>
            </a:avLst>
          </a:prstGeom>
          <a:blipFill>
            <a:blip r:embed="rId1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/>
          </a:p>
        </p:txBody>
      </p:sp>
      <p:pic>
        <p:nvPicPr>
          <p:cNvPr id="1030" name="Picture 6" descr="Unifrut">
            <a:extLst>
              <a:ext uri="{FF2B5EF4-FFF2-40B4-BE49-F238E27FC236}">
                <a16:creationId xmlns:a16="http://schemas.microsoft.com/office/drawing/2014/main" id="{128A96DF-5064-43FD-B77D-2655A22D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1" t="22769" r="4831" b="24883"/>
          <a:stretch/>
        </p:blipFill>
        <p:spPr bwMode="auto">
          <a:xfrm>
            <a:off x="2573171" y="-16526"/>
            <a:ext cx="1130081" cy="367261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omueve FIRA el desarrollo de proveedores y la diversificación ...">
            <a:extLst>
              <a:ext uri="{FF2B5EF4-FFF2-40B4-BE49-F238E27FC236}">
                <a16:creationId xmlns:a16="http://schemas.microsoft.com/office/drawing/2014/main" id="{487ED039-775E-45E6-B3AC-D755D8AB9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6" t="36417" r="25555" b="35408"/>
          <a:stretch/>
        </p:blipFill>
        <p:spPr bwMode="auto">
          <a:xfrm>
            <a:off x="4195019" y="116538"/>
            <a:ext cx="855266" cy="277316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CuadroTexto 1032">
            <a:extLst>
              <a:ext uri="{FF2B5EF4-FFF2-40B4-BE49-F238E27FC236}">
                <a16:creationId xmlns:a16="http://schemas.microsoft.com/office/drawing/2014/main" id="{CA25A7F2-0DDF-45BF-8D3C-F795BB2597A7}"/>
              </a:ext>
            </a:extLst>
          </p:cNvPr>
          <p:cNvSpPr txBox="1"/>
          <p:nvPr/>
        </p:nvSpPr>
        <p:spPr>
          <a:xfrm rot="20583015">
            <a:off x="2155875" y="7376897"/>
            <a:ext cx="1963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atin typeface="Lucida Handwriting" panose="03010101010101010101" pitchFamily="66" charset="0"/>
              </a:rPr>
              <a:t>Conoce más sobre nuestros productos</a:t>
            </a:r>
          </a:p>
        </p:txBody>
      </p:sp>
      <p:pic>
        <p:nvPicPr>
          <p:cNvPr id="1038" name="Gráfico 1037" descr="Flecha lineal: curva en sentido contrario de las agujas del reloj con relleno sólido">
            <a:extLst>
              <a:ext uri="{FF2B5EF4-FFF2-40B4-BE49-F238E27FC236}">
                <a16:creationId xmlns:a16="http://schemas.microsoft.com/office/drawing/2014/main" id="{109E82F2-89F2-4B73-8562-ACF931F2A98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rot="7042601">
            <a:off x="3702630" y="7871851"/>
            <a:ext cx="803735" cy="80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76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73</Words>
  <Application>Microsoft Office PowerPoint</Application>
  <PresentationFormat>Carta (216 x 279 mm)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Lucida Handwriting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E. Santiesteban Toca</dc:creator>
  <cp:lastModifiedBy>Cosme E. Santiesteban Toca</cp:lastModifiedBy>
  <cp:revision>18</cp:revision>
  <dcterms:created xsi:type="dcterms:W3CDTF">2025-09-23T19:12:45Z</dcterms:created>
  <dcterms:modified xsi:type="dcterms:W3CDTF">2025-09-23T22:18:20Z</dcterms:modified>
</cp:coreProperties>
</file>