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84" r:id="rId3"/>
    <p:sldId id="328" r:id="rId4"/>
    <p:sldId id="331" r:id="rId5"/>
    <p:sldId id="258" r:id="rId6"/>
  </p:sldIdLst>
  <p:sldSz cx="12192000" cy="6858000"/>
  <p:notesSz cx="6858000" cy="9144000"/>
  <p:embeddedFontLst>
    <p:embeddedFont>
      <p:font typeface="Agency FB" panose="020B0503020202020204" pitchFamily="34" charset="77"/>
      <p:regular r:id="rId8"/>
      <p:bold r:id="rId9"/>
    </p:embeddedFont>
    <p:embeddedFont>
      <p:font typeface="Mistral" panose="03090702030407020403" pitchFamily="66" charset="0"/>
      <p:regular r:id="rId1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7" roundtripDataSignature="AMtx7miORMKKj+1WEFaltVqy/gPLZhBmL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A8522"/>
    <a:srgbClr val="115E21"/>
    <a:srgbClr val="054A98"/>
    <a:srgbClr val="CF7D47"/>
    <a:srgbClr val="FF5050"/>
    <a:srgbClr val="FFFFFF"/>
    <a:srgbClr val="D9E1D9"/>
    <a:srgbClr val="ECF4E3"/>
    <a:srgbClr val="548C2E"/>
    <a:srgbClr val="70AD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748" autoAdjust="0"/>
    <p:restoredTop sz="92717" autoAdjust="0"/>
  </p:normalViewPr>
  <p:slideViewPr>
    <p:cSldViewPr snapToGrid="0">
      <p:cViewPr varScale="1">
        <p:scale>
          <a:sx n="152" d="100"/>
          <a:sy n="152" d="100"/>
        </p:scale>
        <p:origin x="776" y="19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59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57" Type="http://customschemas.google.com/relationships/presentationmetadata" Target="metadata"/><Relationship Id="rId61" Type="http://schemas.openxmlformats.org/officeDocument/2006/relationships/tableStyles" Target="tableStyles.xml"/><Relationship Id="rId10" Type="http://schemas.openxmlformats.org/officeDocument/2006/relationships/font" Target="fonts/font3.fntdata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2.fntdata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MX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Hoja1!$B$1</c:f>
              <c:strCache>
                <c:ptCount val="1"/>
                <c:pt idx="0">
                  <c:v>Ventas</c:v>
                </c:pt>
              </c:strCache>
            </c:strRef>
          </c:tx>
          <c:dPt>
            <c:idx val="0"/>
            <c:bubble3D val="0"/>
            <c:spPr>
              <a:solidFill>
                <a:schemeClr val="accent6">
                  <a:shade val="7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9CC5-428C-A2A9-97427A9D0D55}"/>
              </c:ext>
            </c:extLst>
          </c:dPt>
          <c:dPt>
            <c:idx val="1"/>
            <c:bubble3D val="0"/>
            <c:spPr>
              <a:solidFill>
                <a:schemeClr val="accent6">
                  <a:tint val="77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815-4DFF-9E6C-DC4C41AC5433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8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s-MX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Hoja1!$A$2:$A$3</c:f>
              <c:strCache>
                <c:ptCount val="2"/>
                <c:pt idx="0">
                  <c:v>1er trim.</c:v>
                </c:pt>
                <c:pt idx="1">
                  <c:v>2º trim.</c:v>
                </c:pt>
              </c:strCache>
            </c:strRef>
          </c:cat>
          <c:val>
            <c:numRef>
              <c:f>Hoja1!$B$2:$B$3</c:f>
              <c:numCache>
                <c:formatCode>0%</c:formatCode>
                <c:ptCount val="2"/>
                <c:pt idx="0">
                  <c:v>0.8</c:v>
                </c:pt>
                <c:pt idx="1">
                  <c:v>0.2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CC5-428C-A2A9-97427A9D0D5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MX" sz="1100" b="1" i="0" u="none" strike="noStrike" cap="none" dirty="0">
                <a:solidFill>
                  <a:srgbClr val="000000"/>
                </a:solidFill>
                <a:latin typeface="Arial"/>
                <a:ea typeface="Times New Roman" panose="02020603050405020304" pitchFamily="18" charset="0"/>
                <a:cs typeface="Arial"/>
                <a:sym typeface="Arial"/>
              </a:rPr>
              <a:t>DTA-Agrícola</a:t>
            </a:r>
            <a:r>
              <a:rPr lang="es-MX" sz="1100" b="0" i="0" u="none" strike="noStrike" cap="none" dirty="0">
                <a:solidFill>
                  <a:srgbClr val="000000"/>
                </a:solidFill>
                <a:latin typeface="Arial"/>
                <a:ea typeface="Times New Roman" panose="02020603050405020304" pitchFamily="18" charset="0"/>
                <a:cs typeface="Arial"/>
                <a:sym typeface="Arial"/>
              </a:rPr>
              <a:t> está dirigido a la rama agrícola, dentro de la actividad primaria, en cualquier cadena productiva que utilice el riego, siendo útil para grandes, medianos y pequeños productores. 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lang="es-MX" sz="1100" b="0" i="0" u="none" strike="noStrike" cap="none" dirty="0">
              <a:solidFill>
                <a:srgbClr val="000000"/>
              </a:solidFill>
              <a:latin typeface="Arial"/>
              <a:ea typeface="Times New Roman" panose="02020603050405020304" pitchFamily="18" charset="0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MX" sz="1100" b="1" i="0" u="none" strike="noStrike" cap="none" dirty="0">
                <a:solidFill>
                  <a:srgbClr val="000000"/>
                </a:solidFill>
                <a:latin typeface="Arial"/>
                <a:ea typeface="Times New Roman" panose="02020603050405020304" pitchFamily="18" charset="0"/>
                <a:cs typeface="Arial"/>
                <a:sym typeface="Arial"/>
              </a:rPr>
              <a:t>Modularidad</a:t>
            </a:r>
            <a:r>
              <a:rPr lang="es-MX" sz="1100" b="0" i="0" u="none" strike="noStrike" cap="none" dirty="0">
                <a:solidFill>
                  <a:srgbClr val="000000"/>
                </a:solidFill>
                <a:latin typeface="Arial"/>
                <a:ea typeface="Times New Roman" panose="02020603050405020304" pitchFamily="18" charset="0"/>
                <a:cs typeface="Arial"/>
                <a:sym typeface="Arial"/>
              </a:rPr>
              <a:t>: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MX" sz="1100" b="0" i="0" u="none" strike="noStrike" cap="none" dirty="0">
                <a:solidFill>
                  <a:srgbClr val="000000"/>
                </a:solidFill>
                <a:latin typeface="Arial"/>
                <a:ea typeface="Times New Roman" panose="02020603050405020304" pitchFamily="18" charset="0"/>
                <a:cs typeface="Arial"/>
                <a:sym typeface="Arial"/>
              </a:rPr>
              <a:t>Permite adaptarse a las necesidades de los clientes, así como el tránsito a la agricultura de precisión, sin la necesidad de realizar grandes inversiones por parte del agricultor, a partir de la adaptación de las tecnologías con que cuenta en la actualidad. </a:t>
            </a:r>
          </a:p>
          <a:p>
            <a:pPr marL="171450" marR="0" lvl="0" indent="-1714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</a:pPr>
            <a:r>
              <a:rPr lang="es-MX" sz="1100" b="0" i="0" u="none" strike="noStrike" cap="none" dirty="0">
                <a:solidFill>
                  <a:srgbClr val="000000"/>
                </a:solidFill>
                <a:latin typeface="Arial"/>
                <a:ea typeface="Times New Roman" panose="02020603050405020304" pitchFamily="18" charset="0"/>
                <a:cs typeface="Arial"/>
                <a:sym typeface="Arial"/>
              </a:rPr>
              <a:t>La adopción de una sola tecnología de monitoreo podría apoyar a productores pequeños, por su bajo costo de inversión. </a:t>
            </a:r>
          </a:p>
          <a:p>
            <a:pPr marL="171450" marR="0" lvl="0" indent="-1714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</a:pPr>
            <a:r>
              <a:rPr lang="es-MX" sz="1100" b="0" i="0" u="none" strike="noStrike" cap="none" dirty="0">
                <a:solidFill>
                  <a:srgbClr val="000000"/>
                </a:solidFill>
                <a:latin typeface="Arial"/>
                <a:ea typeface="Times New Roman" panose="02020603050405020304" pitchFamily="18" charset="0"/>
                <a:cs typeface="Arial"/>
                <a:sym typeface="Arial"/>
              </a:rPr>
              <a:t>La combinación de varias tecnologías es idónea para productores medianos o cooperativas agrícolas. </a:t>
            </a:r>
          </a:p>
          <a:p>
            <a:pPr marL="171450" marR="0" lvl="0" indent="-1714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</a:pPr>
            <a:r>
              <a:rPr lang="es-MX" sz="1100" b="0" i="0" u="none" strike="noStrike" cap="none" dirty="0">
                <a:solidFill>
                  <a:srgbClr val="000000"/>
                </a:solidFill>
                <a:latin typeface="Arial"/>
                <a:ea typeface="Times New Roman" panose="02020603050405020304" pitchFamily="18" charset="0"/>
                <a:cs typeface="Arial"/>
                <a:sym typeface="Arial"/>
              </a:rPr>
              <a:t>Mientras que el sistema integrado es conveniente para grandes empresas con cultivos a gran escala. 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lang="es-MX" sz="1100" b="0" i="0" u="none" strike="noStrike" cap="none" dirty="0">
              <a:solidFill>
                <a:srgbClr val="000000"/>
              </a:solidFill>
              <a:latin typeface="Arial"/>
              <a:ea typeface="Times New Roman" panose="02020603050405020304" pitchFamily="18" charset="0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MX" sz="1100" b="0" i="0" u="none" strike="noStrike" cap="none" dirty="0">
                <a:solidFill>
                  <a:srgbClr val="000000"/>
                </a:solidFill>
                <a:latin typeface="Arial"/>
                <a:ea typeface="Times New Roman" panose="02020603050405020304" pitchFamily="18" charset="0"/>
                <a:cs typeface="Arial"/>
                <a:sym typeface="Arial"/>
              </a:rPr>
              <a:t>Esto implica que nuestra propuesta no esté limitada a un reducido segmento de clientes que cuente con un alto volumen productivo o fuerte capital de inversión. Las diferentes tecnologías que incluye permiten el trabajo en cultivos anuales, perennes, frutales e incluso, en hidroponía y jardinería. Con 36 usuarios activos, 5 en fase de adopción y más de 2’000 ha atendidas, dotamos a los agricultores de un sistema global de gestión del riego que permita la obtención de alimentos saludables, así como el incremento y realce de la salud de los </a:t>
            </a:r>
            <a:r>
              <a:rPr lang="es-MX" sz="1100" b="0" i="0" u="none" strike="noStrike" cap="none" dirty="0" err="1">
                <a:solidFill>
                  <a:srgbClr val="000000"/>
                </a:solidFill>
                <a:latin typeface="Arial"/>
                <a:ea typeface="Times New Roman" panose="02020603050405020304" pitchFamily="18" charset="0"/>
                <a:cs typeface="Arial"/>
                <a:sym typeface="Arial"/>
              </a:rPr>
              <a:t>agrosistemas</a:t>
            </a:r>
            <a:r>
              <a:rPr lang="es-MX" sz="1100" b="0" i="0" u="none" strike="noStrike" cap="none" dirty="0">
                <a:solidFill>
                  <a:srgbClr val="000000"/>
                </a:solidFill>
                <a:latin typeface="Arial"/>
                <a:ea typeface="Times New Roman" panose="02020603050405020304" pitchFamily="18" charset="0"/>
                <a:cs typeface="Arial"/>
                <a:sym typeface="Arial"/>
              </a:rPr>
              <a:t>, la diversidad y la actividad biológica de los suelos.</a:t>
            </a:r>
            <a:r>
              <a:rPr lang="es-MX" sz="1100" b="0" i="0" u="none" strike="noStrike" cap="none" dirty="0">
                <a:solidFill>
                  <a:srgbClr val="000000"/>
                </a:solidFill>
                <a:latin typeface="Arial"/>
                <a:ea typeface="Calibri" panose="020F0502020204030204" pitchFamily="34" charset="0"/>
                <a:cs typeface="Arial"/>
                <a:sym typeface="Arial"/>
              </a:rPr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9" name="Google Shape;19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840581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s-MX" b="1" dirty="0" err="1"/>
              <a:t>PivotControl</a:t>
            </a:r>
            <a:r>
              <a:rPr lang="es-MX" dirty="0"/>
              <a:t>: Control de pivotes.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s-MX" b="1" dirty="0" err="1"/>
              <a:t>PivotMonitor</a:t>
            </a:r>
            <a:r>
              <a:rPr lang="es-MX" dirty="0"/>
              <a:t>: Monitoreo de pivotes (versión Lite).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s-MX" b="1" dirty="0" err="1"/>
              <a:t>DripControl</a:t>
            </a:r>
            <a:r>
              <a:rPr lang="es-MX" b="1" dirty="0"/>
              <a:t> : </a:t>
            </a:r>
            <a:r>
              <a:rPr lang="es-MX" dirty="0"/>
              <a:t>Control de riego estacionario.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tabLst/>
              <a:defRPr/>
            </a:pPr>
            <a:r>
              <a:rPr lang="es-MX" b="1" dirty="0" err="1"/>
              <a:t>PumpControl</a:t>
            </a:r>
            <a:r>
              <a:rPr lang="es-MX" dirty="0"/>
              <a:t>: Control de bombas.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145" name="Google Shape;14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578949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>
          <a:extLst>
            <a:ext uri="{FF2B5EF4-FFF2-40B4-BE49-F238E27FC236}">
              <a16:creationId xmlns:a16="http://schemas.microsoft.com/office/drawing/2014/main" id="{96C02119-2295-470A-2269-495BB552FB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:notes">
            <a:extLst>
              <a:ext uri="{FF2B5EF4-FFF2-40B4-BE49-F238E27FC236}">
                <a16:creationId xmlns:a16="http://schemas.microsoft.com/office/drawing/2014/main" id="{7A7DF2DE-6479-ECFB-CF0C-5836FE920F3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400" b="1" dirty="0"/>
              <a:t>GRACIAS!!!</a:t>
            </a:r>
            <a:endParaRPr sz="2400" b="1" dirty="0"/>
          </a:p>
        </p:txBody>
      </p:sp>
      <p:sp>
        <p:nvSpPr>
          <p:cNvPr id="75" name="Google Shape;75;p3:notes">
            <a:extLst>
              <a:ext uri="{FF2B5EF4-FFF2-40B4-BE49-F238E27FC236}">
                <a16:creationId xmlns:a16="http://schemas.microsoft.com/office/drawing/2014/main" id="{1DD00675-5DE4-27A1-E1C3-D0BFB6AAE10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104826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400" b="1" dirty="0"/>
              <a:t>GRACIAS!!!</a:t>
            </a:r>
            <a:endParaRPr sz="2400" b="1" dirty="0"/>
          </a:p>
        </p:txBody>
      </p:sp>
      <p:sp>
        <p:nvSpPr>
          <p:cNvPr id="75" name="Google Shape;7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Diseño personalizado">
  <p:cSld name="1_Diseño personalizado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21"/>
          <p:cNvPicPr preferRelativeResize="0"/>
          <p:nvPr userDrawn="1"/>
        </p:nvPicPr>
        <p:blipFill rotWithShape="1">
          <a:blip r:embed="rId3" cstate="hqprint">
            <a:alphaModFix/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6985" y="4742815"/>
            <a:ext cx="12220575" cy="18161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21"/>
          <p:cNvSpPr/>
          <p:nvPr/>
        </p:nvSpPr>
        <p:spPr>
          <a:xfrm>
            <a:off x="-14605" y="6575425"/>
            <a:ext cx="12220575" cy="358140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8;p21"/>
          <p:cNvSpPr/>
          <p:nvPr userDrawn="1"/>
        </p:nvSpPr>
        <p:spPr>
          <a:xfrm>
            <a:off x="-6985" y="-77470"/>
            <a:ext cx="12206100" cy="4866000"/>
          </a:xfrm>
          <a:prstGeom prst="rect">
            <a:avLst/>
          </a:prstGeom>
          <a:gradFill>
            <a:gsLst>
              <a:gs pos="0">
                <a:srgbClr val="F6F9FC"/>
              </a:gs>
              <a:gs pos="74000">
                <a:schemeClr val="accent6">
                  <a:lumMod val="20000"/>
                  <a:lumOff val="80000"/>
                </a:schemeClr>
              </a:gs>
              <a:gs pos="100000">
                <a:srgbClr val="D6E3CD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id="{9C282CE9-57D7-4D1C-9381-383CBFC632E9}"/>
              </a:ext>
            </a:extLst>
          </p:cNvPr>
          <p:cNvGrpSpPr/>
          <p:nvPr userDrawn="1"/>
        </p:nvGrpSpPr>
        <p:grpSpPr>
          <a:xfrm>
            <a:off x="1257569" y="6575424"/>
            <a:ext cx="10677709" cy="254636"/>
            <a:chOff x="1280759" y="6575424"/>
            <a:chExt cx="10677709" cy="254636"/>
          </a:xfrm>
        </p:grpSpPr>
        <p:pic>
          <p:nvPicPr>
            <p:cNvPr id="16" name="Google Shape;10;p21">
              <a:extLst>
                <a:ext uri="{FF2B5EF4-FFF2-40B4-BE49-F238E27FC236}">
                  <a16:creationId xmlns:a16="http://schemas.microsoft.com/office/drawing/2014/main" id="{7AE8E946-44CB-4672-B38A-8AE387CDD550}"/>
                </a:ext>
              </a:extLst>
            </p:cNvPr>
            <p:cNvPicPr preferRelativeResize="0"/>
            <p:nvPr/>
          </p:nvPicPr>
          <p:blipFill rotWithShape="1">
            <a:blip r:embed="rId4" cstate="screen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280759" y="6628086"/>
              <a:ext cx="194534" cy="18151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" name="Google Shape;11;p21">
              <a:extLst>
                <a:ext uri="{FF2B5EF4-FFF2-40B4-BE49-F238E27FC236}">
                  <a16:creationId xmlns:a16="http://schemas.microsoft.com/office/drawing/2014/main" id="{FD17AFAD-BB3B-4EEE-8788-EDC1C699A03B}"/>
                </a:ext>
              </a:extLst>
            </p:cNvPr>
            <p:cNvSpPr txBox="1"/>
            <p:nvPr/>
          </p:nvSpPr>
          <p:spPr>
            <a:xfrm>
              <a:off x="1478923" y="6575424"/>
              <a:ext cx="10479545" cy="2152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0" u="none" strike="noStrike" cap="none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https://dtaamerica.com/dta-agricola   |            contact@dtaamerica.com    |            625 152 3176    |             5a # 501, Cuauhtémoc, Chihuahua, México 31500</a:t>
              </a:r>
              <a:endParaRPr dirty="0"/>
            </a:p>
          </p:txBody>
        </p:sp>
        <p:pic>
          <p:nvPicPr>
            <p:cNvPr id="18" name="Google Shape;12;p21">
              <a:extLst>
                <a:ext uri="{FF2B5EF4-FFF2-40B4-BE49-F238E27FC236}">
                  <a16:creationId xmlns:a16="http://schemas.microsoft.com/office/drawing/2014/main" id="{A01D3065-F503-4835-AF14-17AE335CD199}"/>
                </a:ext>
              </a:extLst>
            </p:cNvPr>
            <p:cNvPicPr preferRelativeResize="0"/>
            <p:nvPr/>
          </p:nvPicPr>
          <p:blipFill rotWithShape="1">
            <a:blip r:embed="rId5" cstate="screen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4145895" y="6595513"/>
              <a:ext cx="194534" cy="2310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" name="Google Shape;13;p21">
              <a:extLst>
                <a:ext uri="{FF2B5EF4-FFF2-40B4-BE49-F238E27FC236}">
                  <a16:creationId xmlns:a16="http://schemas.microsoft.com/office/drawing/2014/main" id="{4202D410-2AD7-4B4F-A7A5-42D1314911CA}"/>
                </a:ext>
              </a:extLst>
            </p:cNvPr>
            <p:cNvPicPr preferRelativeResize="0"/>
            <p:nvPr/>
          </p:nvPicPr>
          <p:blipFill rotWithShape="1">
            <a:blip r:embed="rId6" cstate="screen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422404" y="6635626"/>
              <a:ext cx="156591" cy="19443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" name="Google Shape;14;p21">
              <a:extLst>
                <a:ext uri="{FF2B5EF4-FFF2-40B4-BE49-F238E27FC236}">
                  <a16:creationId xmlns:a16="http://schemas.microsoft.com/office/drawing/2014/main" id="{F1782F62-96C2-4A2A-805F-64308490C26C}"/>
                </a:ext>
              </a:extLst>
            </p:cNvPr>
            <p:cNvPicPr preferRelativeResize="0"/>
            <p:nvPr/>
          </p:nvPicPr>
          <p:blipFill rotWithShape="1">
            <a:blip r:embed="rId7" cstate="screen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7912301" y="6642074"/>
              <a:ext cx="156591" cy="16358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" name="Rectángulo 1">
            <a:extLst>
              <a:ext uri="{FF2B5EF4-FFF2-40B4-BE49-F238E27FC236}">
                <a16:creationId xmlns:a16="http://schemas.microsoft.com/office/drawing/2014/main" id="{09C55ECF-1FB8-481C-9A77-CA14007509BC}"/>
              </a:ext>
            </a:extLst>
          </p:cNvPr>
          <p:cNvSpPr/>
          <p:nvPr userDrawn="1"/>
        </p:nvSpPr>
        <p:spPr>
          <a:xfrm>
            <a:off x="0" y="-77470"/>
            <a:ext cx="12205970" cy="6633953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2" name="Imagen 11" descr="Imagen de la pantalla de un video juego&#10;&#10;Descripción generada automáticamente con confianza baja">
            <a:extLst>
              <a:ext uri="{FF2B5EF4-FFF2-40B4-BE49-F238E27FC236}">
                <a16:creationId xmlns:a16="http://schemas.microsoft.com/office/drawing/2014/main" id="{AA1E4D89-54B4-47DD-880C-C6EF59D32C0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86627"/>
            <a:ext cx="12216046" cy="6645082"/>
          </a:xfrm>
          <a:prstGeom prst="rect">
            <a:avLst/>
          </a:prstGeom>
        </p:spPr>
      </p:pic>
      <p:sp>
        <p:nvSpPr>
          <p:cNvPr id="13" name="Rectángulo 12">
            <a:extLst>
              <a:ext uri="{FF2B5EF4-FFF2-40B4-BE49-F238E27FC236}">
                <a16:creationId xmlns:a16="http://schemas.microsoft.com/office/drawing/2014/main" id="{75C7E6C3-814F-4E1A-87F5-35937D8C30A7}"/>
              </a:ext>
            </a:extLst>
          </p:cNvPr>
          <p:cNvSpPr/>
          <p:nvPr userDrawn="1"/>
        </p:nvSpPr>
        <p:spPr>
          <a:xfrm>
            <a:off x="0" y="-97971"/>
            <a:ext cx="12224657" cy="6651171"/>
          </a:xfrm>
          <a:prstGeom prst="rect">
            <a:avLst/>
          </a:prstGeom>
          <a:solidFill>
            <a:srgbClr val="FFFFFF">
              <a:alpha val="85098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jpe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chart" Target="../charts/chart1.xml"/><Relationship Id="rId9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microsoft.com/office/2007/relationships/hdphoto" Target="../media/hdphoto2.wdp"/><Relationship Id="rId4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13" Type="http://schemas.openxmlformats.org/officeDocument/2006/relationships/image" Target="../media/image25.png"/><Relationship Id="rId3" Type="http://schemas.openxmlformats.org/officeDocument/2006/relationships/image" Target="../media/image6.png"/><Relationship Id="rId7" Type="http://schemas.openxmlformats.org/officeDocument/2006/relationships/image" Target="../media/image22.png"/><Relationship Id="rId12" Type="http://schemas.microsoft.com/office/2007/relationships/hdphoto" Target="../media/hdphoto6.wdp"/><Relationship Id="rId2" Type="http://schemas.openxmlformats.org/officeDocument/2006/relationships/notesSlide" Target="../notesSlides/notesSlide5.xml"/><Relationship Id="rId16" Type="http://schemas.microsoft.com/office/2007/relationships/hdphoto" Target="../media/hdphoto8.wdp"/><Relationship Id="rId1" Type="http://schemas.openxmlformats.org/officeDocument/2006/relationships/slideLayout" Target="../slideLayouts/slideLayout1.xml"/><Relationship Id="rId6" Type="http://schemas.microsoft.com/office/2007/relationships/hdphoto" Target="../media/hdphoto3.wdp"/><Relationship Id="rId11" Type="http://schemas.openxmlformats.org/officeDocument/2006/relationships/image" Target="../media/image24.png"/><Relationship Id="rId5" Type="http://schemas.openxmlformats.org/officeDocument/2006/relationships/image" Target="../media/image21.png"/><Relationship Id="rId15" Type="http://schemas.openxmlformats.org/officeDocument/2006/relationships/image" Target="../media/image26.png"/><Relationship Id="rId10" Type="http://schemas.microsoft.com/office/2007/relationships/hdphoto" Target="../media/hdphoto5.wdp"/><Relationship Id="rId4" Type="http://schemas.openxmlformats.org/officeDocument/2006/relationships/image" Target="../media/image20.png"/><Relationship Id="rId9" Type="http://schemas.openxmlformats.org/officeDocument/2006/relationships/image" Target="../media/image23.png"/><Relationship Id="rId14" Type="http://schemas.microsoft.com/office/2007/relationships/hdphoto" Target="../media/hdphoto7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Una captura de pantalla de un videojuego&#10;&#10;Descripción generada automáticamente con confianza media">
            <a:extLst>
              <a:ext uri="{FF2B5EF4-FFF2-40B4-BE49-F238E27FC236}">
                <a16:creationId xmlns:a16="http://schemas.microsoft.com/office/drawing/2014/main" id="{1BA62121-755F-46AB-AFC6-1551CE9A85A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86627"/>
            <a:ext cx="12192000" cy="6653507"/>
          </a:xfrm>
          <a:prstGeom prst="rect">
            <a:avLst/>
          </a:prstGeom>
        </p:spPr>
      </p:pic>
      <p:pic>
        <p:nvPicPr>
          <p:cNvPr id="57" name="Google Shape;57;p1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4">
            <a:alphaModFix/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4700"/>
                    </a14:imgEffect>
                    <a14:imgEffect>
                      <a14:brightnessContrast bright="-81000" contrast="40000"/>
                    </a14:imgEffect>
                  </a14:imgLayer>
                </a14:imgProps>
              </a:ext>
            </a:extLst>
          </a:blip>
          <a:srcRect/>
          <a:stretch/>
        </p:blipFill>
        <p:spPr>
          <a:xfrm>
            <a:off x="1615198" y="-86627"/>
            <a:ext cx="8765669" cy="206693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58" name="Google Shape;58;p1"/>
          <p:cNvSpPr txBox="1"/>
          <p:nvPr/>
        </p:nvSpPr>
        <p:spPr>
          <a:xfrm>
            <a:off x="1372724" y="1482772"/>
            <a:ext cx="8629407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800" b="0" i="1" u="none" strike="noStrike" cap="none" spc="1000" dirty="0">
                <a:solidFill>
                  <a:schemeClr val="accent6">
                    <a:lumMod val="75000"/>
                  </a:schemeClr>
                </a:solidFill>
                <a:latin typeface="+mn-lt"/>
                <a:ea typeface="Quattrocento Sans"/>
                <a:cs typeface="Quattrocento Sans"/>
                <a:sym typeface="Quattrocento Sans"/>
              </a:rPr>
              <a:t>Tecnologías para un mañana</a:t>
            </a:r>
            <a:endParaRPr lang="es-MX" sz="1100" spc="1000" dirty="0">
              <a:solidFill>
                <a:schemeClr val="accent6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EE1623E3-6DED-6563-07D3-B7D804AF5FDA}"/>
              </a:ext>
            </a:extLst>
          </p:cNvPr>
          <p:cNvSpPr txBox="1"/>
          <p:nvPr/>
        </p:nvSpPr>
        <p:spPr>
          <a:xfrm>
            <a:off x="1499334" y="2005952"/>
            <a:ext cx="9926320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s-MX" sz="88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gency FB" panose="020B0503020202020204" pitchFamily="34" charset="0"/>
                <a:ea typeface="Quattrocento Sans"/>
                <a:cs typeface="Quattrocento Sans"/>
                <a:sym typeface="Quattrocento Sans"/>
              </a:rPr>
              <a:t>ÁREAS DE INFLUENCIA</a:t>
            </a:r>
            <a:endParaRPr lang="es-MX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upo 21">
            <a:extLst>
              <a:ext uri="{FF2B5EF4-FFF2-40B4-BE49-F238E27FC236}">
                <a16:creationId xmlns:a16="http://schemas.microsoft.com/office/drawing/2014/main" id="{F0A32FAD-ACBD-450F-A631-38A2B58534DA}"/>
              </a:ext>
            </a:extLst>
          </p:cNvPr>
          <p:cNvGrpSpPr/>
          <p:nvPr/>
        </p:nvGrpSpPr>
        <p:grpSpPr>
          <a:xfrm>
            <a:off x="7167377" y="636019"/>
            <a:ext cx="4436046" cy="2932422"/>
            <a:chOff x="-69155" y="1409387"/>
            <a:chExt cx="8153440" cy="538978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6" name="Imagen 5">
              <a:extLst>
                <a:ext uri="{FF2B5EF4-FFF2-40B4-BE49-F238E27FC236}">
                  <a16:creationId xmlns:a16="http://schemas.microsoft.com/office/drawing/2014/main" id="{C46A479E-E5E3-48E7-981D-2A6D8E015D3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hq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-69155" y="1767517"/>
              <a:ext cx="7619669" cy="5031653"/>
            </a:xfrm>
            <a:prstGeom prst="rect">
              <a:avLst/>
            </a:prstGeom>
          </p:spPr>
        </p:pic>
        <p:sp>
          <p:nvSpPr>
            <p:cNvPr id="15" name="Globo: línea doblada sin borde 14">
              <a:extLst>
                <a:ext uri="{FF2B5EF4-FFF2-40B4-BE49-F238E27FC236}">
                  <a16:creationId xmlns:a16="http://schemas.microsoft.com/office/drawing/2014/main" id="{B9AE3F86-066A-4C30-ABDE-052E5D5CD459}"/>
                </a:ext>
              </a:extLst>
            </p:cNvPr>
            <p:cNvSpPr/>
            <p:nvPr/>
          </p:nvSpPr>
          <p:spPr>
            <a:xfrm>
              <a:off x="3187960" y="1409387"/>
              <a:ext cx="4896325" cy="1818641"/>
            </a:xfrm>
            <a:prstGeom prst="callout2">
              <a:avLst>
                <a:gd name="adj1" fmla="val 40681"/>
                <a:gd name="adj2" fmla="val 97853"/>
                <a:gd name="adj3" fmla="val 40502"/>
                <a:gd name="adj4" fmla="val 9327"/>
                <a:gd name="adj5" fmla="val 74765"/>
                <a:gd name="adj6" fmla="val -7201"/>
              </a:avLst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s-MX" sz="2000" b="1" i="0" dirty="0">
                  <a:solidFill>
                    <a:schemeClr val="accent6">
                      <a:lumMod val="75000"/>
                    </a:schemeClr>
                  </a:solidFill>
                  <a:latin typeface="Agency FB" panose="020B0503020202020204" pitchFamily="34" charset="0"/>
                  <a:sym typeface="Pacifico"/>
                </a:rPr>
                <a:t>    Total cultivadas ~22 </a:t>
              </a:r>
              <a:r>
                <a:rPr lang="es-MX" sz="2000" b="1" i="0" dirty="0" err="1">
                  <a:solidFill>
                    <a:schemeClr val="accent6">
                      <a:lumMod val="75000"/>
                    </a:schemeClr>
                  </a:solidFill>
                  <a:latin typeface="Agency FB" panose="020B0503020202020204" pitchFamily="34" charset="0"/>
                  <a:sym typeface="Pacifico"/>
                </a:rPr>
                <a:t>Mha</a:t>
              </a:r>
              <a:endParaRPr lang="es-MX" sz="2000" b="1" i="0" dirty="0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  <a:sym typeface="Pacifico"/>
              </a:endParaRPr>
            </a:p>
            <a:p>
              <a:pPr algn="r"/>
              <a:r>
                <a:rPr lang="es-MX" sz="1600" b="1" i="0" dirty="0">
                  <a:solidFill>
                    <a:schemeClr val="accent6">
                      <a:lumMod val="75000"/>
                    </a:schemeClr>
                  </a:solidFill>
                  <a:latin typeface="Agency FB" panose="020B0503020202020204" pitchFamily="34" charset="0"/>
                  <a:sym typeface="Pacifico"/>
                </a:rPr>
                <a:t>México (riego) ~6,9 </a:t>
              </a:r>
              <a:r>
                <a:rPr lang="es-MX" sz="1600" b="1" i="0" dirty="0" err="1">
                  <a:solidFill>
                    <a:schemeClr val="accent6">
                      <a:lumMod val="75000"/>
                    </a:schemeClr>
                  </a:solidFill>
                  <a:latin typeface="Agency FB" panose="020B0503020202020204" pitchFamily="34" charset="0"/>
                  <a:sym typeface="Pacifico"/>
                </a:rPr>
                <a:t>Mha</a:t>
              </a:r>
              <a:br>
                <a:rPr lang="es-MX" sz="1600" b="1" i="0" dirty="0">
                  <a:solidFill>
                    <a:schemeClr val="accent6">
                      <a:lumMod val="75000"/>
                    </a:schemeClr>
                  </a:solidFill>
                  <a:latin typeface="Agency FB" panose="020B0503020202020204" pitchFamily="34" charset="0"/>
                  <a:sym typeface="Pacifico"/>
                </a:rPr>
              </a:br>
              <a:r>
                <a:rPr lang="es-MX" sz="1600" b="1" i="0" dirty="0">
                  <a:solidFill>
                    <a:schemeClr val="accent6">
                      <a:lumMod val="75000"/>
                    </a:schemeClr>
                  </a:solidFill>
                  <a:latin typeface="Agency FB" panose="020B0503020202020204" pitchFamily="34" charset="0"/>
                  <a:sym typeface="Pacifico"/>
                </a:rPr>
                <a:t>Chihuahua +1,9 </a:t>
              </a:r>
              <a:r>
                <a:rPr lang="es-MX" sz="1600" b="1" i="0" dirty="0" err="1">
                  <a:solidFill>
                    <a:schemeClr val="accent6">
                      <a:lumMod val="75000"/>
                    </a:schemeClr>
                  </a:solidFill>
                  <a:latin typeface="Agency FB" panose="020B0503020202020204" pitchFamily="34" charset="0"/>
                  <a:sym typeface="Pacifico"/>
                </a:rPr>
                <a:t>Mha</a:t>
              </a:r>
              <a:endParaRPr lang="es-MX" sz="1600" b="1" i="0" dirty="0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  <a:sym typeface="Pacifico"/>
              </a:endParaRPr>
            </a:p>
          </p:txBody>
        </p:sp>
        <p:cxnSp>
          <p:nvCxnSpPr>
            <p:cNvPr id="20" name="Conector recto 19">
              <a:extLst>
                <a:ext uri="{FF2B5EF4-FFF2-40B4-BE49-F238E27FC236}">
                  <a16:creationId xmlns:a16="http://schemas.microsoft.com/office/drawing/2014/main" id="{7909EB73-86D2-4F6A-8412-2FD200A950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41098" y="2720453"/>
              <a:ext cx="377658" cy="323707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upo 3">
            <a:extLst>
              <a:ext uri="{FF2B5EF4-FFF2-40B4-BE49-F238E27FC236}">
                <a16:creationId xmlns:a16="http://schemas.microsoft.com/office/drawing/2014/main" id="{FCABDA2C-965A-01F4-C4FA-D709427939C0}"/>
              </a:ext>
            </a:extLst>
          </p:cNvPr>
          <p:cNvGrpSpPr/>
          <p:nvPr/>
        </p:nvGrpSpPr>
        <p:grpSpPr>
          <a:xfrm>
            <a:off x="304252" y="1404926"/>
            <a:ext cx="9490891" cy="5057076"/>
            <a:chOff x="227250" y="1388213"/>
            <a:chExt cx="9490891" cy="5057076"/>
          </a:xfrm>
        </p:grpSpPr>
        <p:grpSp>
          <p:nvGrpSpPr>
            <p:cNvPr id="9" name="Grupo 8">
              <a:extLst>
                <a:ext uri="{FF2B5EF4-FFF2-40B4-BE49-F238E27FC236}">
                  <a16:creationId xmlns:a16="http://schemas.microsoft.com/office/drawing/2014/main" id="{E4526436-A118-4316-8BBE-624EF66941E9}"/>
                </a:ext>
              </a:extLst>
            </p:cNvPr>
            <p:cNvGrpSpPr/>
            <p:nvPr/>
          </p:nvGrpSpPr>
          <p:grpSpPr>
            <a:xfrm>
              <a:off x="227250" y="1388213"/>
              <a:ext cx="9490891" cy="5057076"/>
              <a:chOff x="-439106" y="1225264"/>
              <a:chExt cx="9490891" cy="5057076"/>
            </a:xfrm>
          </p:grpSpPr>
          <p:grpSp>
            <p:nvGrpSpPr>
              <p:cNvPr id="23" name="Grupo 22">
                <a:extLst>
                  <a:ext uri="{FF2B5EF4-FFF2-40B4-BE49-F238E27FC236}">
                    <a16:creationId xmlns:a16="http://schemas.microsoft.com/office/drawing/2014/main" id="{925BDC14-0342-4966-BC20-68A8E8ECCD1E}"/>
                  </a:ext>
                </a:extLst>
              </p:cNvPr>
              <p:cNvGrpSpPr/>
              <p:nvPr/>
            </p:nvGrpSpPr>
            <p:grpSpPr>
              <a:xfrm>
                <a:off x="2017588" y="1225264"/>
                <a:ext cx="7034197" cy="5057076"/>
                <a:chOff x="677092" y="1093181"/>
                <a:chExt cx="7034197" cy="5057076"/>
              </a:xfrm>
            </p:grpSpPr>
            <p:graphicFrame>
              <p:nvGraphicFramePr>
                <p:cNvPr id="7" name="Gráfico 6">
                  <a:extLst>
                    <a:ext uri="{FF2B5EF4-FFF2-40B4-BE49-F238E27FC236}">
                      <a16:creationId xmlns:a16="http://schemas.microsoft.com/office/drawing/2014/main" id="{D382818D-97D9-41EC-8FAF-DF4C90A40A0E}"/>
                    </a:ext>
                  </a:extLst>
                </p:cNvPr>
                <p:cNvGraphicFramePr/>
                <p:nvPr/>
              </p:nvGraphicFramePr>
              <p:xfrm>
                <a:off x="677092" y="1965000"/>
                <a:ext cx="4257807" cy="3572910"/>
              </p:xfrm>
              <a:graphic>
                <a:graphicData uri="http://schemas.openxmlformats.org/drawingml/2006/chart">
                  <c:chart xmlns:c="http://schemas.openxmlformats.org/drawingml/2006/chart" xmlns:r="http://schemas.openxmlformats.org/officeDocument/2006/relationships" r:id="rId4"/>
                </a:graphicData>
              </a:graphic>
            </p:graphicFrame>
            <p:sp>
              <p:nvSpPr>
                <p:cNvPr id="36" name="Globo: línea doblada sin borde 35">
                  <a:extLst>
                    <a:ext uri="{FF2B5EF4-FFF2-40B4-BE49-F238E27FC236}">
                      <a16:creationId xmlns:a16="http://schemas.microsoft.com/office/drawing/2014/main" id="{F96B7D55-C4E5-41D6-95E3-E59EEF39D73C}"/>
                    </a:ext>
                  </a:extLst>
                </p:cNvPr>
                <p:cNvSpPr/>
                <p:nvPr/>
              </p:nvSpPr>
              <p:spPr>
                <a:xfrm>
                  <a:off x="4516921" y="5272556"/>
                  <a:ext cx="3194368" cy="877701"/>
                </a:xfrm>
                <a:prstGeom prst="callout2">
                  <a:avLst>
                    <a:gd name="adj1" fmla="val 52750"/>
                    <a:gd name="adj2" fmla="val -1493"/>
                    <a:gd name="adj3" fmla="val 52750"/>
                    <a:gd name="adj4" fmla="val -13921"/>
                    <a:gd name="adj5" fmla="val -558"/>
                    <a:gd name="adj6" fmla="val -27077"/>
                  </a:avLst>
                </a:prstGeom>
                <a:noFill/>
                <a:ln>
                  <a:solidFill>
                    <a:schemeClr val="accent6">
                      <a:lumMod val="7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s-MX" sz="2800" b="1" dirty="0">
                      <a:solidFill>
                        <a:schemeClr val="accent6">
                          <a:lumMod val="75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Agency FB" panose="020B0503020202020204" pitchFamily="34" charset="0"/>
                      <a:sym typeface="Pacifico"/>
                    </a:rPr>
                    <a:t>Pequeños y medianos productores</a:t>
                  </a:r>
                  <a:endParaRPr lang="es-MX" sz="2000" b="1" i="0" dirty="0">
                    <a:solidFill>
                      <a:schemeClr val="accent6">
                        <a:lumMod val="7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gency FB" panose="020B0503020202020204" pitchFamily="34" charset="0"/>
                    <a:sym typeface="Pacifico"/>
                  </a:endParaRPr>
                </a:p>
              </p:txBody>
            </p:sp>
            <p:sp>
              <p:nvSpPr>
                <p:cNvPr id="37" name="Globo: línea doblada sin borde 36">
                  <a:extLst>
                    <a:ext uri="{FF2B5EF4-FFF2-40B4-BE49-F238E27FC236}">
                      <a16:creationId xmlns:a16="http://schemas.microsoft.com/office/drawing/2014/main" id="{65905384-2A43-4DCB-A8CE-6D3DE3CEBF5E}"/>
                    </a:ext>
                  </a:extLst>
                </p:cNvPr>
                <p:cNvSpPr/>
                <p:nvPr/>
              </p:nvSpPr>
              <p:spPr>
                <a:xfrm>
                  <a:off x="933367" y="1093181"/>
                  <a:ext cx="2802455" cy="569667"/>
                </a:xfrm>
                <a:prstGeom prst="callout2">
                  <a:avLst>
                    <a:gd name="adj1" fmla="val 102688"/>
                    <a:gd name="adj2" fmla="val 19693"/>
                    <a:gd name="adj3" fmla="val 141925"/>
                    <a:gd name="adj4" fmla="val 19976"/>
                    <a:gd name="adj5" fmla="val 218781"/>
                    <a:gd name="adj6" fmla="val 30076"/>
                  </a:avLst>
                </a:prstGeom>
                <a:noFill/>
                <a:ln w="28575"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s-MX" sz="2800" b="1" dirty="0">
                      <a:solidFill>
                        <a:schemeClr val="accent6">
                          <a:lumMod val="75000"/>
                        </a:schemeClr>
                      </a:solidFill>
                      <a:latin typeface="Agency FB" panose="020B0503020202020204" pitchFamily="34" charset="0"/>
                      <a:sym typeface="Pacifico"/>
                    </a:rPr>
                    <a:t>Grandes productores</a:t>
                  </a:r>
                  <a:endParaRPr lang="es-MX" sz="2000" b="1" i="0" dirty="0">
                    <a:solidFill>
                      <a:schemeClr val="accent6">
                        <a:lumMod val="75000"/>
                      </a:schemeClr>
                    </a:solidFill>
                    <a:latin typeface="Agency FB" panose="020B0503020202020204" pitchFamily="34" charset="0"/>
                    <a:sym typeface="Pacifico"/>
                  </a:endParaRPr>
                </a:p>
              </p:txBody>
            </p:sp>
          </p:grpSp>
          <p:grpSp>
            <p:nvGrpSpPr>
              <p:cNvPr id="18" name="Grupo 17">
                <a:extLst>
                  <a:ext uri="{FF2B5EF4-FFF2-40B4-BE49-F238E27FC236}">
                    <a16:creationId xmlns:a16="http://schemas.microsoft.com/office/drawing/2014/main" id="{6575972E-4299-4EB9-B3A5-6A769CEFA014}"/>
                  </a:ext>
                </a:extLst>
              </p:cNvPr>
              <p:cNvGrpSpPr/>
              <p:nvPr/>
            </p:nvGrpSpPr>
            <p:grpSpPr>
              <a:xfrm>
                <a:off x="1155257" y="2024053"/>
                <a:ext cx="1348624" cy="565944"/>
                <a:chOff x="4348497" y="2415192"/>
                <a:chExt cx="1526518" cy="640598"/>
              </a:xfrm>
            </p:grpSpPr>
            <p:pic>
              <p:nvPicPr>
                <p:cNvPr id="19" name="Picture 2" descr="Home">
                  <a:extLst>
                    <a:ext uri="{FF2B5EF4-FFF2-40B4-BE49-F238E27FC236}">
                      <a16:creationId xmlns:a16="http://schemas.microsoft.com/office/drawing/2014/main" id="{3B949928-307C-4014-AFAC-DD085FEF03A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" cstate="hq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448021" y="2415192"/>
                  <a:ext cx="1426994" cy="52463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21" name="CuadroTexto 20">
                  <a:extLst>
                    <a:ext uri="{FF2B5EF4-FFF2-40B4-BE49-F238E27FC236}">
                      <a16:creationId xmlns:a16="http://schemas.microsoft.com/office/drawing/2014/main" id="{BD1AD72D-8A14-4B82-9618-323466C520E5}"/>
                    </a:ext>
                  </a:extLst>
                </p:cNvPr>
                <p:cNvSpPr txBox="1"/>
                <p:nvPr/>
              </p:nvSpPr>
              <p:spPr>
                <a:xfrm>
                  <a:off x="4348497" y="2840346"/>
                  <a:ext cx="1426994" cy="215444"/>
                </a:xfrm>
                <a:prstGeom prst="rect">
                  <a:avLst/>
                </a:prstGeom>
                <a:noFill/>
                <a:effectLst>
                  <a:outerShdw blurRad="50800" dist="50800" dir="5400000" algn="ctr" rotWithShape="0">
                    <a:schemeClr val="bg1"/>
                  </a:outerShdw>
                </a:effectLst>
              </p:spPr>
              <p:txBody>
                <a:bodyPr wrap="none" rtlCol="0">
                  <a:sp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>
                    <a:defRPr sz="1100" i="1">
                      <a:solidFill>
                        <a:schemeClr val="accent5"/>
                      </a:solidFill>
                    </a:defRPr>
                  </a:lvl1pPr>
                </a:lstStyle>
                <a:p>
                  <a:r>
                    <a:rPr lang="es-MX" sz="800" dirty="0"/>
                    <a:t>(https://www.agsense.com)</a:t>
                  </a:r>
                </a:p>
              </p:txBody>
            </p:sp>
          </p:grpSp>
          <p:grpSp>
            <p:nvGrpSpPr>
              <p:cNvPr id="25" name="Grupo 24">
                <a:extLst>
                  <a:ext uri="{FF2B5EF4-FFF2-40B4-BE49-F238E27FC236}">
                    <a16:creationId xmlns:a16="http://schemas.microsoft.com/office/drawing/2014/main" id="{41368542-4172-4699-A2B5-204C92623013}"/>
                  </a:ext>
                </a:extLst>
              </p:cNvPr>
              <p:cNvGrpSpPr/>
              <p:nvPr/>
            </p:nvGrpSpPr>
            <p:grpSpPr>
              <a:xfrm>
                <a:off x="-439106" y="3145411"/>
                <a:ext cx="1685553" cy="419459"/>
                <a:chOff x="6054941" y="3818727"/>
                <a:chExt cx="1907895" cy="474790"/>
              </a:xfrm>
            </p:grpSpPr>
            <p:pic>
              <p:nvPicPr>
                <p:cNvPr id="26" name="Picture 4" descr="Solenoide Hunter Riego Para Todos Los Modelos De Valvulas - $ 1.499,00 en  Mercado Libre">
                  <a:extLst>
                    <a:ext uri="{FF2B5EF4-FFF2-40B4-BE49-F238E27FC236}">
                      <a16:creationId xmlns:a16="http://schemas.microsoft.com/office/drawing/2014/main" id="{889D6B18-66F6-4AE5-A618-4ED0711C951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6" cstate="hqprint">
                  <a:clrChange>
                    <a:clrFrom>
                      <a:srgbClr val="FEFEFE"/>
                    </a:clrFrom>
                    <a:clrTo>
                      <a:srgbClr val="FEFEFE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/>
              </p:blipFill>
              <p:spPr bwMode="auto">
                <a:xfrm>
                  <a:off x="6618129" y="3818727"/>
                  <a:ext cx="1115009" cy="38118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27" name="CuadroTexto 26">
                  <a:extLst>
                    <a:ext uri="{FF2B5EF4-FFF2-40B4-BE49-F238E27FC236}">
                      <a16:creationId xmlns:a16="http://schemas.microsoft.com/office/drawing/2014/main" id="{A0AEB536-84B9-4DB5-A3D8-913E6979F588}"/>
                    </a:ext>
                  </a:extLst>
                </p:cNvPr>
                <p:cNvSpPr txBox="1"/>
                <p:nvPr/>
              </p:nvSpPr>
              <p:spPr>
                <a:xfrm>
                  <a:off x="6054941" y="4078073"/>
                  <a:ext cx="1907895" cy="215444"/>
                </a:xfrm>
                <a:prstGeom prst="rect">
                  <a:avLst/>
                </a:prstGeom>
                <a:noFill/>
                <a:effectLst>
                  <a:outerShdw blurRad="50800" dist="50800" dir="5400000" algn="ctr" rotWithShape="0">
                    <a:schemeClr val="bg1"/>
                  </a:outerShdw>
                </a:effectLst>
              </p:spPr>
              <p:txBody>
                <a:bodyPr wrap="none" rtlCol="0">
                  <a:spAutoFit/>
                </a:bodyPr>
                <a:lstStyle/>
                <a:p>
                  <a:r>
                    <a:rPr lang="es-MX" sz="800" i="1" dirty="0">
                      <a:solidFill>
                        <a:schemeClr val="accent5"/>
                      </a:solidFill>
                    </a:rPr>
                    <a:t>(https://www.hunterindustries.com/es)</a:t>
                  </a:r>
                </a:p>
              </p:txBody>
            </p:sp>
          </p:grpSp>
          <p:grpSp>
            <p:nvGrpSpPr>
              <p:cNvPr id="28" name="Grupo 27">
                <a:extLst>
                  <a:ext uri="{FF2B5EF4-FFF2-40B4-BE49-F238E27FC236}">
                    <a16:creationId xmlns:a16="http://schemas.microsoft.com/office/drawing/2014/main" id="{9FF060E6-E190-45C6-A546-02FFCDC6F1DE}"/>
                  </a:ext>
                </a:extLst>
              </p:cNvPr>
              <p:cNvGrpSpPr/>
              <p:nvPr/>
            </p:nvGrpSpPr>
            <p:grpSpPr>
              <a:xfrm>
                <a:off x="1083244" y="2745698"/>
                <a:ext cx="1162977" cy="534001"/>
                <a:chOff x="4840189" y="3561401"/>
                <a:chExt cx="1316386" cy="604441"/>
              </a:xfrm>
            </p:grpSpPr>
            <p:pic>
              <p:nvPicPr>
                <p:cNvPr id="29" name="Picture 6" descr="Reinke | Sistemas de Riego | Directorio Agrícola">
                  <a:extLst>
                    <a:ext uri="{FF2B5EF4-FFF2-40B4-BE49-F238E27FC236}">
                      <a16:creationId xmlns:a16="http://schemas.microsoft.com/office/drawing/2014/main" id="{B833019E-D21E-40DD-8F04-367EEABD75A8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992373" y="3561401"/>
                  <a:ext cx="1111983" cy="48649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33" name="CuadroTexto 32">
                  <a:extLst>
                    <a:ext uri="{FF2B5EF4-FFF2-40B4-BE49-F238E27FC236}">
                      <a16:creationId xmlns:a16="http://schemas.microsoft.com/office/drawing/2014/main" id="{6FD3D693-208B-4E1A-A132-2F17DD39E8CA}"/>
                    </a:ext>
                  </a:extLst>
                </p:cNvPr>
                <p:cNvSpPr txBox="1"/>
                <p:nvPr/>
              </p:nvSpPr>
              <p:spPr>
                <a:xfrm>
                  <a:off x="4840189" y="3950398"/>
                  <a:ext cx="1316386" cy="215444"/>
                </a:xfrm>
                <a:prstGeom prst="rect">
                  <a:avLst/>
                </a:prstGeom>
                <a:noFill/>
                <a:effectLst>
                  <a:outerShdw blurRad="50800" dist="50800" dir="5400000" algn="ctr" rotWithShape="0">
                    <a:schemeClr val="bg1"/>
                  </a:outerShdw>
                </a:effectLst>
              </p:spPr>
              <p:txBody>
                <a:bodyPr wrap="none" rtlCol="0">
                  <a:sp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>
                    <a:defRPr sz="1100" i="1">
                      <a:solidFill>
                        <a:schemeClr val="accent5"/>
                      </a:solidFill>
                    </a:defRPr>
                  </a:lvl1pPr>
                </a:lstStyle>
                <a:p>
                  <a:r>
                    <a:rPr lang="es-MX" sz="800" dirty="0"/>
                    <a:t>(https://www.reinke.com)</a:t>
                  </a:r>
                </a:p>
              </p:txBody>
            </p:sp>
          </p:grpSp>
          <p:grpSp>
            <p:nvGrpSpPr>
              <p:cNvPr id="34" name="Grupo 33">
                <a:extLst>
                  <a:ext uri="{FF2B5EF4-FFF2-40B4-BE49-F238E27FC236}">
                    <a16:creationId xmlns:a16="http://schemas.microsoft.com/office/drawing/2014/main" id="{98ECEE46-8546-44DA-9CA0-4E63F7883778}"/>
                  </a:ext>
                </a:extLst>
              </p:cNvPr>
              <p:cNvGrpSpPr/>
              <p:nvPr/>
            </p:nvGrpSpPr>
            <p:grpSpPr>
              <a:xfrm>
                <a:off x="382550" y="1546215"/>
                <a:ext cx="1481620" cy="462816"/>
                <a:chOff x="3246309" y="1918557"/>
                <a:chExt cx="1677062" cy="523866"/>
              </a:xfrm>
            </p:grpSpPr>
            <p:pic>
              <p:nvPicPr>
                <p:cNvPr id="35" name="Picture 2" descr="A picture containing drawing&#10;&#10;Description automatically generated">
                  <a:extLst>
                    <a:ext uri="{FF2B5EF4-FFF2-40B4-BE49-F238E27FC236}">
                      <a16:creationId xmlns:a16="http://schemas.microsoft.com/office/drawing/2014/main" id="{D7D5BD21-677F-4D06-A8EC-DF998822702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</a:blip>
                <a:stretch>
                  <a:fillRect/>
                </a:stretch>
              </p:blipFill>
              <p:spPr>
                <a:xfrm>
                  <a:off x="3477885" y="1918557"/>
                  <a:ext cx="1445485" cy="358967"/>
                </a:xfrm>
                <a:prstGeom prst="rect">
                  <a:avLst/>
                </a:prstGeom>
              </p:spPr>
            </p:pic>
            <p:sp>
              <p:nvSpPr>
                <p:cNvPr id="38" name="CuadroTexto 37">
                  <a:extLst>
                    <a:ext uri="{FF2B5EF4-FFF2-40B4-BE49-F238E27FC236}">
                      <a16:creationId xmlns:a16="http://schemas.microsoft.com/office/drawing/2014/main" id="{8A78572D-F999-47B6-B2E1-5A86DC790CB6}"/>
                    </a:ext>
                  </a:extLst>
                </p:cNvPr>
                <p:cNvSpPr txBox="1"/>
                <p:nvPr/>
              </p:nvSpPr>
              <p:spPr>
                <a:xfrm>
                  <a:off x="3246309" y="2226979"/>
                  <a:ext cx="1677062" cy="215444"/>
                </a:xfrm>
                <a:prstGeom prst="rect">
                  <a:avLst/>
                </a:prstGeom>
                <a:noFill/>
                <a:effectLst>
                  <a:outerShdw blurRad="50800" dist="50800" dir="5400000" algn="ctr" rotWithShape="0">
                    <a:schemeClr val="bg1"/>
                  </a:outerShdw>
                </a:effectLst>
              </p:spPr>
              <p:txBody>
                <a:bodyPr wrap="none" rtlCol="0">
                  <a:sp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>
                    <a:defRPr sz="1100" i="1">
                      <a:solidFill>
                        <a:schemeClr val="accent5"/>
                      </a:solidFill>
                    </a:defRPr>
                  </a:lvl1pPr>
                </a:lstStyle>
                <a:p>
                  <a:r>
                    <a:rPr lang="es-MX" sz="800" dirty="0"/>
                    <a:t>(https://ww2.valleyirrigation.com)</a:t>
                  </a:r>
                </a:p>
              </p:txBody>
            </p:sp>
          </p:grpSp>
          <p:grpSp>
            <p:nvGrpSpPr>
              <p:cNvPr id="39" name="Grupo 38">
                <a:extLst>
                  <a:ext uri="{FF2B5EF4-FFF2-40B4-BE49-F238E27FC236}">
                    <a16:creationId xmlns:a16="http://schemas.microsoft.com/office/drawing/2014/main" id="{35249C2F-10ED-48C0-BD75-008179F9E150}"/>
                  </a:ext>
                </a:extLst>
              </p:cNvPr>
              <p:cNvGrpSpPr/>
              <p:nvPr/>
            </p:nvGrpSpPr>
            <p:grpSpPr>
              <a:xfrm>
                <a:off x="5813607" y="3670937"/>
                <a:ext cx="2661306" cy="868967"/>
                <a:chOff x="7335916" y="2266744"/>
                <a:chExt cx="2661306" cy="868967"/>
              </a:xfrm>
            </p:grpSpPr>
            <p:pic>
              <p:nvPicPr>
                <p:cNvPr id="40" name="Picture 12">
                  <a:extLst>
                    <a:ext uri="{FF2B5EF4-FFF2-40B4-BE49-F238E27FC236}">
                      <a16:creationId xmlns:a16="http://schemas.microsoft.com/office/drawing/2014/main" id="{9B5AD9A0-6D0D-4381-B9E8-1197B4CE0E5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 cstate="hq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379726" y="2266744"/>
                  <a:ext cx="2589717" cy="738162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41" name="CuadroTexto 40">
                  <a:extLst>
                    <a:ext uri="{FF2B5EF4-FFF2-40B4-BE49-F238E27FC236}">
                      <a16:creationId xmlns:a16="http://schemas.microsoft.com/office/drawing/2014/main" id="{59C8D7E3-5946-4101-9B21-220B80DB079E}"/>
                    </a:ext>
                  </a:extLst>
                </p:cNvPr>
                <p:cNvSpPr txBox="1"/>
                <p:nvPr/>
              </p:nvSpPr>
              <p:spPr>
                <a:xfrm>
                  <a:off x="7335916" y="2889490"/>
                  <a:ext cx="2661306" cy="246221"/>
                </a:xfrm>
                <a:prstGeom prst="rect">
                  <a:avLst/>
                </a:prstGeom>
                <a:noFill/>
                <a:effectLst>
                  <a:outerShdw blurRad="50800" dist="50800" dir="5400000" algn="ctr" rotWithShape="0">
                    <a:schemeClr val="bg1"/>
                  </a:outerShdw>
                </a:effectLst>
              </p:spPr>
              <p:txBody>
                <a:bodyPr wrap="none" rtlCol="0">
                  <a:sp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>
                    <a:defRPr sz="1100" i="1">
                      <a:solidFill>
                        <a:schemeClr val="accent5"/>
                      </a:solidFill>
                    </a:defRPr>
                  </a:lvl1pPr>
                </a:lstStyle>
                <a:p>
                  <a:r>
                    <a:rPr lang="es-MX" sz="1000" spc="100" dirty="0"/>
                    <a:t>(http://dtaamerica.com/dta-agricola)</a:t>
                  </a:r>
                </a:p>
              </p:txBody>
            </p:sp>
          </p:grpSp>
          <p:grpSp>
            <p:nvGrpSpPr>
              <p:cNvPr id="42" name="Grupo 41">
                <a:extLst>
                  <a:ext uri="{FF2B5EF4-FFF2-40B4-BE49-F238E27FC236}">
                    <a16:creationId xmlns:a16="http://schemas.microsoft.com/office/drawing/2014/main" id="{D24BE0EB-0928-481A-825F-650702AD6139}"/>
                  </a:ext>
                </a:extLst>
              </p:cNvPr>
              <p:cNvGrpSpPr/>
              <p:nvPr/>
            </p:nvGrpSpPr>
            <p:grpSpPr>
              <a:xfrm>
                <a:off x="2126841" y="5310268"/>
                <a:ext cx="1549402" cy="913400"/>
                <a:chOff x="6095192" y="2920357"/>
                <a:chExt cx="1753783" cy="1033887"/>
              </a:xfrm>
            </p:grpSpPr>
            <p:pic>
              <p:nvPicPr>
                <p:cNvPr id="43" name="Imagen 42">
                  <a:extLst>
                    <a:ext uri="{FF2B5EF4-FFF2-40B4-BE49-F238E27FC236}">
                      <a16:creationId xmlns:a16="http://schemas.microsoft.com/office/drawing/2014/main" id="{10D26DFD-3688-4262-92D4-6C8F0ADB9B3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 cstate="hqprint">
                  <a:clrChange>
                    <a:clrFrom>
                      <a:srgbClr val="F6F6F6"/>
                    </a:clrFrom>
                    <a:clrTo>
                      <a:srgbClr val="F6F6F6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703943" y="2920357"/>
                  <a:ext cx="640122" cy="846991"/>
                </a:xfrm>
                <a:prstGeom prst="rect">
                  <a:avLst/>
                </a:prstGeom>
              </p:spPr>
            </p:pic>
            <p:sp>
              <p:nvSpPr>
                <p:cNvPr id="44" name="CuadroTexto 43">
                  <a:extLst>
                    <a:ext uri="{FF2B5EF4-FFF2-40B4-BE49-F238E27FC236}">
                      <a16:creationId xmlns:a16="http://schemas.microsoft.com/office/drawing/2014/main" id="{BA187ECF-64E5-45AE-B353-7390FD123A42}"/>
                    </a:ext>
                  </a:extLst>
                </p:cNvPr>
                <p:cNvSpPr txBox="1"/>
                <p:nvPr/>
              </p:nvSpPr>
              <p:spPr>
                <a:xfrm>
                  <a:off x="6095192" y="3710381"/>
                  <a:ext cx="1753783" cy="243863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s-MX" sz="800" i="1" dirty="0">
                      <a:solidFill>
                        <a:schemeClr val="accent5">
                          <a:lumMod val="75000"/>
                        </a:schemeClr>
                      </a:solidFill>
                    </a:rPr>
                    <a:t>Vendedores independientes</a:t>
                  </a:r>
                </a:p>
              </p:txBody>
            </p:sp>
          </p:grpSp>
        </p:grpSp>
        <p:pic>
          <p:nvPicPr>
            <p:cNvPr id="2" name="Imagen 1">
              <a:extLst>
                <a:ext uri="{FF2B5EF4-FFF2-40B4-BE49-F238E27FC236}">
                  <a16:creationId xmlns:a16="http://schemas.microsoft.com/office/drawing/2014/main" id="{39D46B77-6148-1362-6911-95A2535B8B1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367449" y="2428786"/>
              <a:ext cx="1382151" cy="307145"/>
            </a:xfrm>
            <a:prstGeom prst="rect">
              <a:avLst/>
            </a:prstGeom>
          </p:spPr>
        </p:pic>
        <p:sp>
          <p:nvSpPr>
            <p:cNvPr id="3" name="CuadroTexto 2">
              <a:extLst>
                <a:ext uri="{FF2B5EF4-FFF2-40B4-BE49-F238E27FC236}">
                  <a16:creationId xmlns:a16="http://schemas.microsoft.com/office/drawing/2014/main" id="{4DD0F411-FF0B-D556-D230-710B3A26F54E}"/>
                </a:ext>
              </a:extLst>
            </p:cNvPr>
            <p:cNvSpPr txBox="1"/>
            <p:nvPr/>
          </p:nvSpPr>
          <p:spPr>
            <a:xfrm>
              <a:off x="295703" y="2747071"/>
              <a:ext cx="1414170" cy="215444"/>
            </a:xfrm>
            <a:prstGeom prst="rect">
              <a:avLst/>
            </a:prstGeom>
            <a:noFill/>
            <a:effectLst>
              <a:outerShdw blurRad="50800" dist="50800" dir="5400000" algn="ctr" rotWithShape="0">
                <a:schemeClr val="bg1"/>
              </a:outerShdw>
            </a:effectLst>
          </p:spPr>
          <p:txBody>
            <a:bodyPr wrap="none" rtlCol="0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>
                <a:defRPr sz="1100" i="1">
                  <a:solidFill>
                    <a:schemeClr val="accent5"/>
                  </a:solidFill>
                </a:defRPr>
              </a:lvl1pPr>
            </a:lstStyle>
            <a:p>
              <a:r>
                <a:rPr lang="es-MX" sz="800" dirty="0"/>
                <a:t>(https://www.lindsay.com/)</a:t>
              </a:r>
            </a:p>
          </p:txBody>
        </p:sp>
      </p:grpSp>
      <p:grpSp>
        <p:nvGrpSpPr>
          <p:cNvPr id="5" name="Google Shape;123;p6">
            <a:extLst>
              <a:ext uri="{FF2B5EF4-FFF2-40B4-BE49-F238E27FC236}">
                <a16:creationId xmlns:a16="http://schemas.microsoft.com/office/drawing/2014/main" id="{5DF1086A-2A99-79D0-D118-E09734B3D0AE}"/>
              </a:ext>
            </a:extLst>
          </p:cNvPr>
          <p:cNvGrpSpPr/>
          <p:nvPr/>
        </p:nvGrpSpPr>
        <p:grpSpPr>
          <a:xfrm rot="5400000">
            <a:off x="2926963" y="-2867578"/>
            <a:ext cx="1076960" cy="6774605"/>
            <a:chOff x="382" y="1300"/>
            <a:chExt cx="1696" cy="8932"/>
          </a:xfrm>
        </p:grpSpPr>
        <p:sp>
          <p:nvSpPr>
            <p:cNvPr id="8" name="Google Shape;124;p6">
              <a:extLst>
                <a:ext uri="{FF2B5EF4-FFF2-40B4-BE49-F238E27FC236}">
                  <a16:creationId xmlns:a16="http://schemas.microsoft.com/office/drawing/2014/main" id="{831BE187-E0B3-157E-F938-9F6900133712}"/>
                </a:ext>
              </a:extLst>
            </p:cNvPr>
            <p:cNvSpPr txBox="1"/>
            <p:nvPr/>
          </p:nvSpPr>
          <p:spPr>
            <a:xfrm rot="16200000">
              <a:off x="-3217" y="4899"/>
              <a:ext cx="8894" cy="1696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r>
                <a:rPr lang="es-MX" sz="3600" b="1" i="1" dirty="0">
                  <a:solidFill>
                    <a:srgbClr val="115E21"/>
                  </a:solidFill>
                  <a:latin typeface="Agency FB" panose="020B0503020202020204" pitchFamily="34" charset="0"/>
                  <a:sym typeface="Pacifico"/>
                </a:rPr>
                <a:t>Comercialización</a:t>
              </a:r>
              <a:br>
                <a:rPr lang="es-MX" sz="3600" b="1" i="1" dirty="0">
                  <a:solidFill>
                    <a:srgbClr val="115E21"/>
                  </a:solidFill>
                  <a:latin typeface="Agency FB" panose="020B0503020202020204" pitchFamily="34" charset="0"/>
                  <a:sym typeface="Pacifico"/>
                </a:rPr>
              </a:br>
              <a:r>
                <a:rPr lang="es-MX" sz="2800" i="1" dirty="0">
                  <a:solidFill>
                    <a:srgbClr val="115E21"/>
                  </a:solidFill>
                  <a:latin typeface="Agency FB" panose="020B0503020202020204" pitchFamily="34" charset="0"/>
                  <a:sym typeface="Pacifico"/>
                </a:rPr>
                <a:t>MERCADO OBJETIVO</a:t>
              </a:r>
              <a:endParaRPr lang="es-MX" sz="2800" i="1" dirty="0">
                <a:solidFill>
                  <a:srgbClr val="115E21"/>
                </a:solidFill>
                <a:latin typeface="Agency FB" panose="020B0503020202020204" pitchFamily="34" charset="0"/>
              </a:endParaRPr>
            </a:p>
          </p:txBody>
        </p:sp>
        <p:cxnSp>
          <p:nvCxnSpPr>
            <p:cNvPr id="10" name="Google Shape;125;p6">
              <a:extLst>
                <a:ext uri="{FF2B5EF4-FFF2-40B4-BE49-F238E27FC236}">
                  <a16:creationId xmlns:a16="http://schemas.microsoft.com/office/drawing/2014/main" id="{1914EFE0-CBEE-00AA-5D01-94F285938213}"/>
                </a:ext>
              </a:extLst>
            </p:cNvPr>
            <p:cNvCxnSpPr>
              <a:cxnSpLocks/>
            </p:cNvCxnSpPr>
            <p:nvPr/>
          </p:nvCxnSpPr>
          <p:spPr>
            <a:xfrm>
              <a:off x="1331" y="2466"/>
              <a:ext cx="0" cy="7766"/>
            </a:xfrm>
            <a:prstGeom prst="straightConnector1">
              <a:avLst/>
            </a:prstGeom>
            <a:noFill/>
            <a:ln w="38100" cap="flat" cmpd="sng">
              <a:solidFill>
                <a:schemeClr val="accent6">
                  <a:lumMod val="75000"/>
                </a:schemeClr>
              </a:solidFill>
              <a:prstDash val="dot"/>
              <a:miter lim="800000"/>
              <a:headEnd type="none" w="sm" len="sm"/>
              <a:tailEnd type="none" w="sm" len="sm"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</p:cxnSp>
      </p:grpSp>
    </p:spTree>
    <p:extLst>
      <p:ext uri="{BB962C8B-B14F-4D97-AF65-F5344CB8AC3E}">
        <p14:creationId xmlns:p14="http://schemas.microsoft.com/office/powerpoint/2010/main" val="1658999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upo 51">
            <a:extLst>
              <a:ext uri="{FF2B5EF4-FFF2-40B4-BE49-F238E27FC236}">
                <a16:creationId xmlns:a16="http://schemas.microsoft.com/office/drawing/2014/main" id="{76606FF2-D7C5-7497-0DE8-3CF106E893C4}"/>
              </a:ext>
            </a:extLst>
          </p:cNvPr>
          <p:cNvGrpSpPr/>
          <p:nvPr/>
        </p:nvGrpSpPr>
        <p:grpSpPr>
          <a:xfrm>
            <a:off x="1523765" y="1186475"/>
            <a:ext cx="8889222" cy="5186168"/>
            <a:chOff x="2354608" y="444500"/>
            <a:chExt cx="11754784" cy="6858000"/>
          </a:xfrm>
        </p:grpSpPr>
        <p:pic>
          <p:nvPicPr>
            <p:cNvPr id="14" name="Imagen 13">
              <a:extLst>
                <a:ext uri="{FF2B5EF4-FFF2-40B4-BE49-F238E27FC236}">
                  <a16:creationId xmlns:a16="http://schemas.microsoft.com/office/drawing/2014/main" id="{C8000050-E5BE-68A8-0C44-B85E3DAAB4D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10622"/>
            <a:stretch/>
          </p:blipFill>
          <p:spPr>
            <a:xfrm>
              <a:off x="2354608" y="444500"/>
              <a:ext cx="11754784" cy="6858000"/>
            </a:xfrm>
            <a:prstGeom prst="rect">
              <a:avLst/>
            </a:prstGeom>
            <a:ln>
              <a:solidFill>
                <a:srgbClr val="4A8522"/>
              </a:solidFill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15" name="Imagen 14">
              <a:extLst>
                <a:ext uri="{FF2B5EF4-FFF2-40B4-BE49-F238E27FC236}">
                  <a16:creationId xmlns:a16="http://schemas.microsoft.com/office/drawing/2014/main" id="{1B9B18E5-D926-99D9-6D6B-2E11BE8D8D3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4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596115" y="1645433"/>
              <a:ext cx="534004" cy="534004"/>
            </a:xfrm>
            <a:prstGeom prst="rect">
              <a:avLst/>
            </a:prstGeom>
          </p:spPr>
        </p:pic>
        <p:pic>
          <p:nvPicPr>
            <p:cNvPr id="16" name="Imagen 15">
              <a:extLst>
                <a:ext uri="{FF2B5EF4-FFF2-40B4-BE49-F238E27FC236}">
                  <a16:creationId xmlns:a16="http://schemas.microsoft.com/office/drawing/2014/main" id="{9E7C3C96-E5F4-233E-FE9E-D7FC1395974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951951" y="4474030"/>
              <a:ext cx="534004" cy="534004"/>
            </a:xfrm>
            <a:prstGeom prst="rect">
              <a:avLst/>
            </a:prstGeom>
          </p:spPr>
        </p:pic>
        <p:pic>
          <p:nvPicPr>
            <p:cNvPr id="20" name="Imagen 19">
              <a:extLst>
                <a:ext uri="{FF2B5EF4-FFF2-40B4-BE49-F238E27FC236}">
                  <a16:creationId xmlns:a16="http://schemas.microsoft.com/office/drawing/2014/main" id="{9577EDE1-4B88-7822-180C-F2D0459CE22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947511" y="2084114"/>
              <a:ext cx="534004" cy="534004"/>
            </a:xfrm>
            <a:prstGeom prst="rect">
              <a:avLst/>
            </a:prstGeom>
          </p:spPr>
        </p:pic>
        <p:pic>
          <p:nvPicPr>
            <p:cNvPr id="23" name="Imagen 22">
              <a:extLst>
                <a:ext uri="{FF2B5EF4-FFF2-40B4-BE49-F238E27FC236}">
                  <a16:creationId xmlns:a16="http://schemas.microsoft.com/office/drawing/2014/main" id="{DD090805-2226-7B47-8DD1-E3867C9B8ED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226639" y="2351116"/>
              <a:ext cx="534004" cy="534004"/>
            </a:xfrm>
            <a:prstGeom prst="rect">
              <a:avLst/>
            </a:prstGeom>
          </p:spPr>
        </p:pic>
        <p:pic>
          <p:nvPicPr>
            <p:cNvPr id="24" name="Imagen 23">
              <a:extLst>
                <a:ext uri="{FF2B5EF4-FFF2-40B4-BE49-F238E27FC236}">
                  <a16:creationId xmlns:a16="http://schemas.microsoft.com/office/drawing/2014/main" id="{43363FC2-EEB7-6B6F-77BB-19FC471369B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003603" y="848333"/>
              <a:ext cx="534004" cy="534004"/>
            </a:xfrm>
            <a:prstGeom prst="rect">
              <a:avLst/>
            </a:prstGeom>
          </p:spPr>
        </p:pic>
        <p:pic>
          <p:nvPicPr>
            <p:cNvPr id="29" name="Imagen 28">
              <a:extLst>
                <a:ext uri="{FF2B5EF4-FFF2-40B4-BE49-F238E27FC236}">
                  <a16:creationId xmlns:a16="http://schemas.microsoft.com/office/drawing/2014/main" id="{1BD1C38F-5AA3-A078-50CF-2E7F37A63E3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253223" y="1115335"/>
              <a:ext cx="534004" cy="534004"/>
            </a:xfrm>
            <a:prstGeom prst="rect">
              <a:avLst/>
            </a:prstGeom>
          </p:spPr>
        </p:pic>
        <p:pic>
          <p:nvPicPr>
            <p:cNvPr id="30" name="Imagen 29">
              <a:extLst>
                <a:ext uri="{FF2B5EF4-FFF2-40B4-BE49-F238E27FC236}">
                  <a16:creationId xmlns:a16="http://schemas.microsoft.com/office/drawing/2014/main" id="{2E437460-ECDA-A11C-9CBB-5304DB3E15A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502843" y="1342712"/>
              <a:ext cx="534004" cy="534004"/>
            </a:xfrm>
            <a:prstGeom prst="rect">
              <a:avLst/>
            </a:prstGeom>
          </p:spPr>
        </p:pic>
        <p:pic>
          <p:nvPicPr>
            <p:cNvPr id="31" name="Imagen 30">
              <a:extLst>
                <a:ext uri="{FF2B5EF4-FFF2-40B4-BE49-F238E27FC236}">
                  <a16:creationId xmlns:a16="http://schemas.microsoft.com/office/drawing/2014/main" id="{DE8CF139-EA2A-3A6F-118A-8F50FFD7EFF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722548" y="1546259"/>
              <a:ext cx="534004" cy="534004"/>
            </a:xfrm>
            <a:prstGeom prst="rect">
              <a:avLst/>
            </a:prstGeom>
          </p:spPr>
        </p:pic>
        <p:pic>
          <p:nvPicPr>
            <p:cNvPr id="32" name="Imagen 31">
              <a:extLst>
                <a:ext uri="{FF2B5EF4-FFF2-40B4-BE49-F238E27FC236}">
                  <a16:creationId xmlns:a16="http://schemas.microsoft.com/office/drawing/2014/main" id="{6870E583-38BF-0994-544D-653B663CB82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065471" y="808708"/>
              <a:ext cx="534003" cy="534003"/>
            </a:xfrm>
            <a:prstGeom prst="rect">
              <a:avLst/>
            </a:prstGeom>
          </p:spPr>
        </p:pic>
        <p:pic>
          <p:nvPicPr>
            <p:cNvPr id="33" name="Imagen 32">
              <a:extLst>
                <a:ext uri="{FF2B5EF4-FFF2-40B4-BE49-F238E27FC236}">
                  <a16:creationId xmlns:a16="http://schemas.microsoft.com/office/drawing/2014/main" id="{3A905606-2CFA-4D73-9A6F-A62629421CD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149475" y="611754"/>
              <a:ext cx="534003" cy="534003"/>
            </a:xfrm>
            <a:prstGeom prst="rect">
              <a:avLst/>
            </a:prstGeom>
          </p:spPr>
        </p:pic>
        <p:pic>
          <p:nvPicPr>
            <p:cNvPr id="34" name="Imagen 33">
              <a:extLst>
                <a:ext uri="{FF2B5EF4-FFF2-40B4-BE49-F238E27FC236}">
                  <a16:creationId xmlns:a16="http://schemas.microsoft.com/office/drawing/2014/main" id="{4F12F40E-3B5D-B50D-7B0E-C854D072160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684949" y="3550900"/>
              <a:ext cx="534004" cy="534004"/>
            </a:xfrm>
            <a:prstGeom prst="rect">
              <a:avLst/>
            </a:prstGeom>
          </p:spPr>
        </p:pic>
        <p:pic>
          <p:nvPicPr>
            <p:cNvPr id="35" name="Imagen 34">
              <a:extLst>
                <a:ext uri="{FF2B5EF4-FFF2-40B4-BE49-F238E27FC236}">
                  <a16:creationId xmlns:a16="http://schemas.microsoft.com/office/drawing/2014/main" id="{18B742A0-9D50-E888-B8FD-B66EDD9960B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417947" y="5293199"/>
              <a:ext cx="534004" cy="534004"/>
            </a:xfrm>
            <a:prstGeom prst="rect">
              <a:avLst/>
            </a:prstGeom>
          </p:spPr>
        </p:pic>
        <p:pic>
          <p:nvPicPr>
            <p:cNvPr id="36" name="Imagen 35">
              <a:extLst>
                <a:ext uri="{FF2B5EF4-FFF2-40B4-BE49-F238E27FC236}">
                  <a16:creationId xmlns:a16="http://schemas.microsoft.com/office/drawing/2014/main" id="{B106D2A2-4D93-9198-E68D-867A5BEA15D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857275" y="4117712"/>
              <a:ext cx="534004" cy="534004"/>
            </a:xfrm>
            <a:prstGeom prst="rect">
              <a:avLst/>
            </a:prstGeom>
          </p:spPr>
        </p:pic>
        <p:pic>
          <p:nvPicPr>
            <p:cNvPr id="37" name="Imagen 36">
              <a:extLst>
                <a:ext uri="{FF2B5EF4-FFF2-40B4-BE49-F238E27FC236}">
                  <a16:creationId xmlns:a16="http://schemas.microsoft.com/office/drawing/2014/main" id="{E8A6477A-1710-4EF2-5973-525748078A8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044642" y="4036577"/>
              <a:ext cx="534004" cy="534004"/>
            </a:xfrm>
            <a:prstGeom prst="rect">
              <a:avLst/>
            </a:prstGeom>
          </p:spPr>
        </p:pic>
        <p:pic>
          <p:nvPicPr>
            <p:cNvPr id="39" name="Imagen 38">
              <a:extLst>
                <a:ext uri="{FF2B5EF4-FFF2-40B4-BE49-F238E27FC236}">
                  <a16:creationId xmlns:a16="http://schemas.microsoft.com/office/drawing/2014/main" id="{9087AE3C-0981-F4C5-9111-7E86E598D45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253614" y="4702660"/>
              <a:ext cx="534004" cy="534004"/>
            </a:xfrm>
            <a:prstGeom prst="rect">
              <a:avLst/>
            </a:prstGeom>
          </p:spPr>
        </p:pic>
        <p:pic>
          <p:nvPicPr>
            <p:cNvPr id="40" name="Imagen 39">
              <a:extLst>
                <a:ext uri="{FF2B5EF4-FFF2-40B4-BE49-F238E27FC236}">
                  <a16:creationId xmlns:a16="http://schemas.microsoft.com/office/drawing/2014/main" id="{C18D9914-6034-8836-BDC3-94A01E353B3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520616" y="5055021"/>
              <a:ext cx="534004" cy="534004"/>
            </a:xfrm>
            <a:prstGeom prst="rect">
              <a:avLst/>
            </a:prstGeom>
          </p:spPr>
        </p:pic>
        <p:pic>
          <p:nvPicPr>
            <p:cNvPr id="41" name="Imagen 40">
              <a:extLst>
                <a:ext uri="{FF2B5EF4-FFF2-40B4-BE49-F238E27FC236}">
                  <a16:creationId xmlns:a16="http://schemas.microsoft.com/office/drawing/2014/main" id="{496A0F59-8B0C-6AA2-2F0A-9227343D03E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682340" y="5375998"/>
              <a:ext cx="534004" cy="534004"/>
            </a:xfrm>
            <a:prstGeom prst="rect">
              <a:avLst/>
            </a:prstGeom>
          </p:spPr>
        </p:pic>
        <p:pic>
          <p:nvPicPr>
            <p:cNvPr id="42" name="Imagen 41">
              <a:extLst>
                <a:ext uri="{FF2B5EF4-FFF2-40B4-BE49-F238E27FC236}">
                  <a16:creationId xmlns:a16="http://schemas.microsoft.com/office/drawing/2014/main" id="{8519FFF1-7EEB-1D23-EE51-3D9FACC3D50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2911804" y="4371544"/>
              <a:ext cx="534004" cy="534004"/>
            </a:xfrm>
            <a:prstGeom prst="rect">
              <a:avLst/>
            </a:prstGeom>
          </p:spPr>
        </p:pic>
        <p:pic>
          <p:nvPicPr>
            <p:cNvPr id="43" name="Imagen 42">
              <a:extLst>
                <a:ext uri="{FF2B5EF4-FFF2-40B4-BE49-F238E27FC236}">
                  <a16:creationId xmlns:a16="http://schemas.microsoft.com/office/drawing/2014/main" id="{0276B5E2-29E1-9653-1E80-4F5F8A87D3B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1871313" y="6346032"/>
              <a:ext cx="534004" cy="534004"/>
            </a:xfrm>
            <a:prstGeom prst="rect">
              <a:avLst/>
            </a:prstGeom>
          </p:spPr>
        </p:pic>
        <p:pic>
          <p:nvPicPr>
            <p:cNvPr id="44" name="Imagen 43">
              <a:extLst>
                <a:ext uri="{FF2B5EF4-FFF2-40B4-BE49-F238E27FC236}">
                  <a16:creationId xmlns:a16="http://schemas.microsoft.com/office/drawing/2014/main" id="{2737E735-0373-06F0-69F1-1C74242B9AB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1515765" y="6272812"/>
              <a:ext cx="534004" cy="534004"/>
            </a:xfrm>
            <a:prstGeom prst="rect">
              <a:avLst/>
            </a:prstGeom>
          </p:spPr>
        </p:pic>
        <p:pic>
          <p:nvPicPr>
            <p:cNvPr id="45" name="Imagen 44">
              <a:extLst>
                <a:ext uri="{FF2B5EF4-FFF2-40B4-BE49-F238E27FC236}">
                  <a16:creationId xmlns:a16="http://schemas.microsoft.com/office/drawing/2014/main" id="{2521BEFE-C144-45C5-0EBA-ED2239BDEFF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1714541" y="6467092"/>
              <a:ext cx="534004" cy="534004"/>
            </a:xfrm>
            <a:prstGeom prst="rect">
              <a:avLst/>
            </a:prstGeom>
          </p:spPr>
        </p:pic>
        <p:pic>
          <p:nvPicPr>
            <p:cNvPr id="46" name="Imagen 45">
              <a:extLst>
                <a:ext uri="{FF2B5EF4-FFF2-40B4-BE49-F238E27FC236}">
                  <a16:creationId xmlns:a16="http://schemas.microsoft.com/office/drawing/2014/main" id="{1DE9DE09-B424-EDB0-FB70-83F7E5C1E54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duotone>
                <a:prstClr val="black"/>
                <a:schemeClr val="accent6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6431767" y="1798899"/>
              <a:ext cx="534004" cy="534004"/>
            </a:xfrm>
            <a:prstGeom prst="rect">
              <a:avLst/>
            </a:prstGeom>
          </p:spPr>
        </p:pic>
        <p:pic>
          <p:nvPicPr>
            <p:cNvPr id="47" name="Imagen 46">
              <a:extLst>
                <a:ext uri="{FF2B5EF4-FFF2-40B4-BE49-F238E27FC236}">
                  <a16:creationId xmlns:a16="http://schemas.microsoft.com/office/drawing/2014/main" id="{C0982F6C-5451-0A9C-5C4C-2B0EB265FA5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duotone>
                <a:prstClr val="black"/>
                <a:schemeClr val="accent6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6108609" y="1722166"/>
              <a:ext cx="534004" cy="534004"/>
            </a:xfrm>
            <a:prstGeom prst="rect">
              <a:avLst/>
            </a:prstGeom>
          </p:spPr>
        </p:pic>
        <p:pic>
          <p:nvPicPr>
            <p:cNvPr id="48" name="Imagen 47">
              <a:extLst>
                <a:ext uri="{FF2B5EF4-FFF2-40B4-BE49-F238E27FC236}">
                  <a16:creationId xmlns:a16="http://schemas.microsoft.com/office/drawing/2014/main" id="{2A31436B-90EB-C0CF-282D-22177E4DC4A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duotone>
                <a:prstClr val="black"/>
                <a:schemeClr val="accent6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6164765" y="894901"/>
              <a:ext cx="534004" cy="534004"/>
            </a:xfrm>
            <a:prstGeom prst="rect">
              <a:avLst/>
            </a:prstGeom>
          </p:spPr>
        </p:pic>
        <p:pic>
          <p:nvPicPr>
            <p:cNvPr id="49" name="Imagen 48">
              <a:extLst>
                <a:ext uri="{FF2B5EF4-FFF2-40B4-BE49-F238E27FC236}">
                  <a16:creationId xmlns:a16="http://schemas.microsoft.com/office/drawing/2014/main" id="{DD543F2C-AEFB-D252-DECB-31DC1B7D80C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duotone>
                <a:prstClr val="black"/>
                <a:schemeClr val="accent6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5955592" y="738986"/>
              <a:ext cx="534004" cy="534004"/>
            </a:xfrm>
            <a:prstGeom prst="rect">
              <a:avLst/>
            </a:prstGeom>
          </p:spPr>
        </p:pic>
        <p:pic>
          <p:nvPicPr>
            <p:cNvPr id="50" name="Imagen 49">
              <a:extLst>
                <a:ext uri="{FF2B5EF4-FFF2-40B4-BE49-F238E27FC236}">
                  <a16:creationId xmlns:a16="http://schemas.microsoft.com/office/drawing/2014/main" id="{7D8458EB-4B4B-E872-475F-E2DF1C09C7A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duotone>
                <a:prstClr val="black"/>
                <a:schemeClr val="accent6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8872611" y="4058961"/>
              <a:ext cx="534004" cy="534004"/>
            </a:xfrm>
            <a:prstGeom prst="rect">
              <a:avLst/>
            </a:prstGeom>
          </p:spPr>
        </p:pic>
      </p:grpSp>
      <p:grpSp>
        <p:nvGrpSpPr>
          <p:cNvPr id="53" name="Google Shape;123;p6">
            <a:extLst>
              <a:ext uri="{FF2B5EF4-FFF2-40B4-BE49-F238E27FC236}">
                <a16:creationId xmlns:a16="http://schemas.microsoft.com/office/drawing/2014/main" id="{13B4A77D-ADC7-829D-AFB9-F8A71272B37C}"/>
              </a:ext>
            </a:extLst>
          </p:cNvPr>
          <p:cNvGrpSpPr/>
          <p:nvPr/>
        </p:nvGrpSpPr>
        <p:grpSpPr>
          <a:xfrm rot="5400000">
            <a:off x="2926963" y="-2867578"/>
            <a:ext cx="1076960" cy="6774605"/>
            <a:chOff x="382" y="1300"/>
            <a:chExt cx="1696" cy="8932"/>
          </a:xfrm>
        </p:grpSpPr>
        <p:sp>
          <p:nvSpPr>
            <p:cNvPr id="54" name="Google Shape;124;p6">
              <a:extLst>
                <a:ext uri="{FF2B5EF4-FFF2-40B4-BE49-F238E27FC236}">
                  <a16:creationId xmlns:a16="http://schemas.microsoft.com/office/drawing/2014/main" id="{0776328D-58F8-573C-FC9F-170709B224C4}"/>
                </a:ext>
              </a:extLst>
            </p:cNvPr>
            <p:cNvSpPr txBox="1"/>
            <p:nvPr/>
          </p:nvSpPr>
          <p:spPr>
            <a:xfrm rot="16200000">
              <a:off x="-3217" y="4899"/>
              <a:ext cx="8894" cy="1696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r>
                <a:rPr lang="es-MX" sz="3600" b="1" i="1" dirty="0">
                  <a:solidFill>
                    <a:srgbClr val="115E21"/>
                  </a:solidFill>
                  <a:latin typeface="Agency FB" panose="020B0503020202020204" pitchFamily="34" charset="0"/>
                  <a:sym typeface="Pacifico"/>
                </a:rPr>
                <a:t>Comercialización</a:t>
              </a:r>
              <a:br>
                <a:rPr lang="es-MX" sz="3600" b="1" i="1" dirty="0">
                  <a:solidFill>
                    <a:srgbClr val="115E21"/>
                  </a:solidFill>
                  <a:latin typeface="Agency FB" panose="020B0503020202020204" pitchFamily="34" charset="0"/>
                  <a:sym typeface="Pacifico"/>
                </a:rPr>
              </a:br>
              <a:r>
                <a:rPr lang="es-MX" sz="2800" i="1" dirty="0">
                  <a:solidFill>
                    <a:srgbClr val="115E21"/>
                  </a:solidFill>
                  <a:latin typeface="Agency FB" panose="020B0503020202020204" pitchFamily="34" charset="0"/>
                  <a:sym typeface="Pacifico"/>
                </a:rPr>
                <a:t>PRESENCIA</a:t>
              </a:r>
              <a:endParaRPr lang="es-MX" sz="2800" i="1" dirty="0">
                <a:solidFill>
                  <a:srgbClr val="115E21"/>
                </a:solidFill>
                <a:latin typeface="Agency FB" panose="020B0503020202020204" pitchFamily="34" charset="0"/>
              </a:endParaRPr>
            </a:p>
          </p:txBody>
        </p:sp>
        <p:cxnSp>
          <p:nvCxnSpPr>
            <p:cNvPr id="55" name="Google Shape;125;p6">
              <a:extLst>
                <a:ext uri="{FF2B5EF4-FFF2-40B4-BE49-F238E27FC236}">
                  <a16:creationId xmlns:a16="http://schemas.microsoft.com/office/drawing/2014/main" id="{134DCFA7-8AC3-3BCC-DB8A-C66A63BAC302}"/>
                </a:ext>
              </a:extLst>
            </p:cNvPr>
            <p:cNvCxnSpPr>
              <a:cxnSpLocks/>
            </p:cNvCxnSpPr>
            <p:nvPr/>
          </p:nvCxnSpPr>
          <p:spPr>
            <a:xfrm>
              <a:off x="1331" y="2466"/>
              <a:ext cx="0" cy="7766"/>
            </a:xfrm>
            <a:prstGeom prst="straightConnector1">
              <a:avLst/>
            </a:prstGeom>
            <a:noFill/>
            <a:ln w="38100" cap="flat" cmpd="sng">
              <a:solidFill>
                <a:schemeClr val="accent6">
                  <a:lumMod val="75000"/>
                </a:schemeClr>
              </a:solidFill>
              <a:prstDash val="dot"/>
              <a:miter lim="800000"/>
              <a:headEnd type="none" w="sm" len="sm"/>
              <a:tailEnd type="none" w="sm" len="sm"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</p:cxnSp>
      </p:grpSp>
    </p:spTree>
    <p:extLst>
      <p:ext uri="{BB962C8B-B14F-4D97-AF65-F5344CB8AC3E}">
        <p14:creationId xmlns:p14="http://schemas.microsoft.com/office/powerpoint/2010/main" val="3609309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>
          <a:extLst>
            <a:ext uri="{FF2B5EF4-FFF2-40B4-BE49-F238E27FC236}">
              <a16:creationId xmlns:a16="http://schemas.microsoft.com/office/drawing/2014/main" id="{A30C2770-E2AD-05B5-EB38-3E6B8A5D88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>
            <a:extLst>
              <a:ext uri="{FF2B5EF4-FFF2-40B4-BE49-F238E27FC236}">
                <a16:creationId xmlns:a16="http://schemas.microsoft.com/office/drawing/2014/main" id="{76652E47-0781-F2CE-DB01-8947F910935E}"/>
              </a:ext>
            </a:extLst>
          </p:cNvPr>
          <p:cNvSpPr/>
          <p:nvPr/>
        </p:nvSpPr>
        <p:spPr>
          <a:xfrm>
            <a:off x="198184" y="1589907"/>
            <a:ext cx="11626815" cy="37334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714505FC-75D9-3B2F-426C-0AFBE7CBA5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7228831"/>
              </p:ext>
            </p:extLst>
          </p:nvPr>
        </p:nvGraphicFramePr>
        <p:xfrm>
          <a:off x="206573" y="1252282"/>
          <a:ext cx="11626815" cy="4081193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639565">
                  <a:extLst>
                    <a:ext uri="{9D8B030D-6E8A-4147-A177-3AD203B41FA5}">
                      <a16:colId xmlns:a16="http://schemas.microsoft.com/office/drawing/2014/main" val="3725964839"/>
                    </a:ext>
                  </a:extLst>
                </a:gridCol>
                <a:gridCol w="871487">
                  <a:extLst>
                    <a:ext uri="{9D8B030D-6E8A-4147-A177-3AD203B41FA5}">
                      <a16:colId xmlns:a16="http://schemas.microsoft.com/office/drawing/2014/main" val="4000453509"/>
                    </a:ext>
                  </a:extLst>
                </a:gridCol>
                <a:gridCol w="1637971">
                  <a:extLst>
                    <a:ext uri="{9D8B030D-6E8A-4147-A177-3AD203B41FA5}">
                      <a16:colId xmlns:a16="http://schemas.microsoft.com/office/drawing/2014/main" val="2003901516"/>
                    </a:ext>
                  </a:extLst>
                </a:gridCol>
                <a:gridCol w="1249960">
                  <a:extLst>
                    <a:ext uri="{9D8B030D-6E8A-4147-A177-3AD203B41FA5}">
                      <a16:colId xmlns:a16="http://schemas.microsoft.com/office/drawing/2014/main" val="488443660"/>
                    </a:ext>
                  </a:extLst>
                </a:gridCol>
                <a:gridCol w="1761688">
                  <a:extLst>
                    <a:ext uri="{9D8B030D-6E8A-4147-A177-3AD203B41FA5}">
                      <a16:colId xmlns:a16="http://schemas.microsoft.com/office/drawing/2014/main" val="2999030844"/>
                    </a:ext>
                  </a:extLst>
                </a:gridCol>
                <a:gridCol w="1870745">
                  <a:extLst>
                    <a:ext uri="{9D8B030D-6E8A-4147-A177-3AD203B41FA5}">
                      <a16:colId xmlns:a16="http://schemas.microsoft.com/office/drawing/2014/main" val="1765852171"/>
                    </a:ext>
                  </a:extLst>
                </a:gridCol>
                <a:gridCol w="1216404">
                  <a:extLst>
                    <a:ext uri="{9D8B030D-6E8A-4147-A177-3AD203B41FA5}">
                      <a16:colId xmlns:a16="http://schemas.microsoft.com/office/drawing/2014/main" val="2724296505"/>
                    </a:ext>
                  </a:extLst>
                </a:gridCol>
                <a:gridCol w="1275126">
                  <a:extLst>
                    <a:ext uri="{9D8B030D-6E8A-4147-A177-3AD203B41FA5}">
                      <a16:colId xmlns:a16="http://schemas.microsoft.com/office/drawing/2014/main" val="1522150438"/>
                    </a:ext>
                  </a:extLst>
                </a:gridCol>
                <a:gridCol w="1103869">
                  <a:extLst>
                    <a:ext uri="{9D8B030D-6E8A-4147-A177-3AD203B41FA5}">
                      <a16:colId xmlns:a16="http://schemas.microsoft.com/office/drawing/2014/main" val="3836671199"/>
                    </a:ext>
                  </a:extLst>
                </a:gridCol>
              </a:tblGrid>
              <a:tr h="470167">
                <a:tc>
                  <a:txBody>
                    <a:bodyPr/>
                    <a:lstStyle/>
                    <a:p>
                      <a:pPr algn="ctr" fontAlgn="b"/>
                      <a:r>
                        <a:rPr lang="es-MX" sz="2000" b="1" i="0" u="none" strike="noStrike" dirty="0">
                          <a:solidFill>
                            <a:schemeClr val="bg1"/>
                          </a:solidFill>
                          <a:effectLst/>
                          <a:latin typeface="Agency FB" panose="020B0503020202020204" pitchFamily="34" charset="77"/>
                        </a:rPr>
                        <a:t>Estado</a:t>
                      </a:r>
                    </a:p>
                  </a:txBody>
                  <a:tcPr marL="6454" marR="6454" marT="6454" marB="0" anchor="ctr">
                    <a:solidFill>
                      <a:srgbClr val="4A85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2000" b="1" i="0" u="none" strike="noStrike" dirty="0">
                          <a:solidFill>
                            <a:schemeClr val="bg1"/>
                          </a:solidFill>
                          <a:effectLst/>
                          <a:latin typeface="Agency FB" panose="020B0503020202020204" pitchFamily="34" charset="77"/>
                        </a:rPr>
                        <a:t>Agencia</a:t>
                      </a:r>
                    </a:p>
                  </a:txBody>
                  <a:tcPr marL="6454" marR="6454" marT="6454" marB="0" anchor="ctr">
                    <a:solidFill>
                      <a:srgbClr val="4A85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2000" b="1" i="0" u="none" strike="noStrike" dirty="0">
                          <a:solidFill>
                            <a:schemeClr val="bg1"/>
                          </a:solidFill>
                          <a:effectLst/>
                          <a:latin typeface="Agency FB" panose="020B0503020202020204" pitchFamily="34" charset="77"/>
                        </a:rPr>
                        <a:t>Ejecutivo</a:t>
                      </a:r>
                    </a:p>
                  </a:txBody>
                  <a:tcPr marL="6454" marR="6454" marT="6454" marB="0" anchor="ctr">
                    <a:solidFill>
                      <a:srgbClr val="4A85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2000" b="1" i="0" u="none" strike="noStrike" dirty="0">
                          <a:solidFill>
                            <a:schemeClr val="bg1"/>
                          </a:solidFill>
                          <a:effectLst/>
                          <a:latin typeface="Agency FB" panose="020B0503020202020204" pitchFamily="34" charset="77"/>
                        </a:rPr>
                        <a:t>Correo</a:t>
                      </a:r>
                    </a:p>
                  </a:txBody>
                  <a:tcPr marL="6454" marR="6454" marT="6454" marB="0" anchor="ctr">
                    <a:solidFill>
                      <a:srgbClr val="4A85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2000" b="1" i="0" u="none" strike="noStrike" dirty="0">
                          <a:solidFill>
                            <a:schemeClr val="bg1"/>
                          </a:solidFill>
                          <a:effectLst/>
                          <a:latin typeface="Agency FB" panose="020B0503020202020204" pitchFamily="34" charset="77"/>
                        </a:rPr>
                        <a:t>Proyecto</a:t>
                      </a:r>
                    </a:p>
                  </a:txBody>
                  <a:tcPr marL="6454" marR="6454" marT="6454" marB="0" anchor="ctr">
                    <a:solidFill>
                      <a:srgbClr val="4A85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2000" b="1" i="0" u="none" strike="noStrike" dirty="0">
                          <a:solidFill>
                            <a:schemeClr val="bg1"/>
                          </a:solidFill>
                          <a:effectLst/>
                          <a:latin typeface="Agency FB" panose="020B0503020202020204" pitchFamily="34" charset="77"/>
                        </a:rPr>
                        <a:t>Empresa</a:t>
                      </a:r>
                    </a:p>
                  </a:txBody>
                  <a:tcPr marL="6454" marR="6454" marT="6454" marB="0" anchor="ctr">
                    <a:solidFill>
                      <a:srgbClr val="4A85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2000" b="1" i="0" u="none" strike="noStrike" dirty="0">
                          <a:solidFill>
                            <a:schemeClr val="bg1"/>
                          </a:solidFill>
                          <a:effectLst/>
                          <a:latin typeface="Agency FB" panose="020B0503020202020204" pitchFamily="34" charset="77"/>
                        </a:rPr>
                        <a:t>Cultivo</a:t>
                      </a:r>
                    </a:p>
                  </a:txBody>
                  <a:tcPr marL="6454" marR="6454" marT="6454" marB="0" anchor="ctr">
                    <a:solidFill>
                      <a:srgbClr val="4A85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2000" b="1" i="0" u="none" strike="noStrike" dirty="0">
                          <a:solidFill>
                            <a:schemeClr val="bg1"/>
                          </a:solidFill>
                          <a:effectLst/>
                          <a:latin typeface="Agency FB" panose="020B0503020202020204" pitchFamily="34" charset="77"/>
                        </a:rPr>
                        <a:t>Ubicación</a:t>
                      </a:r>
                    </a:p>
                  </a:txBody>
                  <a:tcPr marL="6454" marR="6454" marT="6454" marB="0" anchor="ctr">
                    <a:solidFill>
                      <a:srgbClr val="4A8522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s-MX" sz="2000" b="1" i="0" u="none" strike="noStrike" dirty="0">
                          <a:solidFill>
                            <a:schemeClr val="bg1"/>
                          </a:solidFill>
                          <a:effectLst/>
                          <a:latin typeface="Agency FB" panose="020B0503020202020204" pitchFamily="34" charset="77"/>
                        </a:rPr>
                        <a:t>Productores</a:t>
                      </a:r>
                    </a:p>
                  </a:txBody>
                  <a:tcPr marL="6454" marR="6454" marT="6454" marB="0" anchor="ctr">
                    <a:solidFill>
                      <a:srgbClr val="4A852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5264826"/>
                  </a:ext>
                </a:extLst>
              </a:tr>
              <a:tr h="347221">
                <a:tc>
                  <a:txBody>
                    <a:bodyPr/>
                    <a:lstStyle/>
                    <a:p>
                      <a:pPr algn="l" fontAlgn="b"/>
                      <a:r>
                        <a:rPr lang="es-MX" sz="1800" b="0" i="0" u="none" strike="noStrike" cap="none" dirty="0">
                          <a:solidFill>
                            <a:srgbClr val="4A8522"/>
                          </a:solidFill>
                          <a:effectLst/>
                          <a:latin typeface="Agency FB" panose="020B0503020202020204" pitchFamily="34" charset="77"/>
                          <a:ea typeface="+mn-ea"/>
                          <a:cs typeface="+mn-cs"/>
                          <a:sym typeface="Arial"/>
                        </a:rPr>
                        <a:t>Tlaxcala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800" b="0" i="0" u="none" strike="noStrike" cap="none" dirty="0">
                          <a:solidFill>
                            <a:srgbClr val="4A8522"/>
                          </a:solidFill>
                          <a:effectLst/>
                          <a:latin typeface="Agency FB" panose="020B0503020202020204" pitchFamily="34" charset="77"/>
                          <a:ea typeface="+mn-ea"/>
                          <a:cs typeface="+mn-cs"/>
                          <a:sym typeface="Arial"/>
                        </a:rPr>
                        <a:t>Tlaxcala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800" b="0" i="0" u="none" strike="noStrike" cap="none" dirty="0">
                          <a:solidFill>
                            <a:srgbClr val="4A8522"/>
                          </a:solidFill>
                          <a:effectLst/>
                          <a:latin typeface="Agency FB" panose="020B0503020202020204" pitchFamily="34" charset="77"/>
                          <a:ea typeface="+mn-ea"/>
                          <a:cs typeface="+mn-cs"/>
                          <a:sym typeface="Arial"/>
                        </a:rPr>
                        <a:t>Gabriel Echániz Contreras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800" b="0" i="0" u="none" strike="noStrike" cap="none" dirty="0">
                          <a:solidFill>
                            <a:srgbClr val="4A8522"/>
                          </a:solidFill>
                          <a:effectLst/>
                          <a:latin typeface="Agency FB" panose="020B0503020202020204" pitchFamily="34" charset="77"/>
                          <a:ea typeface="+mn-ea"/>
                          <a:cs typeface="+mn-cs"/>
                          <a:sym typeface="Arial"/>
                        </a:rPr>
                        <a:t>Gechaniz</a:t>
                      </a:r>
                    </a:p>
                    <a:p>
                      <a:pPr algn="l" fontAlgn="b"/>
                      <a:r>
                        <a:rPr lang="es-MX" sz="1800" b="0" i="0" u="none" strike="noStrike" cap="none" dirty="0">
                          <a:solidFill>
                            <a:srgbClr val="4A8522"/>
                          </a:solidFill>
                          <a:effectLst/>
                          <a:latin typeface="Agency FB" panose="020B0503020202020204" pitchFamily="34" charset="77"/>
                          <a:ea typeface="+mn-ea"/>
                          <a:cs typeface="+mn-cs"/>
                          <a:sym typeface="Arial"/>
                        </a:rPr>
                        <a:t>@fira.gob.mx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800" b="0" i="0" u="none" strike="noStrike" cap="none" dirty="0">
                          <a:solidFill>
                            <a:srgbClr val="4A8522"/>
                          </a:solidFill>
                          <a:effectLst/>
                          <a:latin typeface="Agency FB" panose="020B0503020202020204" pitchFamily="34" charset="77"/>
                          <a:ea typeface="+mn-ea"/>
                          <a:cs typeface="+mn-cs"/>
                          <a:sym typeface="Arial"/>
                        </a:rPr>
                        <a:t>Cebada Semilla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800" b="0" i="0" u="none" strike="noStrike" cap="none">
                          <a:solidFill>
                            <a:srgbClr val="4A8522"/>
                          </a:solidFill>
                          <a:effectLst/>
                          <a:latin typeface="Agency FB" panose="020B0503020202020204" pitchFamily="34" charset="77"/>
                          <a:ea typeface="+mn-ea"/>
                          <a:cs typeface="+mn-cs"/>
                          <a:sym typeface="Arial"/>
                        </a:rPr>
                        <a:t>Guillermo Bretón Díaz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800" b="0" i="0" u="none" strike="noStrike" cap="none" dirty="0">
                          <a:solidFill>
                            <a:srgbClr val="4A8522"/>
                          </a:solidFill>
                          <a:effectLst/>
                          <a:latin typeface="Agency FB" panose="020B0503020202020204" pitchFamily="34" charset="77"/>
                          <a:ea typeface="+mn-ea"/>
                          <a:cs typeface="+mn-cs"/>
                          <a:sym typeface="Arial"/>
                        </a:rPr>
                        <a:t>Cebada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800" b="0" i="0" u="none" strike="noStrike" cap="none">
                          <a:solidFill>
                            <a:srgbClr val="4A8522"/>
                          </a:solidFill>
                          <a:effectLst/>
                          <a:latin typeface="Agency FB" panose="020B0503020202020204" pitchFamily="34" charset="77"/>
                          <a:ea typeface="+mn-ea"/>
                          <a:cs typeface="+mn-cs"/>
                          <a:sym typeface="Arial"/>
                        </a:rPr>
                        <a:t>Huamantla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800" b="1" i="0" u="none" strike="noStrike" dirty="0">
                          <a:solidFill>
                            <a:srgbClr val="4A8522"/>
                          </a:solidFill>
                          <a:effectLst/>
                          <a:latin typeface="Agency FB" panose="020B0503020202020204" pitchFamily="34" charset="77"/>
                        </a:rPr>
                        <a:t>1</a:t>
                      </a:r>
                    </a:p>
                  </a:txBody>
                  <a:tcPr marL="6454" marR="6454" marT="6454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1434799"/>
                  </a:ext>
                </a:extLst>
              </a:tr>
              <a:tr h="347221">
                <a:tc>
                  <a:txBody>
                    <a:bodyPr/>
                    <a:lstStyle/>
                    <a:p>
                      <a:pPr algn="l" fontAlgn="b"/>
                      <a:r>
                        <a:rPr lang="es-MX" sz="1800" b="0" i="0" u="none" strike="noStrike" cap="none" dirty="0">
                          <a:solidFill>
                            <a:srgbClr val="4A8522"/>
                          </a:solidFill>
                          <a:effectLst/>
                          <a:latin typeface="Agency FB" panose="020B0503020202020204" pitchFamily="34" charset="77"/>
                          <a:ea typeface="+mn-ea"/>
                          <a:cs typeface="+mn-cs"/>
                          <a:sym typeface="Arial"/>
                        </a:rPr>
                        <a:t>Hidalgo</a:t>
                      </a:r>
                    </a:p>
                  </a:txBody>
                  <a:tcPr marL="9525" marR="9525" marT="9525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800" b="0" i="0" u="none" strike="noStrike" cap="none" dirty="0">
                          <a:solidFill>
                            <a:srgbClr val="4A8522"/>
                          </a:solidFill>
                          <a:effectLst/>
                          <a:latin typeface="Agency FB" panose="020B0503020202020204" pitchFamily="34" charset="77"/>
                          <a:ea typeface="+mn-ea"/>
                          <a:cs typeface="+mn-cs"/>
                          <a:sym typeface="Arial"/>
                        </a:rPr>
                        <a:t>Ixmiquilpan</a:t>
                      </a:r>
                    </a:p>
                  </a:txBody>
                  <a:tcPr marL="9525" marR="9525" marT="9525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800" b="0" i="0" u="none" strike="noStrike" cap="none" dirty="0">
                          <a:solidFill>
                            <a:srgbClr val="4A8522"/>
                          </a:solidFill>
                          <a:effectLst/>
                          <a:latin typeface="Agency FB" panose="020B0503020202020204" pitchFamily="34" charset="77"/>
                          <a:ea typeface="+mn-ea"/>
                          <a:cs typeface="+mn-cs"/>
                          <a:sym typeface="Arial"/>
                        </a:rPr>
                        <a:t>Irais García Martinez</a:t>
                      </a:r>
                    </a:p>
                  </a:txBody>
                  <a:tcPr marL="9525" marR="9525" marT="9525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800" b="0" i="0" u="none" strike="noStrike" cap="none" dirty="0">
                          <a:solidFill>
                            <a:srgbClr val="4A8522"/>
                          </a:solidFill>
                          <a:effectLst/>
                          <a:latin typeface="Agency FB" panose="020B0503020202020204" pitchFamily="34" charset="77"/>
                          <a:ea typeface="+mn-ea"/>
                          <a:cs typeface="+mn-cs"/>
                          <a:sym typeface="Arial"/>
                        </a:rPr>
                        <a:t>Irgarcia</a:t>
                      </a:r>
                    </a:p>
                    <a:p>
                      <a:pPr algn="l" fontAlgn="b"/>
                      <a:r>
                        <a:rPr lang="es-MX" sz="1800" b="0" i="0" u="none" strike="noStrike" cap="none" dirty="0">
                          <a:solidFill>
                            <a:srgbClr val="4A8522"/>
                          </a:solidFill>
                          <a:effectLst/>
                          <a:latin typeface="Agency FB" panose="020B0503020202020204" pitchFamily="34" charset="77"/>
                          <a:ea typeface="+mn-ea"/>
                          <a:cs typeface="+mn-cs"/>
                          <a:sym typeface="Arial"/>
                        </a:rPr>
                        <a:t>@fira.gob.mx</a:t>
                      </a:r>
                    </a:p>
                  </a:txBody>
                  <a:tcPr marL="9525" marR="9525" marT="9525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800" b="0" i="0" u="none" strike="noStrike" cap="none" dirty="0">
                          <a:solidFill>
                            <a:srgbClr val="4A8522"/>
                          </a:solidFill>
                          <a:effectLst/>
                          <a:latin typeface="Agency FB" panose="020B0503020202020204" pitchFamily="34" charset="77"/>
                          <a:ea typeface="+mn-ea"/>
                          <a:cs typeface="+mn-cs"/>
                          <a:sym typeface="Arial"/>
                        </a:rPr>
                        <a:t>Producción de jitomate</a:t>
                      </a:r>
                    </a:p>
                  </a:txBody>
                  <a:tcPr marL="9525" marR="9525" marT="9525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800" b="0" i="0" u="none" strike="noStrike" cap="none" dirty="0">
                          <a:solidFill>
                            <a:srgbClr val="4A8522"/>
                          </a:solidFill>
                          <a:effectLst/>
                          <a:latin typeface="Agency FB" panose="020B0503020202020204" pitchFamily="34" charset="77"/>
                          <a:ea typeface="+mn-ea"/>
                          <a:cs typeface="+mn-cs"/>
                          <a:sym typeface="Arial"/>
                        </a:rPr>
                        <a:t>Inver Fat SC de RL de CV</a:t>
                      </a:r>
                    </a:p>
                  </a:txBody>
                  <a:tcPr marL="9525" marR="9525" marT="9525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800" b="0" i="0" u="none" strike="noStrike" cap="none" dirty="0">
                          <a:solidFill>
                            <a:srgbClr val="4A8522"/>
                          </a:solidFill>
                          <a:effectLst/>
                          <a:latin typeface="Agency FB" panose="020B0503020202020204" pitchFamily="34" charset="77"/>
                          <a:ea typeface="+mn-ea"/>
                          <a:cs typeface="+mn-cs"/>
                          <a:sym typeface="Arial"/>
                        </a:rPr>
                        <a:t>Jitomate</a:t>
                      </a:r>
                    </a:p>
                  </a:txBody>
                  <a:tcPr marL="9525" marR="9525" marT="9525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800" b="0" i="0" u="none" strike="noStrike" cap="none" dirty="0">
                          <a:solidFill>
                            <a:srgbClr val="4A8522"/>
                          </a:solidFill>
                          <a:effectLst/>
                          <a:latin typeface="Agency FB" panose="020B0503020202020204" pitchFamily="34" charset="77"/>
                          <a:ea typeface="+mn-ea"/>
                          <a:cs typeface="+mn-cs"/>
                          <a:sym typeface="Arial"/>
                        </a:rPr>
                        <a:t>Chilcuautla, Hgo</a:t>
                      </a:r>
                    </a:p>
                  </a:txBody>
                  <a:tcPr marL="9525" marR="9525" marT="9525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800" b="1" i="0" u="none" strike="noStrike" dirty="0">
                          <a:solidFill>
                            <a:srgbClr val="4A8522"/>
                          </a:solidFill>
                          <a:effectLst/>
                          <a:latin typeface="Agency FB" panose="020B0503020202020204" pitchFamily="34" charset="77"/>
                        </a:rPr>
                        <a:t>15</a:t>
                      </a:r>
                    </a:p>
                  </a:txBody>
                  <a:tcPr marL="6454" marR="6454" marT="6454" marB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3981718"/>
                  </a:ext>
                </a:extLst>
              </a:tr>
              <a:tr h="347221">
                <a:tc>
                  <a:txBody>
                    <a:bodyPr/>
                    <a:lstStyle/>
                    <a:p>
                      <a:pPr algn="l" fontAlgn="b"/>
                      <a:r>
                        <a:rPr lang="es-MX" sz="1800" u="none" strike="noStrike" dirty="0">
                          <a:solidFill>
                            <a:srgbClr val="4A8522"/>
                          </a:solidFill>
                          <a:effectLst/>
                          <a:latin typeface="Agency FB" panose="020B0503020202020204" pitchFamily="34" charset="77"/>
                        </a:rPr>
                        <a:t>Puebla</a:t>
                      </a:r>
                      <a:endParaRPr lang="es-MX" sz="1800" b="0" i="0" u="none" strike="noStrike" dirty="0">
                        <a:solidFill>
                          <a:srgbClr val="4A8522"/>
                        </a:solidFill>
                        <a:effectLst/>
                        <a:latin typeface="Agency FB" panose="020B0503020202020204" pitchFamily="34" charset="77"/>
                      </a:endParaRPr>
                    </a:p>
                  </a:txBody>
                  <a:tcPr marL="6454" marR="6454" marT="6454" marB="0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800" u="none" strike="noStrike" dirty="0">
                          <a:solidFill>
                            <a:srgbClr val="4A8522"/>
                          </a:solidFill>
                          <a:effectLst/>
                          <a:latin typeface="Agency FB" panose="020B0503020202020204" pitchFamily="34" charset="77"/>
                        </a:rPr>
                        <a:t>Puebla</a:t>
                      </a:r>
                      <a:endParaRPr lang="es-MX" sz="1800" b="0" i="0" u="none" strike="noStrike" dirty="0">
                        <a:solidFill>
                          <a:srgbClr val="4A8522"/>
                        </a:solidFill>
                        <a:effectLst/>
                        <a:latin typeface="Agency FB" panose="020B0503020202020204" pitchFamily="34" charset="77"/>
                      </a:endParaRPr>
                    </a:p>
                  </a:txBody>
                  <a:tcPr marL="6454" marR="6454" marT="6454" marB="0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800" u="none" strike="noStrike" dirty="0">
                          <a:solidFill>
                            <a:srgbClr val="4A8522"/>
                          </a:solidFill>
                          <a:effectLst/>
                          <a:latin typeface="Agency FB" panose="020B0503020202020204" pitchFamily="34" charset="77"/>
                        </a:rPr>
                        <a:t>Sergio Ureña Martínez</a:t>
                      </a:r>
                      <a:endParaRPr lang="es-MX" sz="1800" b="0" i="0" u="none" strike="noStrike" dirty="0">
                        <a:solidFill>
                          <a:srgbClr val="4A8522"/>
                        </a:solidFill>
                        <a:effectLst/>
                        <a:latin typeface="Agency FB" panose="020B0503020202020204" pitchFamily="34" charset="77"/>
                      </a:endParaRPr>
                    </a:p>
                  </a:txBody>
                  <a:tcPr marL="6454" marR="6454" marT="6454" marB="0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800" u="none" strike="noStrike" dirty="0">
                          <a:solidFill>
                            <a:srgbClr val="4A8522"/>
                          </a:solidFill>
                          <a:effectLst/>
                          <a:latin typeface="Agency FB" panose="020B0503020202020204" pitchFamily="34" charset="77"/>
                        </a:rPr>
                        <a:t>Surena</a:t>
                      </a:r>
                    </a:p>
                    <a:p>
                      <a:pPr algn="l" fontAlgn="b"/>
                      <a:r>
                        <a:rPr lang="es-MX" sz="1800" u="none" strike="noStrike" dirty="0">
                          <a:solidFill>
                            <a:srgbClr val="4A8522"/>
                          </a:solidFill>
                          <a:effectLst/>
                          <a:latin typeface="Agency FB" panose="020B0503020202020204" pitchFamily="34" charset="77"/>
                        </a:rPr>
                        <a:t>@fira.gob.mx</a:t>
                      </a:r>
                      <a:endParaRPr lang="es-MX" sz="1800" b="0" i="0" u="none" strike="noStrike" dirty="0">
                        <a:solidFill>
                          <a:srgbClr val="4A8522"/>
                        </a:solidFill>
                        <a:effectLst/>
                        <a:latin typeface="Agency FB" panose="020B0503020202020204" pitchFamily="34" charset="77"/>
                      </a:endParaRPr>
                    </a:p>
                  </a:txBody>
                  <a:tcPr marL="6454" marR="6454" marT="6454" marB="0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800" u="none" strike="noStrike" dirty="0">
                          <a:solidFill>
                            <a:srgbClr val="4A8522"/>
                          </a:solidFill>
                          <a:effectLst/>
                          <a:latin typeface="Agency FB" panose="020B0503020202020204" pitchFamily="34" charset="77"/>
                        </a:rPr>
                        <a:t>Producción de caña de azucar en Puebla</a:t>
                      </a:r>
                      <a:endParaRPr lang="es-MX" sz="1800" b="0" i="0" u="none" strike="noStrike" dirty="0">
                        <a:solidFill>
                          <a:srgbClr val="4A8522"/>
                        </a:solidFill>
                        <a:effectLst/>
                        <a:latin typeface="Agency FB" panose="020B0503020202020204" pitchFamily="34" charset="77"/>
                      </a:endParaRPr>
                    </a:p>
                  </a:txBody>
                  <a:tcPr marL="6454" marR="6454" marT="6454" marB="0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800" u="none" strike="noStrike" dirty="0">
                          <a:solidFill>
                            <a:srgbClr val="4A8522"/>
                          </a:solidFill>
                          <a:effectLst/>
                          <a:latin typeface="Agency FB" panose="020B0503020202020204" pitchFamily="34" charset="77"/>
                        </a:rPr>
                        <a:t>Asociación de Calñeros CNPR-FNOC del Ingenio Atencingo A.C.</a:t>
                      </a:r>
                      <a:endParaRPr lang="es-MX" sz="1800" b="0" i="0" u="none" strike="noStrike" dirty="0">
                        <a:solidFill>
                          <a:srgbClr val="4A8522"/>
                        </a:solidFill>
                        <a:effectLst/>
                        <a:latin typeface="Agency FB" panose="020B0503020202020204" pitchFamily="34" charset="77"/>
                      </a:endParaRPr>
                    </a:p>
                  </a:txBody>
                  <a:tcPr marL="6454" marR="6454" marT="6454" marB="0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800" u="none" strike="noStrike" dirty="0">
                          <a:solidFill>
                            <a:srgbClr val="4A8522"/>
                          </a:solidFill>
                          <a:effectLst/>
                          <a:latin typeface="Agency FB" panose="020B0503020202020204" pitchFamily="34" charset="77"/>
                        </a:rPr>
                        <a:t>Caña de azúcar</a:t>
                      </a:r>
                      <a:endParaRPr lang="es-MX" sz="1800" b="0" i="0" u="none" strike="noStrike" dirty="0">
                        <a:solidFill>
                          <a:srgbClr val="4A8522"/>
                        </a:solidFill>
                        <a:effectLst/>
                        <a:latin typeface="Agency FB" panose="020B0503020202020204" pitchFamily="34" charset="77"/>
                      </a:endParaRPr>
                    </a:p>
                  </a:txBody>
                  <a:tcPr marL="6454" marR="6454" marT="6454" marB="0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800" u="none" strike="noStrike" dirty="0">
                          <a:solidFill>
                            <a:srgbClr val="4A8522"/>
                          </a:solidFill>
                          <a:effectLst/>
                          <a:latin typeface="Agency FB" panose="020B0503020202020204" pitchFamily="34" charset="77"/>
                        </a:rPr>
                        <a:t>Región cañera de Atencingo</a:t>
                      </a:r>
                      <a:endParaRPr lang="es-MX" sz="1800" b="0" i="0" u="none" strike="noStrike" dirty="0">
                        <a:solidFill>
                          <a:srgbClr val="4A8522"/>
                        </a:solidFill>
                        <a:effectLst/>
                        <a:latin typeface="Agency FB" panose="020B0503020202020204" pitchFamily="34" charset="77"/>
                      </a:endParaRPr>
                    </a:p>
                  </a:txBody>
                  <a:tcPr marL="6454" marR="6454" marT="6454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800" b="1" u="none" strike="noStrike" dirty="0">
                          <a:solidFill>
                            <a:srgbClr val="4A8522"/>
                          </a:solidFill>
                          <a:effectLst/>
                          <a:latin typeface="Agency FB" panose="020B0503020202020204" pitchFamily="34" charset="77"/>
                        </a:rPr>
                        <a:t>50</a:t>
                      </a:r>
                      <a:endParaRPr lang="es-MX" sz="1800" b="1" i="0" u="none" strike="noStrike" dirty="0">
                        <a:solidFill>
                          <a:srgbClr val="4A8522"/>
                        </a:solidFill>
                        <a:effectLst/>
                        <a:latin typeface="Agency FB" panose="020B0503020202020204" pitchFamily="34" charset="77"/>
                      </a:endParaRPr>
                    </a:p>
                  </a:txBody>
                  <a:tcPr marL="6454" marR="6454" marT="6454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0028731"/>
                  </a:ext>
                </a:extLst>
              </a:tr>
              <a:tr h="129079">
                <a:tc>
                  <a:txBody>
                    <a:bodyPr/>
                    <a:lstStyle/>
                    <a:p>
                      <a:pPr algn="l" fontAlgn="b"/>
                      <a:r>
                        <a:rPr lang="es-MX" sz="1800" u="none" strike="noStrike" dirty="0">
                          <a:solidFill>
                            <a:srgbClr val="4A8522"/>
                          </a:solidFill>
                          <a:effectLst/>
                          <a:latin typeface="Agency FB" panose="020B0503020202020204" pitchFamily="34" charset="77"/>
                        </a:rPr>
                        <a:t>Chiapas</a:t>
                      </a:r>
                      <a:endParaRPr lang="es-MX" sz="1800" b="0" i="0" u="none" strike="noStrike" dirty="0">
                        <a:solidFill>
                          <a:srgbClr val="4A8522"/>
                        </a:solidFill>
                        <a:effectLst/>
                        <a:latin typeface="Agency FB" panose="020B0503020202020204" pitchFamily="34" charset="77"/>
                      </a:endParaRPr>
                    </a:p>
                  </a:txBody>
                  <a:tcPr marL="6454" marR="6454" marT="6454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800" u="none" strike="noStrike">
                          <a:solidFill>
                            <a:srgbClr val="4A8522"/>
                          </a:solidFill>
                          <a:effectLst/>
                          <a:latin typeface="Agency FB" panose="020B0503020202020204" pitchFamily="34" charset="77"/>
                        </a:rPr>
                        <a:t>Tuxtla Gutiérrez</a:t>
                      </a:r>
                      <a:endParaRPr lang="es-MX" sz="1800" b="0" i="0" u="none" strike="noStrike">
                        <a:solidFill>
                          <a:srgbClr val="4A8522"/>
                        </a:solidFill>
                        <a:effectLst/>
                        <a:latin typeface="Agency FB" panose="020B0503020202020204" pitchFamily="34" charset="77"/>
                      </a:endParaRPr>
                    </a:p>
                  </a:txBody>
                  <a:tcPr marL="6454" marR="6454" marT="6454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800" u="none" strike="noStrike">
                          <a:solidFill>
                            <a:srgbClr val="4A8522"/>
                          </a:solidFill>
                          <a:effectLst/>
                          <a:latin typeface="Agency FB" panose="020B0503020202020204" pitchFamily="34" charset="77"/>
                        </a:rPr>
                        <a:t>Fabiola Camacho Berchel</a:t>
                      </a:r>
                      <a:endParaRPr lang="es-MX" sz="1800" b="0" i="0" u="none" strike="noStrike">
                        <a:solidFill>
                          <a:srgbClr val="4A8522"/>
                        </a:solidFill>
                        <a:effectLst/>
                        <a:latin typeface="Agency FB" panose="020B0503020202020204" pitchFamily="34" charset="77"/>
                      </a:endParaRPr>
                    </a:p>
                  </a:txBody>
                  <a:tcPr marL="6454" marR="6454" marT="6454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800" u="none" strike="noStrike" dirty="0">
                          <a:solidFill>
                            <a:srgbClr val="4A8522"/>
                          </a:solidFill>
                          <a:effectLst/>
                          <a:latin typeface="Agency FB" panose="020B0503020202020204" pitchFamily="34" charset="77"/>
                        </a:rPr>
                        <a:t>Fcamacho</a:t>
                      </a:r>
                    </a:p>
                    <a:p>
                      <a:pPr algn="l" fontAlgn="b"/>
                      <a:r>
                        <a:rPr lang="es-MX" sz="1800" u="none" strike="noStrike" dirty="0">
                          <a:solidFill>
                            <a:srgbClr val="4A8522"/>
                          </a:solidFill>
                          <a:effectLst/>
                          <a:latin typeface="Agency FB" panose="020B0503020202020204" pitchFamily="34" charset="77"/>
                        </a:rPr>
                        <a:t>@fira.gob.mx</a:t>
                      </a:r>
                      <a:endParaRPr lang="es-MX" sz="1800" b="0" i="0" u="none" strike="noStrike" dirty="0">
                        <a:solidFill>
                          <a:srgbClr val="4A8522"/>
                        </a:solidFill>
                        <a:effectLst/>
                        <a:latin typeface="Agency FB" panose="020B0503020202020204" pitchFamily="34" charset="77"/>
                      </a:endParaRPr>
                    </a:p>
                  </a:txBody>
                  <a:tcPr marL="6454" marR="6454" marT="6454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800" u="none" strike="noStrike">
                          <a:solidFill>
                            <a:srgbClr val="4A8522"/>
                          </a:solidFill>
                          <a:effectLst/>
                          <a:latin typeface="Agency FB" panose="020B0503020202020204" pitchFamily="34" charset="77"/>
                        </a:rPr>
                        <a:t>Producción de Chile habanero bajo cubierta</a:t>
                      </a:r>
                      <a:endParaRPr lang="es-MX" sz="1800" b="0" i="0" u="none" strike="noStrike">
                        <a:solidFill>
                          <a:srgbClr val="4A8522"/>
                        </a:solidFill>
                        <a:effectLst/>
                        <a:latin typeface="Agency FB" panose="020B0503020202020204" pitchFamily="34" charset="77"/>
                      </a:endParaRPr>
                    </a:p>
                  </a:txBody>
                  <a:tcPr marL="6454" marR="6454" marT="6454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800" u="none" strike="noStrike">
                          <a:solidFill>
                            <a:srgbClr val="4A8522"/>
                          </a:solidFill>
                          <a:effectLst/>
                          <a:latin typeface="Agency FB" panose="020B0503020202020204" pitchFamily="34" charset="77"/>
                        </a:rPr>
                        <a:t>Almácigos de la Concordia</a:t>
                      </a:r>
                      <a:endParaRPr lang="es-MX" sz="1800" b="0" i="0" u="none" strike="noStrike">
                        <a:solidFill>
                          <a:srgbClr val="4A8522"/>
                        </a:solidFill>
                        <a:effectLst/>
                        <a:latin typeface="Agency FB" panose="020B0503020202020204" pitchFamily="34" charset="77"/>
                      </a:endParaRPr>
                    </a:p>
                  </a:txBody>
                  <a:tcPr marL="6454" marR="6454" marT="6454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800" u="none" strike="noStrike">
                          <a:solidFill>
                            <a:srgbClr val="4A8522"/>
                          </a:solidFill>
                          <a:effectLst/>
                          <a:latin typeface="Agency FB" panose="020B0503020202020204" pitchFamily="34" charset="77"/>
                        </a:rPr>
                        <a:t>Chile</a:t>
                      </a:r>
                      <a:endParaRPr lang="es-MX" sz="1800" b="0" i="0" u="none" strike="noStrike">
                        <a:solidFill>
                          <a:srgbClr val="4A8522"/>
                        </a:solidFill>
                        <a:effectLst/>
                        <a:latin typeface="Agency FB" panose="020B0503020202020204" pitchFamily="34" charset="77"/>
                      </a:endParaRPr>
                    </a:p>
                  </a:txBody>
                  <a:tcPr marL="6454" marR="6454" marT="6454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800" u="none" strike="noStrike">
                          <a:solidFill>
                            <a:srgbClr val="4A8522"/>
                          </a:solidFill>
                          <a:effectLst/>
                          <a:latin typeface="Agency FB" panose="020B0503020202020204" pitchFamily="34" charset="77"/>
                        </a:rPr>
                        <a:t>Jiquipilas</a:t>
                      </a:r>
                      <a:endParaRPr lang="es-MX" sz="1800" b="0" i="0" u="none" strike="noStrike">
                        <a:solidFill>
                          <a:srgbClr val="4A8522"/>
                        </a:solidFill>
                        <a:effectLst/>
                        <a:latin typeface="Agency FB" panose="020B0503020202020204" pitchFamily="34" charset="77"/>
                      </a:endParaRPr>
                    </a:p>
                  </a:txBody>
                  <a:tcPr marL="6454" marR="6454" marT="6454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800" b="1" u="none" strike="noStrike" dirty="0">
                          <a:solidFill>
                            <a:srgbClr val="4A8522"/>
                          </a:solidFill>
                          <a:effectLst/>
                          <a:latin typeface="Agency FB" panose="020B0503020202020204" pitchFamily="34" charset="77"/>
                        </a:rPr>
                        <a:t>5</a:t>
                      </a:r>
                      <a:endParaRPr lang="es-MX" sz="1800" b="1" i="0" u="none" strike="noStrike" dirty="0">
                        <a:solidFill>
                          <a:srgbClr val="4A8522"/>
                        </a:solidFill>
                        <a:effectLst/>
                        <a:latin typeface="Agency FB" panose="020B0503020202020204" pitchFamily="34" charset="77"/>
                      </a:endParaRPr>
                    </a:p>
                  </a:txBody>
                  <a:tcPr marL="6454" marR="6454" marT="6454" marB="0"/>
                </a:tc>
                <a:extLst>
                  <a:ext uri="{0D108BD9-81ED-4DB2-BD59-A6C34878D82A}">
                    <a16:rowId xmlns:a16="http://schemas.microsoft.com/office/drawing/2014/main" val="3188994018"/>
                  </a:ext>
                </a:extLst>
              </a:tr>
              <a:tr h="129079">
                <a:tc>
                  <a:txBody>
                    <a:bodyPr/>
                    <a:lstStyle/>
                    <a:p>
                      <a:pPr algn="l" fontAlgn="b"/>
                      <a:r>
                        <a:rPr lang="es-MX" sz="1800" u="none" strike="noStrike">
                          <a:solidFill>
                            <a:srgbClr val="4A8522"/>
                          </a:solidFill>
                          <a:effectLst/>
                          <a:latin typeface="Agency FB" panose="020B0503020202020204" pitchFamily="34" charset="77"/>
                        </a:rPr>
                        <a:t>Chiapas</a:t>
                      </a:r>
                      <a:endParaRPr lang="es-MX" sz="1800" b="0" i="0" u="none" strike="noStrike">
                        <a:solidFill>
                          <a:srgbClr val="4A8522"/>
                        </a:solidFill>
                        <a:effectLst/>
                        <a:latin typeface="Agency FB" panose="020B0503020202020204" pitchFamily="34" charset="77"/>
                      </a:endParaRPr>
                    </a:p>
                  </a:txBody>
                  <a:tcPr marL="6454" marR="6454" marT="6454" marB="0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800" u="none" strike="noStrike">
                          <a:solidFill>
                            <a:srgbClr val="4A8522"/>
                          </a:solidFill>
                          <a:effectLst/>
                          <a:latin typeface="Agency FB" panose="020B0503020202020204" pitchFamily="34" charset="77"/>
                        </a:rPr>
                        <a:t>Comitán</a:t>
                      </a:r>
                      <a:endParaRPr lang="es-MX" sz="1800" b="0" i="0" u="none" strike="noStrike">
                        <a:solidFill>
                          <a:srgbClr val="4A8522"/>
                        </a:solidFill>
                        <a:effectLst/>
                        <a:latin typeface="Agency FB" panose="020B0503020202020204" pitchFamily="34" charset="77"/>
                      </a:endParaRPr>
                    </a:p>
                  </a:txBody>
                  <a:tcPr marL="6454" marR="6454" marT="6454" marB="0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800" u="none" strike="noStrike">
                          <a:solidFill>
                            <a:srgbClr val="4A8522"/>
                          </a:solidFill>
                          <a:effectLst/>
                          <a:latin typeface="Agency FB" panose="020B0503020202020204" pitchFamily="34" charset="77"/>
                        </a:rPr>
                        <a:t>Ana Cristina Gómez Ovando</a:t>
                      </a:r>
                      <a:endParaRPr lang="es-MX" sz="1800" b="0" i="0" u="none" strike="noStrike">
                        <a:solidFill>
                          <a:srgbClr val="4A8522"/>
                        </a:solidFill>
                        <a:effectLst/>
                        <a:latin typeface="Agency FB" panose="020B0503020202020204" pitchFamily="34" charset="77"/>
                      </a:endParaRPr>
                    </a:p>
                  </a:txBody>
                  <a:tcPr marL="6454" marR="6454" marT="6454" marB="0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800" u="none" strike="noStrike" dirty="0">
                          <a:solidFill>
                            <a:srgbClr val="4A8522"/>
                          </a:solidFill>
                          <a:effectLst/>
                          <a:latin typeface="Agency FB" panose="020B0503020202020204" pitchFamily="34" charset="77"/>
                        </a:rPr>
                        <a:t>Acgomez</a:t>
                      </a:r>
                    </a:p>
                    <a:p>
                      <a:pPr algn="l" fontAlgn="b"/>
                      <a:r>
                        <a:rPr lang="es-MX" sz="1800" u="none" strike="noStrike" dirty="0">
                          <a:solidFill>
                            <a:srgbClr val="4A8522"/>
                          </a:solidFill>
                          <a:effectLst/>
                          <a:latin typeface="Agency FB" panose="020B0503020202020204" pitchFamily="34" charset="77"/>
                        </a:rPr>
                        <a:t>@fira.gob.mx</a:t>
                      </a:r>
                      <a:endParaRPr lang="es-MX" sz="1800" b="0" i="0" u="none" strike="noStrike" dirty="0">
                        <a:solidFill>
                          <a:srgbClr val="4A8522"/>
                        </a:solidFill>
                        <a:effectLst/>
                        <a:latin typeface="Agency FB" panose="020B0503020202020204" pitchFamily="34" charset="77"/>
                      </a:endParaRPr>
                    </a:p>
                  </a:txBody>
                  <a:tcPr marL="6454" marR="6454" marT="6454" marB="0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800" u="none" strike="noStrike" dirty="0">
                          <a:solidFill>
                            <a:srgbClr val="4A8522"/>
                          </a:solidFill>
                          <a:effectLst/>
                          <a:latin typeface="Agency FB" panose="020B0503020202020204" pitchFamily="34" charset="77"/>
                        </a:rPr>
                        <a:t>Producción de maíz</a:t>
                      </a:r>
                      <a:endParaRPr lang="es-MX" sz="1800" b="0" i="0" u="none" strike="noStrike" dirty="0">
                        <a:solidFill>
                          <a:srgbClr val="4A8522"/>
                        </a:solidFill>
                        <a:effectLst/>
                        <a:latin typeface="Agency FB" panose="020B0503020202020204" pitchFamily="34" charset="77"/>
                      </a:endParaRPr>
                    </a:p>
                  </a:txBody>
                  <a:tcPr marL="6454" marR="6454" marT="6454" marB="0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800" u="none" strike="noStrike">
                          <a:solidFill>
                            <a:srgbClr val="4A8522"/>
                          </a:solidFill>
                          <a:effectLst/>
                          <a:latin typeface="Agency FB" panose="020B0503020202020204" pitchFamily="34" charset="77"/>
                        </a:rPr>
                        <a:t>Rancho el Chivo</a:t>
                      </a:r>
                      <a:endParaRPr lang="es-MX" sz="1800" b="0" i="0" u="none" strike="noStrike">
                        <a:solidFill>
                          <a:srgbClr val="4A8522"/>
                        </a:solidFill>
                        <a:effectLst/>
                        <a:latin typeface="Agency FB" panose="020B0503020202020204" pitchFamily="34" charset="77"/>
                      </a:endParaRPr>
                    </a:p>
                  </a:txBody>
                  <a:tcPr marL="6454" marR="6454" marT="6454" marB="0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800" u="none" strike="noStrike">
                          <a:solidFill>
                            <a:srgbClr val="4A8522"/>
                          </a:solidFill>
                          <a:effectLst/>
                          <a:latin typeface="Agency FB" panose="020B0503020202020204" pitchFamily="34" charset="77"/>
                        </a:rPr>
                        <a:t>Maíz</a:t>
                      </a:r>
                      <a:endParaRPr lang="es-MX" sz="1800" b="0" i="0" u="none" strike="noStrike">
                        <a:solidFill>
                          <a:srgbClr val="4A8522"/>
                        </a:solidFill>
                        <a:effectLst/>
                        <a:latin typeface="Agency FB" panose="020B0503020202020204" pitchFamily="34" charset="77"/>
                      </a:endParaRPr>
                    </a:p>
                  </a:txBody>
                  <a:tcPr marL="6454" marR="6454" marT="6454" marB="0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800" u="none" strike="noStrike">
                          <a:solidFill>
                            <a:srgbClr val="4A8522"/>
                          </a:solidFill>
                          <a:effectLst/>
                          <a:latin typeface="Agency FB" panose="020B0503020202020204" pitchFamily="34" charset="77"/>
                        </a:rPr>
                        <a:t>La Trinitaria</a:t>
                      </a:r>
                      <a:endParaRPr lang="es-MX" sz="1800" b="0" i="0" u="none" strike="noStrike">
                        <a:solidFill>
                          <a:srgbClr val="4A8522"/>
                        </a:solidFill>
                        <a:effectLst/>
                        <a:latin typeface="Agency FB" panose="020B0503020202020204" pitchFamily="34" charset="77"/>
                      </a:endParaRPr>
                    </a:p>
                  </a:txBody>
                  <a:tcPr marL="6454" marR="6454" marT="6454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800" b="1" u="none" strike="noStrike" dirty="0">
                          <a:solidFill>
                            <a:srgbClr val="4A8522"/>
                          </a:solidFill>
                          <a:effectLst/>
                          <a:latin typeface="Agency FB" panose="020B0503020202020204" pitchFamily="34" charset="77"/>
                        </a:rPr>
                        <a:t>3</a:t>
                      </a:r>
                      <a:endParaRPr lang="es-MX" sz="1800" b="1" i="0" u="none" strike="noStrike" dirty="0">
                        <a:solidFill>
                          <a:srgbClr val="4A8522"/>
                        </a:solidFill>
                        <a:effectLst/>
                        <a:latin typeface="Agency FB" panose="020B0503020202020204" pitchFamily="34" charset="77"/>
                      </a:endParaRPr>
                    </a:p>
                  </a:txBody>
                  <a:tcPr marL="6454" marR="6454" marT="6454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0506779"/>
                  </a:ext>
                </a:extLst>
              </a:tr>
              <a:tr h="129079">
                <a:tc>
                  <a:txBody>
                    <a:bodyPr/>
                    <a:lstStyle/>
                    <a:p>
                      <a:pPr algn="l" fontAlgn="b"/>
                      <a:r>
                        <a:rPr lang="es-MX" sz="1800" u="none" strike="noStrike">
                          <a:solidFill>
                            <a:srgbClr val="4A8522"/>
                          </a:solidFill>
                          <a:effectLst/>
                          <a:latin typeface="Agency FB" panose="020B0503020202020204" pitchFamily="34" charset="77"/>
                        </a:rPr>
                        <a:t>Chiapas</a:t>
                      </a:r>
                      <a:endParaRPr lang="es-MX" sz="1800" b="0" i="0" u="none" strike="noStrike">
                        <a:solidFill>
                          <a:srgbClr val="4A8522"/>
                        </a:solidFill>
                        <a:effectLst/>
                        <a:latin typeface="Agency FB" panose="020B0503020202020204" pitchFamily="34" charset="77"/>
                      </a:endParaRPr>
                    </a:p>
                  </a:txBody>
                  <a:tcPr marL="6454" marR="6454" marT="6454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800" u="none" strike="noStrike">
                          <a:solidFill>
                            <a:srgbClr val="4A8522"/>
                          </a:solidFill>
                          <a:effectLst/>
                          <a:latin typeface="Agency FB" panose="020B0503020202020204" pitchFamily="34" charset="77"/>
                        </a:rPr>
                        <a:t>Comitán</a:t>
                      </a:r>
                      <a:endParaRPr lang="es-MX" sz="1800" b="0" i="0" u="none" strike="noStrike">
                        <a:solidFill>
                          <a:srgbClr val="4A8522"/>
                        </a:solidFill>
                        <a:effectLst/>
                        <a:latin typeface="Agency FB" panose="020B0503020202020204" pitchFamily="34" charset="77"/>
                      </a:endParaRPr>
                    </a:p>
                  </a:txBody>
                  <a:tcPr marL="6454" marR="6454" marT="6454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800" u="none" strike="noStrike">
                          <a:solidFill>
                            <a:srgbClr val="4A8522"/>
                          </a:solidFill>
                          <a:effectLst/>
                          <a:latin typeface="Agency FB" panose="020B0503020202020204" pitchFamily="34" charset="77"/>
                        </a:rPr>
                        <a:t>Ana Cristina Gómez Ovando</a:t>
                      </a:r>
                      <a:endParaRPr lang="es-MX" sz="1800" b="0" i="0" u="none" strike="noStrike">
                        <a:solidFill>
                          <a:srgbClr val="4A8522"/>
                        </a:solidFill>
                        <a:effectLst/>
                        <a:latin typeface="Agency FB" panose="020B0503020202020204" pitchFamily="34" charset="77"/>
                      </a:endParaRPr>
                    </a:p>
                  </a:txBody>
                  <a:tcPr marL="6454" marR="6454" marT="6454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800" u="none" strike="noStrike" dirty="0">
                          <a:solidFill>
                            <a:srgbClr val="4A8522"/>
                          </a:solidFill>
                          <a:effectLst/>
                          <a:latin typeface="Agency FB" panose="020B0503020202020204" pitchFamily="34" charset="77"/>
                        </a:rPr>
                        <a:t>Acgomez</a:t>
                      </a:r>
                    </a:p>
                    <a:p>
                      <a:pPr algn="l" fontAlgn="b"/>
                      <a:r>
                        <a:rPr lang="es-MX" sz="1800" u="none" strike="noStrike" dirty="0">
                          <a:solidFill>
                            <a:srgbClr val="4A8522"/>
                          </a:solidFill>
                          <a:effectLst/>
                          <a:latin typeface="Agency FB" panose="020B0503020202020204" pitchFamily="34" charset="77"/>
                        </a:rPr>
                        <a:t>@fira.gob.mx</a:t>
                      </a:r>
                      <a:endParaRPr lang="es-MX" sz="1800" b="0" i="0" u="none" strike="noStrike" dirty="0">
                        <a:solidFill>
                          <a:srgbClr val="4A8522"/>
                        </a:solidFill>
                        <a:effectLst/>
                        <a:latin typeface="Agency FB" panose="020B0503020202020204" pitchFamily="34" charset="77"/>
                      </a:endParaRPr>
                    </a:p>
                  </a:txBody>
                  <a:tcPr marL="6454" marR="6454" marT="6454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800" u="none" strike="noStrike">
                          <a:solidFill>
                            <a:srgbClr val="4A8522"/>
                          </a:solidFill>
                          <a:effectLst/>
                          <a:latin typeface="Agency FB" panose="020B0503020202020204" pitchFamily="34" charset="77"/>
                        </a:rPr>
                        <a:t>Producción de maíz</a:t>
                      </a:r>
                      <a:endParaRPr lang="es-MX" sz="1800" b="0" i="0" u="none" strike="noStrike">
                        <a:solidFill>
                          <a:srgbClr val="4A8522"/>
                        </a:solidFill>
                        <a:effectLst/>
                        <a:latin typeface="Agency FB" panose="020B0503020202020204" pitchFamily="34" charset="77"/>
                      </a:endParaRPr>
                    </a:p>
                  </a:txBody>
                  <a:tcPr marL="6454" marR="6454" marT="6454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800" u="none" strike="noStrike">
                          <a:solidFill>
                            <a:srgbClr val="4A8522"/>
                          </a:solidFill>
                          <a:effectLst/>
                          <a:latin typeface="Agency FB" panose="020B0503020202020204" pitchFamily="34" charset="77"/>
                        </a:rPr>
                        <a:t>Rancho el cencerro</a:t>
                      </a:r>
                      <a:endParaRPr lang="es-MX" sz="1800" b="0" i="0" u="none" strike="noStrike">
                        <a:solidFill>
                          <a:srgbClr val="4A8522"/>
                        </a:solidFill>
                        <a:effectLst/>
                        <a:latin typeface="Agency FB" panose="020B0503020202020204" pitchFamily="34" charset="77"/>
                      </a:endParaRPr>
                    </a:p>
                  </a:txBody>
                  <a:tcPr marL="6454" marR="6454" marT="6454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800" u="none" strike="noStrike" dirty="0">
                          <a:solidFill>
                            <a:srgbClr val="4A8522"/>
                          </a:solidFill>
                          <a:effectLst/>
                          <a:latin typeface="Agency FB" panose="020B0503020202020204" pitchFamily="34" charset="77"/>
                        </a:rPr>
                        <a:t>Maíz</a:t>
                      </a:r>
                      <a:endParaRPr lang="es-MX" sz="1800" b="0" i="0" u="none" strike="noStrike" dirty="0">
                        <a:solidFill>
                          <a:srgbClr val="4A8522"/>
                        </a:solidFill>
                        <a:effectLst/>
                        <a:latin typeface="Agency FB" panose="020B0503020202020204" pitchFamily="34" charset="77"/>
                      </a:endParaRPr>
                    </a:p>
                  </a:txBody>
                  <a:tcPr marL="6454" marR="6454" marT="6454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800" u="none" strike="noStrike">
                          <a:solidFill>
                            <a:srgbClr val="4A8522"/>
                          </a:solidFill>
                          <a:effectLst/>
                          <a:latin typeface="Agency FB" panose="020B0503020202020204" pitchFamily="34" charset="77"/>
                        </a:rPr>
                        <a:t>Tzimol</a:t>
                      </a:r>
                      <a:endParaRPr lang="es-MX" sz="1800" b="0" i="0" u="none" strike="noStrike">
                        <a:solidFill>
                          <a:srgbClr val="4A8522"/>
                        </a:solidFill>
                        <a:effectLst/>
                        <a:latin typeface="Agency FB" panose="020B0503020202020204" pitchFamily="34" charset="77"/>
                      </a:endParaRPr>
                    </a:p>
                  </a:txBody>
                  <a:tcPr marL="6454" marR="6454" marT="6454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800" b="1" u="none" strike="noStrike" dirty="0">
                          <a:solidFill>
                            <a:srgbClr val="4A8522"/>
                          </a:solidFill>
                          <a:effectLst/>
                          <a:latin typeface="Agency FB" panose="020B0503020202020204" pitchFamily="34" charset="77"/>
                        </a:rPr>
                        <a:t>1</a:t>
                      </a:r>
                      <a:endParaRPr lang="es-MX" sz="1800" b="1" i="0" u="none" strike="noStrike" dirty="0">
                        <a:solidFill>
                          <a:srgbClr val="4A8522"/>
                        </a:solidFill>
                        <a:effectLst/>
                        <a:latin typeface="Agency FB" panose="020B0503020202020204" pitchFamily="34" charset="77"/>
                      </a:endParaRPr>
                    </a:p>
                  </a:txBody>
                  <a:tcPr marL="6454" marR="6454" marT="6454" marB="0"/>
                </a:tc>
                <a:extLst>
                  <a:ext uri="{0D108BD9-81ED-4DB2-BD59-A6C34878D82A}">
                    <a16:rowId xmlns:a16="http://schemas.microsoft.com/office/drawing/2014/main" val="2887250625"/>
                  </a:ext>
                </a:extLst>
              </a:tr>
            </a:tbl>
          </a:graphicData>
        </a:graphic>
      </p:graphicFrame>
      <p:grpSp>
        <p:nvGrpSpPr>
          <p:cNvPr id="4" name="Google Shape;123;p6">
            <a:extLst>
              <a:ext uri="{FF2B5EF4-FFF2-40B4-BE49-F238E27FC236}">
                <a16:creationId xmlns:a16="http://schemas.microsoft.com/office/drawing/2014/main" id="{8A77F0C2-2CB0-3D6F-DD64-088F22B66025}"/>
              </a:ext>
            </a:extLst>
          </p:cNvPr>
          <p:cNvGrpSpPr/>
          <p:nvPr/>
        </p:nvGrpSpPr>
        <p:grpSpPr>
          <a:xfrm rot="5400000">
            <a:off x="2104244" y="-2088876"/>
            <a:ext cx="1076960" cy="5286687"/>
            <a:chOff x="536" y="2031"/>
            <a:chExt cx="1696" cy="8325"/>
          </a:xfrm>
        </p:grpSpPr>
        <p:sp>
          <p:nvSpPr>
            <p:cNvPr id="7" name="Google Shape;124;p6">
              <a:extLst>
                <a:ext uri="{FF2B5EF4-FFF2-40B4-BE49-F238E27FC236}">
                  <a16:creationId xmlns:a16="http://schemas.microsoft.com/office/drawing/2014/main" id="{B2A0B879-DC82-0157-8654-3FA22D5A7428}"/>
                </a:ext>
              </a:extLst>
            </p:cNvPr>
            <p:cNvSpPr txBox="1"/>
            <p:nvPr/>
          </p:nvSpPr>
          <p:spPr>
            <a:xfrm rot="16200000">
              <a:off x="-2697" y="5264"/>
              <a:ext cx="8162" cy="1696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 sz="3600" b="1" i="1" dirty="0">
                  <a:solidFill>
                    <a:srgbClr val="115E21"/>
                  </a:solidFill>
                  <a:latin typeface="Agency FB" panose="020B0503020202020204" pitchFamily="34" charset="0"/>
                  <a:ea typeface="Pacifico"/>
                  <a:cs typeface="Pacifico"/>
                  <a:sym typeface="Pacifico"/>
                </a:rPr>
                <a:t>Comercialización</a:t>
              </a:r>
              <a:br>
                <a:rPr lang="es-MX" sz="4800" i="1" dirty="0">
                  <a:solidFill>
                    <a:srgbClr val="115E21"/>
                  </a:solidFill>
                  <a:latin typeface="Mistral" panose="03090702030407020403" pitchFamily="66" charset="0"/>
                  <a:ea typeface="Pacifico"/>
                  <a:cs typeface="Pacifico"/>
                  <a:sym typeface="Pacifico"/>
                </a:rPr>
              </a:br>
              <a:r>
                <a:rPr lang="es-MX" sz="2800" i="1" dirty="0">
                  <a:solidFill>
                    <a:srgbClr val="115E21"/>
                  </a:solidFill>
                  <a:latin typeface="Agency FB" panose="020B0503020202020204" pitchFamily="34" charset="0"/>
                  <a:ea typeface="Pacifico"/>
                  <a:cs typeface="Pacifico"/>
                  <a:sym typeface="Pacifico"/>
                </a:rPr>
                <a:t>Sur - Sureste</a:t>
              </a:r>
              <a:endParaRPr lang="es-MX" sz="4000" i="1" dirty="0">
                <a:solidFill>
                  <a:srgbClr val="115E21"/>
                </a:solidFill>
                <a:latin typeface="Agency FB" panose="020B0503020202020204" pitchFamily="34" charset="0"/>
                <a:ea typeface="Pacifico"/>
                <a:cs typeface="Pacifico"/>
                <a:sym typeface="Pacifico"/>
              </a:endParaRPr>
            </a:p>
          </p:txBody>
        </p:sp>
        <p:cxnSp>
          <p:nvCxnSpPr>
            <p:cNvPr id="8" name="Google Shape;125;p6">
              <a:extLst>
                <a:ext uri="{FF2B5EF4-FFF2-40B4-BE49-F238E27FC236}">
                  <a16:creationId xmlns:a16="http://schemas.microsoft.com/office/drawing/2014/main" id="{A6FABF2A-74C2-7EB3-05EF-C9B7A6E71A34}"/>
                </a:ext>
              </a:extLst>
            </p:cNvPr>
            <p:cNvCxnSpPr/>
            <p:nvPr/>
          </p:nvCxnSpPr>
          <p:spPr>
            <a:xfrm>
              <a:off x="1450" y="2079"/>
              <a:ext cx="0" cy="8277"/>
            </a:xfrm>
            <a:prstGeom prst="straightConnector1">
              <a:avLst/>
            </a:prstGeom>
            <a:noFill/>
            <a:ln w="38100" cap="flat" cmpd="sng">
              <a:solidFill>
                <a:schemeClr val="accent6">
                  <a:lumMod val="75000"/>
                </a:schemeClr>
              </a:solidFill>
              <a:prstDash val="dot"/>
              <a:miter lim="800000"/>
              <a:headEnd type="none" w="sm" len="sm"/>
              <a:tailEnd type="none" w="sm" len="sm"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</p:cxnSp>
      </p:grpSp>
      <p:sp>
        <p:nvSpPr>
          <p:cNvPr id="10" name="Rectángulo redondeado 9">
            <a:extLst>
              <a:ext uri="{FF2B5EF4-FFF2-40B4-BE49-F238E27FC236}">
                <a16:creationId xmlns:a16="http://schemas.microsoft.com/office/drawing/2014/main" id="{2CA2F311-4E55-0704-D380-2779033C2AC3}"/>
              </a:ext>
            </a:extLst>
          </p:cNvPr>
          <p:cNvSpPr/>
          <p:nvPr/>
        </p:nvSpPr>
        <p:spPr>
          <a:xfrm>
            <a:off x="125349" y="1728132"/>
            <a:ext cx="11806515" cy="1890908"/>
          </a:xfrm>
          <a:prstGeom prst="roundRect">
            <a:avLst>
              <a:gd name="adj" fmla="val 8432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Rectángulo redondeado 10">
            <a:extLst>
              <a:ext uri="{FF2B5EF4-FFF2-40B4-BE49-F238E27FC236}">
                <a16:creationId xmlns:a16="http://schemas.microsoft.com/office/drawing/2014/main" id="{327F15B5-8AFF-2D5F-F5AE-CC5D743ACDF1}"/>
              </a:ext>
            </a:extLst>
          </p:cNvPr>
          <p:cNvSpPr/>
          <p:nvPr/>
        </p:nvSpPr>
        <p:spPr>
          <a:xfrm>
            <a:off x="125349" y="3662764"/>
            <a:ext cx="11806515" cy="1660543"/>
          </a:xfrm>
          <a:prstGeom prst="roundRect">
            <a:avLst>
              <a:gd name="adj" fmla="val 8432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62233270-7E6C-5DFE-8390-9CA87DAFF705}"/>
              </a:ext>
            </a:extLst>
          </p:cNvPr>
          <p:cNvSpPr/>
          <p:nvPr/>
        </p:nvSpPr>
        <p:spPr>
          <a:xfrm>
            <a:off x="11636131" y="1630768"/>
            <a:ext cx="450786" cy="450786"/>
          </a:xfrm>
          <a:prstGeom prst="ellipse">
            <a:avLst/>
          </a:prstGeom>
          <a:solidFill>
            <a:srgbClr val="FF000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800" b="1" dirty="0"/>
              <a:t>1</a:t>
            </a: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ADCBA75A-5121-5560-298E-D67E834898BE}"/>
              </a:ext>
            </a:extLst>
          </p:cNvPr>
          <p:cNvSpPr/>
          <p:nvPr/>
        </p:nvSpPr>
        <p:spPr>
          <a:xfrm>
            <a:off x="11636131" y="3573401"/>
            <a:ext cx="450786" cy="450786"/>
          </a:xfrm>
          <a:prstGeom prst="ellipse">
            <a:avLst/>
          </a:prstGeom>
          <a:solidFill>
            <a:srgbClr val="FF000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800" b="1" dirty="0"/>
              <a:t>2</a:t>
            </a:r>
          </a:p>
        </p:txBody>
      </p:sp>
      <p:grpSp>
        <p:nvGrpSpPr>
          <p:cNvPr id="25" name="Grupo 24">
            <a:extLst>
              <a:ext uri="{FF2B5EF4-FFF2-40B4-BE49-F238E27FC236}">
                <a16:creationId xmlns:a16="http://schemas.microsoft.com/office/drawing/2014/main" id="{B86C2FD7-C6DF-6125-D49D-8663066B37BC}"/>
              </a:ext>
            </a:extLst>
          </p:cNvPr>
          <p:cNvGrpSpPr/>
          <p:nvPr/>
        </p:nvGrpSpPr>
        <p:grpSpPr>
          <a:xfrm>
            <a:off x="691471" y="5528416"/>
            <a:ext cx="10542938" cy="830997"/>
            <a:chOff x="598674" y="5148329"/>
            <a:chExt cx="10542938" cy="830997"/>
          </a:xfrm>
        </p:grpSpPr>
        <p:sp>
          <p:nvSpPr>
            <p:cNvPr id="24" name="CuadroTexto 23">
              <a:extLst>
                <a:ext uri="{FF2B5EF4-FFF2-40B4-BE49-F238E27FC236}">
                  <a16:creationId xmlns:a16="http://schemas.microsoft.com/office/drawing/2014/main" id="{A6B203A2-8BBD-7F7A-7340-18457450F264}"/>
                </a:ext>
              </a:extLst>
            </p:cNvPr>
            <p:cNvSpPr txBox="1"/>
            <p:nvPr/>
          </p:nvSpPr>
          <p:spPr>
            <a:xfrm>
              <a:off x="1318846" y="5148329"/>
              <a:ext cx="9822766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tabLst>
                  <a:tab pos="5497513" algn="l"/>
                </a:tabLst>
              </a:pPr>
              <a:r>
                <a:rPr lang="es-MX" sz="2800" b="1" i="1" dirty="0">
                  <a:solidFill>
                    <a:srgbClr val="115E21"/>
                  </a:solidFill>
                  <a:latin typeface="Agency FB" panose="020B0503020202020204" pitchFamily="34" charset="0"/>
                  <a:sym typeface="Pacifico"/>
                </a:rPr>
                <a:t>Geisel Tusell	Heverst Maresma</a:t>
              </a:r>
            </a:p>
            <a:p>
              <a:pPr>
                <a:tabLst>
                  <a:tab pos="5497513" algn="l"/>
                </a:tabLst>
              </a:pPr>
              <a:r>
                <a:rPr lang="es-MX" sz="1800" b="1" i="1" dirty="0">
                  <a:solidFill>
                    <a:srgbClr val="115E21"/>
                  </a:solidFill>
                  <a:latin typeface="Agency FB" panose="020B0503020202020204" pitchFamily="34" charset="0"/>
                  <a:sym typeface="Pacifico"/>
                </a:rPr>
                <a:t>Región Sur	Región Sureste</a:t>
              </a:r>
              <a:endParaRPr lang="es-MX" sz="1050" b="1" dirty="0"/>
            </a:p>
          </p:txBody>
        </p:sp>
        <p:sp>
          <p:nvSpPr>
            <p:cNvPr id="15" name="Elipse 14">
              <a:extLst>
                <a:ext uri="{FF2B5EF4-FFF2-40B4-BE49-F238E27FC236}">
                  <a16:creationId xmlns:a16="http://schemas.microsoft.com/office/drawing/2014/main" id="{6E2FB372-36BF-9C98-BE9D-215AC9DAD616}"/>
                </a:ext>
              </a:extLst>
            </p:cNvPr>
            <p:cNvSpPr/>
            <p:nvPr/>
          </p:nvSpPr>
          <p:spPr>
            <a:xfrm>
              <a:off x="598674" y="5170478"/>
              <a:ext cx="649832" cy="649832"/>
            </a:xfrm>
            <a:prstGeom prst="ellipse">
              <a:avLst/>
            </a:prstGeom>
            <a:solidFill>
              <a:srgbClr val="FF0000"/>
            </a:solidFill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2800" b="1" dirty="0"/>
                <a:t>1</a:t>
              </a:r>
            </a:p>
          </p:txBody>
        </p:sp>
        <p:sp>
          <p:nvSpPr>
            <p:cNvPr id="16" name="Elipse 15">
              <a:extLst>
                <a:ext uri="{FF2B5EF4-FFF2-40B4-BE49-F238E27FC236}">
                  <a16:creationId xmlns:a16="http://schemas.microsoft.com/office/drawing/2014/main" id="{BC380723-42FC-2DB9-91B5-298D47190DB4}"/>
                </a:ext>
              </a:extLst>
            </p:cNvPr>
            <p:cNvSpPr/>
            <p:nvPr/>
          </p:nvSpPr>
          <p:spPr>
            <a:xfrm>
              <a:off x="6087306" y="5170478"/>
              <a:ext cx="649832" cy="649832"/>
            </a:xfrm>
            <a:prstGeom prst="ellipse">
              <a:avLst/>
            </a:prstGeom>
            <a:solidFill>
              <a:srgbClr val="FF0000"/>
            </a:solidFill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2800" b="1" dirty="0"/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57504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Imagen de la pantalla de un video juego&#10;&#10;Descripción generada automáticamente con confianza baja">
            <a:extLst>
              <a:ext uri="{FF2B5EF4-FFF2-40B4-BE49-F238E27FC236}">
                <a16:creationId xmlns:a16="http://schemas.microsoft.com/office/drawing/2014/main" id="{8DD2DF70-7654-40D2-A4DF-5407660A906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86627"/>
            <a:ext cx="12216046" cy="6645082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A7ED5978-1B21-49D2-90AE-DC30CB3C2650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biLevel thresh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84603" y="5875284"/>
            <a:ext cx="2396797" cy="683172"/>
          </a:xfrm>
          <a:prstGeom prst="rect">
            <a:avLst/>
          </a:prstGeom>
          <a:effectLst>
            <a:glow rad="25400">
              <a:schemeClr val="bg1">
                <a:alpha val="60000"/>
              </a:schemeClr>
            </a:glow>
            <a:outerShdw blurRad="50800" dist="50800" dir="5400000" algn="ctr" rotWithShape="0">
              <a:schemeClr val="bg1">
                <a:alpha val="43000"/>
              </a:schemeClr>
            </a:outerShdw>
          </a:effectLst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7BE181FB-A027-6B77-30B3-EEA0C9074F9E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68994" y="3324143"/>
            <a:ext cx="577163" cy="567038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1882BF85-C350-B1B1-4F54-D985AD955DEF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-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5802" y="2080258"/>
            <a:ext cx="623547" cy="459144"/>
          </a:xfrm>
          <a:prstGeom prst="rect">
            <a:avLst/>
          </a:prstGeom>
        </p:spPr>
      </p:pic>
      <p:pic>
        <p:nvPicPr>
          <p:cNvPr id="20" name="Imagen 19">
            <a:extLst>
              <a:ext uri="{FF2B5EF4-FFF2-40B4-BE49-F238E27FC236}">
                <a16:creationId xmlns:a16="http://schemas.microsoft.com/office/drawing/2014/main" id="{EDD10012-02D5-6534-7C1B-D991E41F918A}"/>
              </a:ext>
            </a:extLst>
          </p:cNvPr>
          <p:cNvPicPr>
            <a:picLocks noChangeAspect="1"/>
          </p:cNvPicPr>
          <p:nvPr/>
        </p:nvPicPr>
        <p:blipFill>
          <a:blip r:embed="rId9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sharpenSoften amount="-25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76877" y="2651074"/>
            <a:ext cx="561396" cy="561396"/>
          </a:xfrm>
          <a:prstGeom prst="rect">
            <a:avLst/>
          </a:prstGeom>
        </p:spPr>
      </p:pic>
      <p:sp>
        <p:nvSpPr>
          <p:cNvPr id="21" name="CuadroTexto 20">
            <a:extLst>
              <a:ext uri="{FF2B5EF4-FFF2-40B4-BE49-F238E27FC236}">
                <a16:creationId xmlns:a16="http://schemas.microsoft.com/office/drawing/2014/main" id="{C1F98B9F-ED8A-7B42-C454-B209F778A0B5}"/>
              </a:ext>
            </a:extLst>
          </p:cNvPr>
          <p:cNvSpPr txBox="1"/>
          <p:nvPr/>
        </p:nvSpPr>
        <p:spPr>
          <a:xfrm>
            <a:off x="1920414" y="1331204"/>
            <a:ext cx="62600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b="1" dirty="0">
                <a:solidFill>
                  <a:srgbClr val="115E2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https://dtaamerica.com/dta-agricola</a:t>
            </a:r>
          </a:p>
        </p:txBody>
      </p:sp>
      <p:pic>
        <p:nvPicPr>
          <p:cNvPr id="23" name="Imagen 22">
            <a:extLst>
              <a:ext uri="{FF2B5EF4-FFF2-40B4-BE49-F238E27FC236}">
                <a16:creationId xmlns:a16="http://schemas.microsoft.com/office/drawing/2014/main" id="{C3A66331-E694-C39A-20B3-BCA494EA23AA}"/>
              </a:ext>
            </a:extLst>
          </p:cNvPr>
          <p:cNvPicPr>
            <a:picLocks noChangeAspect="1"/>
          </p:cNvPicPr>
          <p:nvPr/>
        </p:nvPicPr>
        <p:blipFill>
          <a:blip r:embed="rId11" cstate="screen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saturation sat="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0035" y="1318789"/>
            <a:ext cx="655080" cy="649797"/>
          </a:xfrm>
          <a:prstGeom prst="rect">
            <a:avLst/>
          </a:prstGeom>
        </p:spPr>
      </p:pic>
      <p:sp>
        <p:nvSpPr>
          <p:cNvPr id="26" name="CuadroTexto 25">
            <a:extLst>
              <a:ext uri="{FF2B5EF4-FFF2-40B4-BE49-F238E27FC236}">
                <a16:creationId xmlns:a16="http://schemas.microsoft.com/office/drawing/2014/main" id="{1AA76B78-F3B6-F46B-8C68-172BAB7502AF}"/>
              </a:ext>
            </a:extLst>
          </p:cNvPr>
          <p:cNvSpPr txBox="1"/>
          <p:nvPr/>
        </p:nvSpPr>
        <p:spPr>
          <a:xfrm>
            <a:off x="1920414" y="2011057"/>
            <a:ext cx="46522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b="1" dirty="0">
                <a:solidFill>
                  <a:srgbClr val="115E2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contact@dtaamerica.com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E3A0D1C8-ECF2-B3C1-B980-CBEF321032DD}"/>
              </a:ext>
            </a:extLst>
          </p:cNvPr>
          <p:cNvSpPr txBox="1"/>
          <p:nvPr/>
        </p:nvSpPr>
        <p:spPr>
          <a:xfrm>
            <a:off x="1920414" y="2690910"/>
            <a:ext cx="67569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b="1" dirty="0">
                <a:solidFill>
                  <a:srgbClr val="115E2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https://www.facebook.com/dtaagricola</a:t>
            </a: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B57416AC-1EBA-94A4-F0A3-F8DE048FADD4}"/>
              </a:ext>
            </a:extLst>
          </p:cNvPr>
          <p:cNvSpPr txBox="1"/>
          <p:nvPr/>
        </p:nvSpPr>
        <p:spPr>
          <a:xfrm>
            <a:off x="1920414" y="3370762"/>
            <a:ext cx="28873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b="1" dirty="0">
                <a:solidFill>
                  <a:srgbClr val="115E2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52 625 152 3176</a:t>
            </a:r>
          </a:p>
        </p:txBody>
      </p:sp>
      <p:pic>
        <p:nvPicPr>
          <p:cNvPr id="31" name="Imagen 30">
            <a:extLst>
              <a:ext uri="{FF2B5EF4-FFF2-40B4-BE49-F238E27FC236}">
                <a16:creationId xmlns:a16="http://schemas.microsoft.com/office/drawing/2014/main" id="{D7D8800E-2C14-5A6A-6058-A785FB2A98F6}"/>
              </a:ext>
            </a:extLst>
          </p:cNvPr>
          <p:cNvPicPr>
            <a:picLocks noChangeAspect="1"/>
          </p:cNvPicPr>
          <p:nvPr/>
        </p:nvPicPr>
        <p:blipFill>
          <a:blip r:embed="rId13" cstate="screen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harpenSoften amount="3000"/>
                    </a14:imgEffect>
                    <a14:imgEffect>
                      <a14:saturation sat="33000"/>
                    </a14:imgEffect>
                    <a14:imgEffect>
                      <a14:brightnessContrast bright="-2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45591" y="78773"/>
            <a:ext cx="3700818" cy="1087031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6DF7839C-9205-A6A7-D154-BD6251237B70}"/>
              </a:ext>
            </a:extLst>
          </p:cNvPr>
          <p:cNvPicPr>
            <a:picLocks noChangeAspect="1"/>
          </p:cNvPicPr>
          <p:nvPr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rightnessContrast bright="-10000" contrast="6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758766" y="1172874"/>
            <a:ext cx="3036071" cy="303607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17849</TotalTime>
  <Words>579</Words>
  <Application>Microsoft Macintosh PowerPoint</Application>
  <PresentationFormat>Panorámica</PresentationFormat>
  <Paragraphs>110</Paragraphs>
  <Slides>5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0" baseType="lpstr">
      <vt:lpstr>Agency FB</vt:lpstr>
      <vt:lpstr>Calibri</vt:lpstr>
      <vt:lpstr>Mistral</vt:lpstr>
      <vt:lpstr>Arial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Cosme Ernesto Santiesteban Toca</dc:creator>
  <cp:lastModifiedBy>Cosme Ernesto Santiesteban Toca</cp:lastModifiedBy>
  <cp:revision>287</cp:revision>
  <dcterms:created xsi:type="dcterms:W3CDTF">2019-10-25T01:32:00Z</dcterms:created>
  <dcterms:modified xsi:type="dcterms:W3CDTF">2024-01-22T01:08:37Z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2058-11.2.0.9070</vt:lpwstr>
  </property>
</Properties>
</file>