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Override1.xml" ContentType="application/vnd.openxmlformats-officedocument.themeOverrid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2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313E-8523-4A0C-A680-F4C8233C6863}" type="datetimeFigureOut">
              <a:rPr lang="en-US" smtClean="0"/>
              <a:pPr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62F1-B96E-4E12-97EB-D55D4F5C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313E-8523-4A0C-A680-F4C8233C6863}" type="datetimeFigureOut">
              <a:rPr lang="en-US" smtClean="0"/>
              <a:pPr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62F1-B96E-4E12-97EB-D55D4F5C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313E-8523-4A0C-A680-F4C8233C6863}" type="datetimeFigureOut">
              <a:rPr lang="en-US" smtClean="0"/>
              <a:pPr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62F1-B96E-4E12-97EB-D55D4F5C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313E-8523-4A0C-A680-F4C8233C6863}" type="datetimeFigureOut">
              <a:rPr lang="en-US" smtClean="0"/>
              <a:pPr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62F1-B96E-4E12-97EB-D55D4F5C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313E-8523-4A0C-A680-F4C8233C6863}" type="datetimeFigureOut">
              <a:rPr lang="en-US" smtClean="0"/>
              <a:pPr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62F1-B96E-4E12-97EB-D55D4F5C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313E-8523-4A0C-A680-F4C8233C6863}" type="datetimeFigureOut">
              <a:rPr lang="en-US" smtClean="0"/>
              <a:pPr/>
              <a:t>10/25/2011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62F1-B96E-4E12-97EB-D55D4F5C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313E-8523-4A0C-A680-F4C8233C6863}" type="datetimeFigureOut">
              <a:rPr lang="en-US" smtClean="0"/>
              <a:pPr/>
              <a:t>10/25/2011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62F1-B96E-4E12-97EB-D55D4F5C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313E-8523-4A0C-A680-F4C8233C6863}" type="datetimeFigureOut">
              <a:rPr lang="en-US" smtClean="0"/>
              <a:pPr/>
              <a:t>10/25/2011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62F1-B96E-4E12-97EB-D55D4F5C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313E-8523-4A0C-A680-F4C8233C6863}" type="datetimeFigureOut">
              <a:rPr lang="en-US" smtClean="0"/>
              <a:pPr/>
              <a:t>10/25/2011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62F1-B96E-4E12-97EB-D55D4F5C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313E-8523-4A0C-A680-F4C8233C6863}" type="datetimeFigureOut">
              <a:rPr lang="en-US" smtClean="0"/>
              <a:pPr/>
              <a:t>10/25/2011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62F1-B96E-4E12-97EB-D55D4F5C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313E-8523-4A0C-A680-F4C8233C6863}" type="datetimeFigureOut">
              <a:rPr lang="en-US" smtClean="0"/>
              <a:pPr/>
              <a:t>10/25/2011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62F1-B96E-4E12-97EB-D55D4F5C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C313E-8523-4A0C-A680-F4C8233C6863}" type="datetimeFigureOut">
              <a:rPr lang="en-US" smtClean="0"/>
              <a:pPr/>
              <a:t>10/25/2011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662F1-B96E-4E12-97EB-D55D4F5C6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300" u="sng" dirty="0" err="1" smtClean="0"/>
              <a:t>Exercice</a:t>
            </a:r>
            <a:r>
              <a:rPr lang="en-US" sz="5300" u="sng" dirty="0" smtClean="0"/>
              <a:t> B04 : Calculator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Explication des flux</a:t>
            </a:r>
            <a:br>
              <a:rPr lang="en-US" dirty="0" smtClean="0"/>
            </a:br>
            <a:r>
              <a:rPr lang="en-US" dirty="0" smtClean="0"/>
              <a:t>et le </a:t>
            </a:r>
            <a:r>
              <a:rPr lang="en-US" dirty="0" err="1" smtClean="0"/>
              <a:t>modèle</a:t>
            </a:r>
            <a:r>
              <a:rPr lang="en-US" dirty="0" smtClean="0"/>
              <a:t> MVC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04864"/>
            <a:ext cx="619988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131840" y="332656"/>
            <a:ext cx="2674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 smtClean="0"/>
              <a:t>Le formulaire</a:t>
            </a:r>
            <a:endParaRPr lang="fr-LU" sz="36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23528" y="1196752"/>
            <a:ext cx="2304256" cy="504056"/>
          </a:xfrm>
          <a:prstGeom prst="wedgeRoundRectCallout">
            <a:avLst>
              <a:gd name="adj1" fmla="val 38935"/>
              <a:gd name="adj2" fmla="val 292248"/>
              <a:gd name="adj3" fmla="val 16667"/>
            </a:avLst>
          </a:prstGeom>
          <a:solidFill>
            <a:schemeClr val="bg1"/>
          </a:solidFill>
          <a:ln w="381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currentValueTextField</a:t>
            </a:r>
            <a:endParaRPr lang="fr-LU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660232" y="1268760"/>
            <a:ext cx="1512168" cy="504056"/>
          </a:xfrm>
          <a:prstGeom prst="wedgeRoundRectCallout">
            <a:avLst>
              <a:gd name="adj1" fmla="val 25590"/>
              <a:gd name="adj2" fmla="val 337199"/>
              <a:gd name="adj3" fmla="val 16667"/>
            </a:avLst>
          </a:prstGeom>
          <a:solidFill>
            <a:schemeClr val="bg1"/>
          </a:solidFill>
          <a:ln w="381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enterButton</a:t>
            </a:r>
            <a:endParaRPr lang="fr-LU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51520" y="3861048"/>
            <a:ext cx="1512168" cy="504056"/>
          </a:xfrm>
          <a:prstGeom prst="wedgeRoundRectCallout">
            <a:avLst>
              <a:gd name="adj1" fmla="val 88200"/>
              <a:gd name="adj2" fmla="val -136389"/>
              <a:gd name="adj3" fmla="val 16667"/>
            </a:avLst>
          </a:prstGeom>
          <a:solidFill>
            <a:schemeClr val="bg1"/>
          </a:solidFill>
          <a:ln w="381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CH" dirty="0" err="1" smtClean="0"/>
              <a:t>addButton</a:t>
            </a:r>
            <a:endParaRPr lang="fr-L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498158"/>
            <a:ext cx="177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smtClean="0"/>
              <a:t>Classe: </a:t>
            </a:r>
            <a:r>
              <a:rPr lang="fr-CH" sz="1600" b="1" i="1" dirty="0" err="1" smtClean="0"/>
              <a:t>MainFrame</a:t>
            </a:r>
            <a:endParaRPr lang="en-US" sz="16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12648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L’utilisateur introduit</a:t>
            </a:r>
          </a:p>
          <a:p>
            <a:r>
              <a:rPr lang="fr-CH" sz="1200" dirty="0" smtClean="0"/>
              <a:t>le nombre 5</a:t>
            </a:r>
            <a:endParaRPr lang="en-US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1403648" y="1052736"/>
            <a:ext cx="1538883" cy="626586"/>
            <a:chOff x="1907704" y="1052736"/>
            <a:chExt cx="1538883" cy="626586"/>
          </a:xfrm>
        </p:grpSpPr>
        <p:sp>
          <p:nvSpPr>
            <p:cNvPr id="5" name="TextBox 4"/>
            <p:cNvSpPr txBox="1"/>
            <p:nvPr/>
          </p:nvSpPr>
          <p:spPr>
            <a:xfrm>
              <a:off x="1907704" y="1052736"/>
              <a:ext cx="1538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 err="1" smtClean="0"/>
                <a:t>currentValueTextField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340768"/>
              <a:ext cx="144016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H" sz="1600" b="1" dirty="0" smtClean="0"/>
                <a:t>"5"</a:t>
              </a:r>
              <a:endParaRPr lang="en-US" sz="16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504" y="213459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L’utilisateur clique sur le bouton </a:t>
            </a:r>
            <a:r>
              <a:rPr lang="fr-CH" sz="1200" b="1" dirty="0" smtClean="0"/>
              <a:t>Enter</a:t>
            </a:r>
            <a:endParaRPr lang="en-US" sz="12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475656" y="2420888"/>
            <a:ext cx="1008112" cy="2880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 smtClean="0">
                <a:solidFill>
                  <a:schemeClr val="tx1"/>
                </a:solidFill>
              </a:rPr>
              <a:t>Enter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213285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enterButton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251937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Actions utilisateur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364502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L’utilisateur introduit</a:t>
            </a:r>
          </a:p>
          <a:p>
            <a:r>
              <a:rPr lang="fr-CH" sz="1200" dirty="0"/>
              <a:t>l</a:t>
            </a:r>
            <a:r>
              <a:rPr lang="fr-CH" sz="1200" dirty="0" smtClean="0"/>
              <a:t>e nombre 7</a:t>
            </a:r>
            <a:endParaRPr lang="en-US" sz="12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403648" y="3573016"/>
            <a:ext cx="1538883" cy="626586"/>
            <a:chOff x="1907704" y="1052736"/>
            <a:chExt cx="1538883" cy="626586"/>
          </a:xfrm>
        </p:grpSpPr>
        <p:sp>
          <p:nvSpPr>
            <p:cNvPr id="20" name="TextBox 19"/>
            <p:cNvSpPr txBox="1"/>
            <p:nvPr/>
          </p:nvSpPr>
          <p:spPr>
            <a:xfrm>
              <a:off x="1907704" y="1052736"/>
              <a:ext cx="1538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 err="1" smtClean="0"/>
                <a:t>currentValueTextField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9712" y="1340768"/>
              <a:ext cx="144016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H" sz="1600" b="1" dirty="0" smtClean="0"/>
                <a:t>"7"</a:t>
              </a:r>
              <a:endParaRPr lang="en-US" sz="16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7504" y="458112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L’utilisateur clique sur le bouton </a:t>
            </a:r>
            <a:r>
              <a:rPr lang="fr-CH" sz="1200" b="1" dirty="0" smtClean="0"/>
              <a:t>+</a:t>
            </a:r>
            <a:endParaRPr lang="en-US" sz="12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475656" y="4869160"/>
            <a:ext cx="1008112" cy="2880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 smtClean="0">
                <a:solidFill>
                  <a:schemeClr val="tx1"/>
                </a:solidFill>
              </a:rPr>
              <a:t>+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75656" y="45811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addButton</a:t>
            </a:r>
            <a:endParaRPr lang="en-US" sz="12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403648" y="5805264"/>
            <a:ext cx="1538883" cy="626586"/>
            <a:chOff x="1907704" y="1052736"/>
            <a:chExt cx="1538883" cy="626586"/>
          </a:xfrm>
        </p:grpSpPr>
        <p:sp>
          <p:nvSpPr>
            <p:cNvPr id="30" name="TextBox 29"/>
            <p:cNvSpPr txBox="1"/>
            <p:nvPr/>
          </p:nvSpPr>
          <p:spPr>
            <a:xfrm>
              <a:off x="1907704" y="1052736"/>
              <a:ext cx="1538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 err="1" smtClean="0"/>
                <a:t>currentValueTextField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79712" y="1340768"/>
              <a:ext cx="144016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H" sz="1600" b="1" dirty="0" smtClean="0"/>
                <a:t>"12"</a:t>
              </a:r>
              <a:endParaRPr lang="en-US" sz="1600" b="1" dirty="0"/>
            </a:p>
          </p:txBody>
        </p:sp>
      </p:grpSp>
      <p:cxnSp>
        <p:nvCxnSpPr>
          <p:cNvPr id="42" name="Straight Connector 41"/>
          <p:cNvCxnSpPr/>
          <p:nvPr/>
        </p:nvCxnSpPr>
        <p:spPr>
          <a:xfrm rot="5400000">
            <a:off x="-1908720" y="3501008"/>
            <a:ext cx="633670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3" grpId="0" animBg="1"/>
      <p:bldP spid="14" grpId="0"/>
      <p:bldP spid="17" grpId="0"/>
      <p:bldP spid="24" grpId="0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498158"/>
            <a:ext cx="177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smtClean="0"/>
              <a:t>Classe: </a:t>
            </a:r>
            <a:r>
              <a:rPr lang="fr-CH" sz="1600" b="1" i="1" dirty="0" err="1" smtClean="0"/>
              <a:t>MainFrame</a:t>
            </a:r>
            <a:endParaRPr lang="en-US" sz="16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308304" y="539969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/>
              <a:t>Classe: </a:t>
            </a:r>
            <a:r>
              <a:rPr lang="fr-CH" sz="1600" b="1" i="1" dirty="0" err="1" smtClean="0"/>
              <a:t>Calculator</a:t>
            </a:r>
            <a:endParaRPr lang="fr-CH" sz="1600" b="1" i="1" dirty="0" smtClean="0"/>
          </a:p>
          <a:p>
            <a:r>
              <a:rPr lang="fr-CH" sz="1600" dirty="0" smtClean="0"/>
              <a:t>Objet:  </a:t>
            </a:r>
            <a:r>
              <a:rPr lang="fr-CH" sz="1600" b="1" dirty="0" err="1" smtClean="0"/>
              <a:t>calc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12648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L’utilisateur introduit</a:t>
            </a:r>
          </a:p>
          <a:p>
            <a:r>
              <a:rPr lang="fr-CH" sz="1200" dirty="0" smtClean="0"/>
              <a:t>le nombre 5</a:t>
            </a:r>
            <a:endParaRPr lang="en-US" sz="1200" dirty="0"/>
          </a:p>
        </p:txBody>
      </p:sp>
      <p:grpSp>
        <p:nvGrpSpPr>
          <p:cNvPr id="6" name="Group 7"/>
          <p:cNvGrpSpPr/>
          <p:nvPr/>
        </p:nvGrpSpPr>
        <p:grpSpPr>
          <a:xfrm>
            <a:off x="1403648" y="1052736"/>
            <a:ext cx="1538883" cy="626586"/>
            <a:chOff x="1907704" y="1052736"/>
            <a:chExt cx="1538883" cy="626586"/>
          </a:xfrm>
        </p:grpSpPr>
        <p:sp>
          <p:nvSpPr>
            <p:cNvPr id="5" name="TextBox 4"/>
            <p:cNvSpPr txBox="1"/>
            <p:nvPr/>
          </p:nvSpPr>
          <p:spPr>
            <a:xfrm>
              <a:off x="1907704" y="1052736"/>
              <a:ext cx="1538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 err="1" smtClean="0"/>
                <a:t>currentValueTextField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340768"/>
              <a:ext cx="144016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H" sz="1600" b="1" dirty="0" smtClean="0"/>
                <a:t>"5"</a:t>
              </a:r>
              <a:endParaRPr lang="en-US" sz="1600" b="1"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52320" y="2802414"/>
            <a:ext cx="1008112" cy="626586"/>
            <a:chOff x="1907704" y="1052736"/>
            <a:chExt cx="1008112" cy="626586"/>
          </a:xfrm>
        </p:grpSpPr>
        <p:sp>
          <p:nvSpPr>
            <p:cNvPr id="10" name="TextBox 9"/>
            <p:cNvSpPr txBox="1"/>
            <p:nvPr/>
          </p:nvSpPr>
          <p:spPr>
            <a:xfrm>
              <a:off x="1907704" y="1052736"/>
              <a:ext cx="985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 err="1" smtClean="0"/>
                <a:t>currentValue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9712" y="1340768"/>
              <a:ext cx="936104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H" sz="1600" b="1" dirty="0" smtClean="0"/>
                <a:t>5</a:t>
              </a:r>
              <a:endParaRPr lang="en-US" sz="16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504" y="213459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L’utilisateur clique sur le bouton </a:t>
            </a:r>
            <a:r>
              <a:rPr lang="fr-CH" sz="1200" b="1" dirty="0" smtClean="0"/>
              <a:t>Enter</a:t>
            </a:r>
            <a:endParaRPr lang="en-US" sz="12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475656" y="2420888"/>
            <a:ext cx="1008112" cy="2880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 smtClean="0">
                <a:solidFill>
                  <a:schemeClr val="tx1"/>
                </a:solidFill>
              </a:rPr>
              <a:t>Enter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213285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enterButton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251937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Actions utilisateur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364502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L’utilisateur introduit</a:t>
            </a:r>
          </a:p>
          <a:p>
            <a:r>
              <a:rPr lang="fr-CH" sz="1200" dirty="0"/>
              <a:t>l</a:t>
            </a:r>
            <a:r>
              <a:rPr lang="fr-CH" sz="1200" dirty="0" smtClean="0"/>
              <a:t>e nombre 7</a:t>
            </a:r>
            <a:endParaRPr lang="en-US" sz="1200" dirty="0"/>
          </a:p>
        </p:txBody>
      </p:sp>
      <p:grpSp>
        <p:nvGrpSpPr>
          <p:cNvPr id="9" name="Group 18"/>
          <p:cNvGrpSpPr/>
          <p:nvPr/>
        </p:nvGrpSpPr>
        <p:grpSpPr>
          <a:xfrm>
            <a:off x="1403648" y="3573016"/>
            <a:ext cx="1538883" cy="626586"/>
            <a:chOff x="1907704" y="1052736"/>
            <a:chExt cx="1538883" cy="626586"/>
          </a:xfrm>
        </p:grpSpPr>
        <p:sp>
          <p:nvSpPr>
            <p:cNvPr id="20" name="TextBox 19"/>
            <p:cNvSpPr txBox="1"/>
            <p:nvPr/>
          </p:nvSpPr>
          <p:spPr>
            <a:xfrm>
              <a:off x="1907704" y="1052736"/>
              <a:ext cx="1538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 err="1" smtClean="0"/>
                <a:t>currentValueTextField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9712" y="1340768"/>
              <a:ext cx="144016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H" sz="1600" b="1" dirty="0" smtClean="0"/>
                <a:t>"7"</a:t>
              </a:r>
              <a:endParaRPr lang="en-US" sz="1600" b="1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7504" y="458112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L’utilisateur clique sur le bouton </a:t>
            </a:r>
            <a:r>
              <a:rPr lang="fr-CH" sz="1200" b="1" dirty="0" smtClean="0"/>
              <a:t>+</a:t>
            </a:r>
            <a:endParaRPr lang="en-US" sz="12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475656" y="4870901"/>
            <a:ext cx="1008112" cy="2880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 smtClean="0">
                <a:solidFill>
                  <a:schemeClr val="tx1"/>
                </a:solidFill>
              </a:rPr>
              <a:t>+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75656" y="45811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addButton</a:t>
            </a:r>
            <a:endParaRPr lang="en-US" sz="1200" dirty="0"/>
          </a:p>
        </p:txBody>
      </p:sp>
      <p:grpSp>
        <p:nvGrpSpPr>
          <p:cNvPr id="15" name="Group 28"/>
          <p:cNvGrpSpPr/>
          <p:nvPr/>
        </p:nvGrpSpPr>
        <p:grpSpPr>
          <a:xfrm>
            <a:off x="1403648" y="5805264"/>
            <a:ext cx="1538883" cy="626586"/>
            <a:chOff x="1907704" y="1052736"/>
            <a:chExt cx="1538883" cy="626586"/>
          </a:xfrm>
        </p:grpSpPr>
        <p:sp>
          <p:nvSpPr>
            <p:cNvPr id="30" name="TextBox 29"/>
            <p:cNvSpPr txBox="1"/>
            <p:nvPr/>
          </p:nvSpPr>
          <p:spPr>
            <a:xfrm>
              <a:off x="1907704" y="1052736"/>
              <a:ext cx="1538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 err="1" smtClean="0"/>
                <a:t>currentValueTextField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79712" y="1340768"/>
              <a:ext cx="144016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H" sz="1600" b="1" dirty="0" smtClean="0"/>
                <a:t>"12"</a:t>
              </a:r>
              <a:endParaRPr lang="en-US" sz="1600" b="1" dirty="0"/>
            </a:p>
          </p:txBody>
        </p:sp>
      </p:grpSp>
      <p:grpSp>
        <p:nvGrpSpPr>
          <p:cNvPr id="18" name="Group 31"/>
          <p:cNvGrpSpPr/>
          <p:nvPr/>
        </p:nvGrpSpPr>
        <p:grpSpPr>
          <a:xfrm>
            <a:off x="7452320" y="5322694"/>
            <a:ext cx="1008112" cy="626586"/>
            <a:chOff x="1907704" y="1052736"/>
            <a:chExt cx="1008112" cy="626586"/>
          </a:xfrm>
        </p:grpSpPr>
        <p:sp>
          <p:nvSpPr>
            <p:cNvPr id="33" name="TextBox 32"/>
            <p:cNvSpPr txBox="1"/>
            <p:nvPr/>
          </p:nvSpPr>
          <p:spPr>
            <a:xfrm>
              <a:off x="1907704" y="1052736"/>
              <a:ext cx="985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 err="1" smtClean="0"/>
                <a:t>currentValue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79712" y="1340768"/>
              <a:ext cx="936104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H" sz="1600" b="1" dirty="0" smtClean="0"/>
                <a:t>12</a:t>
              </a:r>
              <a:endParaRPr lang="en-US" sz="1600" b="1" dirty="0"/>
            </a:p>
          </p:txBody>
        </p:sp>
      </p:grpSp>
      <p:cxnSp>
        <p:nvCxnSpPr>
          <p:cNvPr id="42" name="Straight Connector 41"/>
          <p:cNvCxnSpPr/>
          <p:nvPr/>
        </p:nvCxnSpPr>
        <p:spPr>
          <a:xfrm rot="5400000">
            <a:off x="-1908720" y="3501008"/>
            <a:ext cx="633670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067944" y="3501008"/>
            <a:ext cx="633670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928257" y="5889171"/>
            <a:ext cx="4539343" cy="468086"/>
          </a:xfrm>
          <a:custGeom>
            <a:avLst/>
            <a:gdLst>
              <a:gd name="connsiteX0" fmla="*/ 4539343 w 4539343"/>
              <a:gd name="connsiteY0" fmla="*/ 0 h 468086"/>
              <a:gd name="connsiteX1" fmla="*/ 2275114 w 4539343"/>
              <a:gd name="connsiteY1" fmla="*/ 32658 h 468086"/>
              <a:gd name="connsiteX2" fmla="*/ 1480457 w 4539343"/>
              <a:gd name="connsiteY2" fmla="*/ 402772 h 468086"/>
              <a:gd name="connsiteX3" fmla="*/ 0 w 4539343"/>
              <a:gd name="connsiteY3" fmla="*/ 424543 h 46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9343" h="468086">
                <a:moveTo>
                  <a:pt x="4539343" y="0"/>
                </a:moveTo>
                <a:lnTo>
                  <a:pt x="2275114" y="32658"/>
                </a:lnTo>
                <a:cubicBezTo>
                  <a:pt x="1765300" y="99787"/>
                  <a:pt x="1859643" y="337458"/>
                  <a:pt x="1480457" y="402772"/>
                </a:cubicBezTo>
                <a:cubicBezTo>
                  <a:pt x="1101271" y="468086"/>
                  <a:pt x="550635" y="446314"/>
                  <a:pt x="0" y="424543"/>
                </a:cubicBezTo>
              </a:path>
            </a:pathLst>
          </a:custGeom>
          <a:ln w="635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2764971" y="1337128"/>
            <a:ext cx="4735286" cy="2042469"/>
            <a:chOff x="2764971" y="1337128"/>
            <a:chExt cx="4735286" cy="2042469"/>
          </a:xfrm>
        </p:grpSpPr>
        <p:sp>
          <p:nvSpPr>
            <p:cNvPr id="41" name="Freeform 40"/>
            <p:cNvSpPr/>
            <p:nvPr/>
          </p:nvSpPr>
          <p:spPr>
            <a:xfrm>
              <a:off x="2764971" y="1337128"/>
              <a:ext cx="4735286" cy="2042469"/>
            </a:xfrm>
            <a:custGeom>
              <a:avLst/>
              <a:gdLst>
                <a:gd name="connsiteX0" fmla="*/ 0 w 4735286"/>
                <a:gd name="connsiteY0" fmla="*/ 264885 h 2091871"/>
                <a:gd name="connsiteX1" fmla="*/ 2079172 w 4735286"/>
                <a:gd name="connsiteY1" fmla="*/ 254000 h 2091871"/>
                <a:gd name="connsiteX2" fmla="*/ 3015343 w 4735286"/>
                <a:gd name="connsiteY2" fmla="*/ 1788885 h 2091871"/>
                <a:gd name="connsiteX3" fmla="*/ 4735286 w 4735286"/>
                <a:gd name="connsiteY3" fmla="*/ 2071914 h 2091871"/>
                <a:gd name="connsiteX0" fmla="*/ 0 w 4735286"/>
                <a:gd name="connsiteY0" fmla="*/ 132443 h 1939472"/>
                <a:gd name="connsiteX1" fmla="*/ 1951045 w 4735286"/>
                <a:gd name="connsiteY1" fmla="*/ 435688 h 1939472"/>
                <a:gd name="connsiteX2" fmla="*/ 3015343 w 4735286"/>
                <a:gd name="connsiteY2" fmla="*/ 1656443 h 1939472"/>
                <a:gd name="connsiteX3" fmla="*/ 4735286 w 4735286"/>
                <a:gd name="connsiteY3" fmla="*/ 1939472 h 1939472"/>
                <a:gd name="connsiteX0" fmla="*/ 0 w 4735286"/>
                <a:gd name="connsiteY0" fmla="*/ 132443 h 2054471"/>
                <a:gd name="connsiteX1" fmla="*/ 1951045 w 4735286"/>
                <a:gd name="connsiteY1" fmla="*/ 435688 h 2054471"/>
                <a:gd name="connsiteX2" fmla="*/ 2959157 w 4735286"/>
                <a:gd name="connsiteY2" fmla="*/ 1803840 h 2054471"/>
                <a:gd name="connsiteX3" fmla="*/ 4735286 w 4735286"/>
                <a:gd name="connsiteY3" fmla="*/ 1939472 h 2054471"/>
                <a:gd name="connsiteX0" fmla="*/ 0 w 4735286"/>
                <a:gd name="connsiteY0" fmla="*/ 132443 h 2042469"/>
                <a:gd name="connsiteX1" fmla="*/ 1951045 w 4735286"/>
                <a:gd name="connsiteY1" fmla="*/ 507696 h 2042469"/>
                <a:gd name="connsiteX2" fmla="*/ 2959157 w 4735286"/>
                <a:gd name="connsiteY2" fmla="*/ 1803840 h 2042469"/>
                <a:gd name="connsiteX3" fmla="*/ 4735286 w 4735286"/>
                <a:gd name="connsiteY3" fmla="*/ 1939472 h 2042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5286" h="2042469">
                  <a:moveTo>
                    <a:pt x="0" y="132443"/>
                  </a:moveTo>
                  <a:cubicBezTo>
                    <a:pt x="788307" y="0"/>
                    <a:pt x="1457852" y="229130"/>
                    <a:pt x="1951045" y="507696"/>
                  </a:cubicBezTo>
                  <a:cubicBezTo>
                    <a:pt x="2444238" y="786262"/>
                    <a:pt x="2495117" y="1565211"/>
                    <a:pt x="2959157" y="1803840"/>
                  </a:cubicBezTo>
                  <a:cubicBezTo>
                    <a:pt x="3423197" y="2042469"/>
                    <a:pt x="4470400" y="1894115"/>
                    <a:pt x="4735286" y="1939472"/>
                  </a:cubicBezTo>
                </a:path>
              </a:pathLst>
            </a:custGeom>
            <a:ln w="6350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20072" y="1844824"/>
              <a:ext cx="14143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b="1" dirty="0" smtClean="0">
                  <a:solidFill>
                    <a:srgbClr val="C00000"/>
                  </a:solidFill>
                </a:rPr>
                <a:t>Copier dans</a:t>
              </a:r>
            </a:p>
            <a:p>
              <a:r>
                <a:rPr lang="fr-CH" b="1" dirty="0" err="1" smtClean="0">
                  <a:solidFill>
                    <a:srgbClr val="C00000"/>
                  </a:solidFill>
                </a:rPr>
                <a:t>currentValue</a:t>
              </a:r>
              <a:endParaRPr lang="fr-LU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71800" y="3861049"/>
            <a:ext cx="4735286" cy="1944216"/>
            <a:chOff x="2771800" y="3861049"/>
            <a:chExt cx="4735286" cy="1944216"/>
          </a:xfrm>
        </p:grpSpPr>
        <p:sp>
          <p:nvSpPr>
            <p:cNvPr id="45" name="Freeform 44"/>
            <p:cNvSpPr/>
            <p:nvPr/>
          </p:nvSpPr>
          <p:spPr>
            <a:xfrm>
              <a:off x="2771800" y="3861049"/>
              <a:ext cx="4735286" cy="1944216"/>
            </a:xfrm>
            <a:custGeom>
              <a:avLst/>
              <a:gdLst>
                <a:gd name="connsiteX0" fmla="*/ 0 w 4735286"/>
                <a:gd name="connsiteY0" fmla="*/ 264885 h 2091871"/>
                <a:gd name="connsiteX1" fmla="*/ 2079172 w 4735286"/>
                <a:gd name="connsiteY1" fmla="*/ 254000 h 2091871"/>
                <a:gd name="connsiteX2" fmla="*/ 3015343 w 4735286"/>
                <a:gd name="connsiteY2" fmla="*/ 1788885 h 2091871"/>
                <a:gd name="connsiteX3" fmla="*/ 4735286 w 4735286"/>
                <a:gd name="connsiteY3" fmla="*/ 2071914 h 2091871"/>
                <a:gd name="connsiteX0" fmla="*/ 0 w 4735286"/>
                <a:gd name="connsiteY0" fmla="*/ 132443 h 1939472"/>
                <a:gd name="connsiteX1" fmla="*/ 1951045 w 4735286"/>
                <a:gd name="connsiteY1" fmla="*/ 435688 h 1939472"/>
                <a:gd name="connsiteX2" fmla="*/ 3015343 w 4735286"/>
                <a:gd name="connsiteY2" fmla="*/ 1656443 h 1939472"/>
                <a:gd name="connsiteX3" fmla="*/ 4735286 w 4735286"/>
                <a:gd name="connsiteY3" fmla="*/ 1939472 h 1939472"/>
                <a:gd name="connsiteX0" fmla="*/ 0 w 4735286"/>
                <a:gd name="connsiteY0" fmla="*/ 132443 h 2054471"/>
                <a:gd name="connsiteX1" fmla="*/ 1951045 w 4735286"/>
                <a:gd name="connsiteY1" fmla="*/ 435688 h 2054471"/>
                <a:gd name="connsiteX2" fmla="*/ 2959157 w 4735286"/>
                <a:gd name="connsiteY2" fmla="*/ 1803840 h 2054471"/>
                <a:gd name="connsiteX3" fmla="*/ 4735286 w 4735286"/>
                <a:gd name="connsiteY3" fmla="*/ 1939472 h 2054471"/>
                <a:gd name="connsiteX0" fmla="*/ 0 w 4735286"/>
                <a:gd name="connsiteY0" fmla="*/ 132443 h 2042469"/>
                <a:gd name="connsiteX1" fmla="*/ 1951045 w 4735286"/>
                <a:gd name="connsiteY1" fmla="*/ 507696 h 2042469"/>
                <a:gd name="connsiteX2" fmla="*/ 2959157 w 4735286"/>
                <a:gd name="connsiteY2" fmla="*/ 1803840 h 2042469"/>
                <a:gd name="connsiteX3" fmla="*/ 4735286 w 4735286"/>
                <a:gd name="connsiteY3" fmla="*/ 1939472 h 2042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5286" h="2042469">
                  <a:moveTo>
                    <a:pt x="0" y="132443"/>
                  </a:moveTo>
                  <a:cubicBezTo>
                    <a:pt x="788307" y="0"/>
                    <a:pt x="1457852" y="229130"/>
                    <a:pt x="1951045" y="507696"/>
                  </a:cubicBezTo>
                  <a:cubicBezTo>
                    <a:pt x="2444238" y="786262"/>
                    <a:pt x="2495117" y="1565211"/>
                    <a:pt x="2959157" y="1803840"/>
                  </a:cubicBezTo>
                  <a:cubicBezTo>
                    <a:pt x="3423197" y="2042469"/>
                    <a:pt x="4470400" y="1894115"/>
                    <a:pt x="4735286" y="1939472"/>
                  </a:cubicBezTo>
                </a:path>
              </a:pathLst>
            </a:custGeom>
            <a:ln w="6350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20072" y="4437112"/>
              <a:ext cx="14143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b="1" dirty="0" smtClean="0">
                  <a:solidFill>
                    <a:srgbClr val="C00000"/>
                  </a:solidFill>
                </a:rPr>
                <a:t>Ajouter à</a:t>
              </a:r>
            </a:p>
            <a:p>
              <a:r>
                <a:rPr lang="fr-CH" b="1" dirty="0" err="1" smtClean="0">
                  <a:solidFill>
                    <a:srgbClr val="C00000"/>
                  </a:solidFill>
                </a:rPr>
                <a:t>currentValue</a:t>
              </a:r>
              <a:endParaRPr lang="fr-LU" b="1" dirty="0">
                <a:solidFill>
                  <a:srgbClr val="C00000"/>
                </a:solidFill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2" grpId="0"/>
      <p:bldP spid="13" grpId="0" animBg="1"/>
      <p:bldP spid="14" grpId="0"/>
      <p:bldP spid="17" grpId="0"/>
      <p:bldP spid="24" grpId="0"/>
      <p:bldP spid="25" grpId="0" animBg="1"/>
      <p:bldP spid="26" grpId="0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498158"/>
            <a:ext cx="177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smtClean="0"/>
              <a:t>Classe: </a:t>
            </a:r>
            <a:r>
              <a:rPr lang="fr-CH" sz="1600" b="1" i="1" dirty="0" err="1" smtClean="0"/>
              <a:t>MainFrame</a:t>
            </a:r>
            <a:endParaRPr lang="en-US" sz="16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308304" y="539969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/>
              <a:t>Classe: </a:t>
            </a:r>
            <a:r>
              <a:rPr lang="fr-CH" sz="1600" b="1" i="1" dirty="0" err="1" smtClean="0"/>
              <a:t>Calculator</a:t>
            </a:r>
            <a:endParaRPr lang="fr-CH" sz="1600" b="1" i="1" dirty="0" smtClean="0"/>
          </a:p>
          <a:p>
            <a:r>
              <a:rPr lang="fr-CH" sz="1600" dirty="0" smtClean="0"/>
              <a:t>Objet:  </a:t>
            </a:r>
            <a:r>
              <a:rPr lang="fr-CH" sz="1600" b="1" dirty="0" err="1" smtClean="0"/>
              <a:t>calc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12648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L’utilisateur introduit</a:t>
            </a:r>
          </a:p>
          <a:p>
            <a:r>
              <a:rPr lang="fr-CH" sz="1200" dirty="0" smtClean="0"/>
              <a:t>le nombre 5</a:t>
            </a:r>
            <a:endParaRPr lang="en-US" sz="1200" dirty="0"/>
          </a:p>
        </p:txBody>
      </p:sp>
      <p:grpSp>
        <p:nvGrpSpPr>
          <p:cNvPr id="6" name="Group 7"/>
          <p:cNvGrpSpPr/>
          <p:nvPr/>
        </p:nvGrpSpPr>
        <p:grpSpPr>
          <a:xfrm>
            <a:off x="1403648" y="1052736"/>
            <a:ext cx="1538883" cy="626586"/>
            <a:chOff x="1907704" y="1052736"/>
            <a:chExt cx="1538883" cy="626586"/>
          </a:xfrm>
        </p:grpSpPr>
        <p:sp>
          <p:nvSpPr>
            <p:cNvPr id="5" name="TextBox 4"/>
            <p:cNvSpPr txBox="1"/>
            <p:nvPr/>
          </p:nvSpPr>
          <p:spPr>
            <a:xfrm>
              <a:off x="1907704" y="1052736"/>
              <a:ext cx="1538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 err="1" smtClean="0"/>
                <a:t>currentValueTextField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340768"/>
              <a:ext cx="144016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H" sz="1600" b="1" dirty="0" smtClean="0"/>
                <a:t>"5"</a:t>
              </a:r>
              <a:endParaRPr lang="en-US" sz="1600" b="1"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52320" y="2802414"/>
            <a:ext cx="1008112" cy="626586"/>
            <a:chOff x="1907704" y="1052736"/>
            <a:chExt cx="1008112" cy="626586"/>
          </a:xfrm>
        </p:grpSpPr>
        <p:sp>
          <p:nvSpPr>
            <p:cNvPr id="10" name="TextBox 9"/>
            <p:cNvSpPr txBox="1"/>
            <p:nvPr/>
          </p:nvSpPr>
          <p:spPr>
            <a:xfrm>
              <a:off x="1907704" y="1052736"/>
              <a:ext cx="985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 err="1" smtClean="0"/>
                <a:t>currentValue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9712" y="1340768"/>
              <a:ext cx="936104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H" sz="1600" b="1" dirty="0" smtClean="0"/>
                <a:t>5</a:t>
              </a:r>
              <a:endParaRPr lang="en-US" sz="16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504" y="213459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L’utilisateur clique sur le bouton </a:t>
            </a:r>
            <a:r>
              <a:rPr lang="fr-CH" sz="1200" b="1" dirty="0" smtClean="0"/>
              <a:t>Enter</a:t>
            </a:r>
            <a:endParaRPr lang="en-US" sz="12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475656" y="2420888"/>
            <a:ext cx="1008112" cy="2880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 smtClean="0">
                <a:solidFill>
                  <a:schemeClr val="tx1"/>
                </a:solidFill>
              </a:rPr>
              <a:t>Enter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213285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enterButton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251937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Actions utilisateur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364502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L’utilisateur introduit</a:t>
            </a:r>
          </a:p>
          <a:p>
            <a:r>
              <a:rPr lang="fr-CH" sz="1200" dirty="0"/>
              <a:t>l</a:t>
            </a:r>
            <a:r>
              <a:rPr lang="fr-CH" sz="1200" dirty="0" smtClean="0"/>
              <a:t>e nombre 7</a:t>
            </a:r>
            <a:endParaRPr lang="en-US" sz="1200" dirty="0"/>
          </a:p>
        </p:txBody>
      </p:sp>
      <p:grpSp>
        <p:nvGrpSpPr>
          <p:cNvPr id="9" name="Group 18"/>
          <p:cNvGrpSpPr/>
          <p:nvPr/>
        </p:nvGrpSpPr>
        <p:grpSpPr>
          <a:xfrm>
            <a:off x="1403648" y="3573016"/>
            <a:ext cx="1538883" cy="626586"/>
            <a:chOff x="1907704" y="1052736"/>
            <a:chExt cx="1538883" cy="626586"/>
          </a:xfrm>
        </p:grpSpPr>
        <p:sp>
          <p:nvSpPr>
            <p:cNvPr id="20" name="TextBox 19"/>
            <p:cNvSpPr txBox="1"/>
            <p:nvPr/>
          </p:nvSpPr>
          <p:spPr>
            <a:xfrm>
              <a:off x="1907704" y="1052736"/>
              <a:ext cx="1538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 err="1" smtClean="0"/>
                <a:t>currentValueTextField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9712" y="1340768"/>
              <a:ext cx="144016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H" sz="1600" b="1" dirty="0" smtClean="0"/>
                <a:t>"7"</a:t>
              </a:r>
              <a:endParaRPr lang="en-US" sz="1600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3275856" y="2276872"/>
            <a:ext cx="3393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enterButtonActionPerformed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91880" y="2636912"/>
            <a:ext cx="3672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currentValueTextField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CH" sz="1400" b="1" dirty="0" err="1" smtClean="0">
                <a:latin typeface="Courier New" pitchFamily="49" charset="0"/>
                <a:cs typeface="Courier New" pitchFamily="49" charset="0"/>
              </a:rPr>
              <a:t>getText</a:t>
            </a:r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CH" sz="1400" b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fr-CH" sz="1400" b="1" dirty="0" err="1" smtClean="0">
                <a:latin typeface="Courier New" pitchFamily="49" charset="0"/>
                <a:cs typeface="Courier New" pitchFamily="49" charset="0"/>
              </a:rPr>
              <a:t>alc.setCurrentValue</a:t>
            </a:r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(…)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458112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L’utilisateur clique sur le bouton </a:t>
            </a:r>
            <a:r>
              <a:rPr lang="fr-CH" sz="1200" b="1" dirty="0" smtClean="0"/>
              <a:t>+</a:t>
            </a:r>
            <a:endParaRPr lang="en-US" sz="12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475656" y="4869160"/>
            <a:ext cx="1008112" cy="2880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 smtClean="0">
                <a:solidFill>
                  <a:schemeClr val="tx1"/>
                </a:solidFill>
              </a:rPr>
              <a:t>+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75656" y="45811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addButton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3275856" y="4581128"/>
            <a:ext cx="3270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addButtonActionPerformed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07904" y="4941168"/>
            <a:ext cx="3600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currentValueTextField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CH" sz="1400" b="1" dirty="0" err="1" smtClean="0">
                <a:latin typeface="Courier New" pitchFamily="49" charset="0"/>
                <a:cs typeface="Courier New" pitchFamily="49" charset="0"/>
              </a:rPr>
              <a:t>getText</a:t>
            </a:r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calc.add(…)</a:t>
            </a:r>
          </a:p>
          <a:p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CH" sz="1400" b="1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fr-CH" sz="1400" b="1" dirty="0" err="1" smtClean="0">
                <a:latin typeface="Courier New" pitchFamily="49" charset="0"/>
                <a:cs typeface="Courier New" pitchFamily="49" charset="0"/>
              </a:rPr>
              <a:t>alc.getCurrentValue</a:t>
            </a:r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fr-CH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1400" b="1" dirty="0" err="1" smtClean="0">
                <a:latin typeface="Courier New" pitchFamily="49" charset="0"/>
                <a:cs typeface="Courier New" pitchFamily="49" charset="0"/>
              </a:rPr>
              <a:t>currentValueTextField.setText</a:t>
            </a:r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(…)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28"/>
          <p:cNvGrpSpPr/>
          <p:nvPr/>
        </p:nvGrpSpPr>
        <p:grpSpPr>
          <a:xfrm>
            <a:off x="1403648" y="5805264"/>
            <a:ext cx="1538883" cy="626586"/>
            <a:chOff x="1907704" y="1052736"/>
            <a:chExt cx="1538883" cy="626586"/>
          </a:xfrm>
        </p:grpSpPr>
        <p:sp>
          <p:nvSpPr>
            <p:cNvPr id="30" name="TextBox 29"/>
            <p:cNvSpPr txBox="1"/>
            <p:nvPr/>
          </p:nvSpPr>
          <p:spPr>
            <a:xfrm>
              <a:off x="1907704" y="1052736"/>
              <a:ext cx="1538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 err="1" smtClean="0"/>
                <a:t>currentValueTextField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79712" y="1340768"/>
              <a:ext cx="144016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H" sz="1600" b="1" dirty="0" smtClean="0"/>
                <a:t>"12"</a:t>
              </a:r>
              <a:endParaRPr lang="en-US" sz="1600" b="1" dirty="0"/>
            </a:p>
          </p:txBody>
        </p:sp>
      </p:grpSp>
      <p:grpSp>
        <p:nvGrpSpPr>
          <p:cNvPr id="18" name="Group 31"/>
          <p:cNvGrpSpPr/>
          <p:nvPr/>
        </p:nvGrpSpPr>
        <p:grpSpPr>
          <a:xfrm>
            <a:off x="7452320" y="5322694"/>
            <a:ext cx="1008112" cy="626586"/>
            <a:chOff x="1907704" y="1052736"/>
            <a:chExt cx="1008112" cy="626586"/>
          </a:xfrm>
        </p:grpSpPr>
        <p:sp>
          <p:nvSpPr>
            <p:cNvPr id="33" name="TextBox 32"/>
            <p:cNvSpPr txBox="1"/>
            <p:nvPr/>
          </p:nvSpPr>
          <p:spPr>
            <a:xfrm>
              <a:off x="1907704" y="1052736"/>
              <a:ext cx="985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 err="1" smtClean="0"/>
                <a:t>currentValue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79712" y="1340768"/>
              <a:ext cx="936104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H" sz="1600" b="1" dirty="0" smtClean="0"/>
                <a:t>12</a:t>
              </a:r>
              <a:endParaRPr lang="en-US" sz="1600" b="1" dirty="0"/>
            </a:p>
          </p:txBody>
        </p:sp>
      </p:grpSp>
      <p:sp>
        <p:nvSpPr>
          <p:cNvPr id="35" name="Freeform 34"/>
          <p:cNvSpPr/>
          <p:nvPr/>
        </p:nvSpPr>
        <p:spPr>
          <a:xfrm>
            <a:off x="1979712" y="1484784"/>
            <a:ext cx="1584176" cy="1368152"/>
          </a:xfrm>
          <a:custGeom>
            <a:avLst/>
            <a:gdLst>
              <a:gd name="connsiteX0" fmla="*/ 0 w 1469571"/>
              <a:gd name="connsiteY0" fmla="*/ 0 h 1473199"/>
              <a:gd name="connsiteX1" fmla="*/ 881743 w 1469571"/>
              <a:gd name="connsiteY1" fmla="*/ 402771 h 1473199"/>
              <a:gd name="connsiteX2" fmla="*/ 968829 w 1469571"/>
              <a:gd name="connsiteY2" fmla="*/ 1317171 h 1473199"/>
              <a:gd name="connsiteX3" fmla="*/ 1393371 w 1469571"/>
              <a:gd name="connsiteY3" fmla="*/ 1338942 h 1473199"/>
              <a:gd name="connsiteX4" fmla="*/ 1426029 w 1469571"/>
              <a:gd name="connsiteY4" fmla="*/ 1317171 h 1473199"/>
              <a:gd name="connsiteX0" fmla="*/ 0 w 1469571"/>
              <a:gd name="connsiteY0" fmla="*/ 0 h 1489856"/>
              <a:gd name="connsiteX1" fmla="*/ 617800 w 1469571"/>
              <a:gd name="connsiteY1" fmla="*/ 302834 h 1489856"/>
              <a:gd name="connsiteX2" fmla="*/ 968829 w 1469571"/>
              <a:gd name="connsiteY2" fmla="*/ 1317171 h 1489856"/>
              <a:gd name="connsiteX3" fmla="*/ 1393371 w 1469571"/>
              <a:gd name="connsiteY3" fmla="*/ 1338942 h 1489856"/>
              <a:gd name="connsiteX4" fmla="*/ 1426029 w 1469571"/>
              <a:gd name="connsiteY4" fmla="*/ 1317171 h 1489856"/>
              <a:gd name="connsiteX0" fmla="*/ 0 w 1482313"/>
              <a:gd name="connsiteY0" fmla="*/ 0 h 1369199"/>
              <a:gd name="connsiteX1" fmla="*/ 617800 w 1482313"/>
              <a:gd name="connsiteY1" fmla="*/ 302834 h 1369199"/>
              <a:gd name="connsiteX2" fmla="*/ 892378 w 1482313"/>
              <a:gd name="connsiteY2" fmla="*/ 1135627 h 1369199"/>
              <a:gd name="connsiteX3" fmla="*/ 1393371 w 1482313"/>
              <a:gd name="connsiteY3" fmla="*/ 1338942 h 1369199"/>
              <a:gd name="connsiteX4" fmla="*/ 1426029 w 1482313"/>
              <a:gd name="connsiteY4" fmla="*/ 1317171 h 136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2313" h="1369199">
                <a:moveTo>
                  <a:pt x="0" y="0"/>
                </a:moveTo>
                <a:cubicBezTo>
                  <a:pt x="360136" y="91621"/>
                  <a:pt x="469070" y="113563"/>
                  <a:pt x="617800" y="302834"/>
                </a:cubicBezTo>
                <a:cubicBezTo>
                  <a:pt x="766530" y="492105"/>
                  <a:pt x="763116" y="962942"/>
                  <a:pt x="892378" y="1135627"/>
                </a:cubicBezTo>
                <a:cubicBezTo>
                  <a:pt x="1021640" y="1308312"/>
                  <a:pt x="1304429" y="1308685"/>
                  <a:pt x="1393371" y="1338942"/>
                </a:cubicBezTo>
                <a:cubicBezTo>
                  <a:pt x="1482313" y="1369199"/>
                  <a:pt x="1447800" y="1328056"/>
                  <a:pt x="1426029" y="1317171"/>
                </a:cubicBezTo>
              </a:path>
            </a:pathLst>
          </a:custGeom>
          <a:ln w="635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flipV="1">
            <a:off x="6084168" y="3176451"/>
            <a:ext cx="1440159" cy="45719"/>
          </a:xfrm>
          <a:custGeom>
            <a:avLst/>
            <a:gdLst>
              <a:gd name="connsiteX0" fmla="*/ 0 w 1273628"/>
              <a:gd name="connsiteY0" fmla="*/ 0 h 0"/>
              <a:gd name="connsiteX1" fmla="*/ 1273628 w 1273628"/>
              <a:gd name="connsiteY1" fmla="*/ 0 h 0"/>
              <a:gd name="connsiteX2" fmla="*/ 1273628 w 12736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3628">
                <a:moveTo>
                  <a:pt x="0" y="0"/>
                </a:moveTo>
                <a:lnTo>
                  <a:pt x="1273628" y="0"/>
                </a:lnTo>
                <a:lnTo>
                  <a:pt x="1273628" y="0"/>
                </a:lnTo>
              </a:path>
            </a:pathLst>
          </a:custGeom>
          <a:ln w="635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979712" y="3998933"/>
            <a:ext cx="1800200" cy="1158259"/>
          </a:xfrm>
          <a:custGeom>
            <a:avLst/>
            <a:gdLst>
              <a:gd name="connsiteX0" fmla="*/ 0 w 1469571"/>
              <a:gd name="connsiteY0" fmla="*/ 0 h 1473199"/>
              <a:gd name="connsiteX1" fmla="*/ 881743 w 1469571"/>
              <a:gd name="connsiteY1" fmla="*/ 402771 h 1473199"/>
              <a:gd name="connsiteX2" fmla="*/ 968829 w 1469571"/>
              <a:gd name="connsiteY2" fmla="*/ 1317171 h 1473199"/>
              <a:gd name="connsiteX3" fmla="*/ 1393371 w 1469571"/>
              <a:gd name="connsiteY3" fmla="*/ 1338942 h 1473199"/>
              <a:gd name="connsiteX4" fmla="*/ 1426029 w 1469571"/>
              <a:gd name="connsiteY4" fmla="*/ 1317171 h 1473199"/>
              <a:gd name="connsiteX0" fmla="*/ 0 w 1469571"/>
              <a:gd name="connsiteY0" fmla="*/ 0 h 1489856"/>
              <a:gd name="connsiteX1" fmla="*/ 617800 w 1469571"/>
              <a:gd name="connsiteY1" fmla="*/ 302834 h 1489856"/>
              <a:gd name="connsiteX2" fmla="*/ 968829 w 1469571"/>
              <a:gd name="connsiteY2" fmla="*/ 1317171 h 1489856"/>
              <a:gd name="connsiteX3" fmla="*/ 1393371 w 1469571"/>
              <a:gd name="connsiteY3" fmla="*/ 1338942 h 1489856"/>
              <a:gd name="connsiteX4" fmla="*/ 1426029 w 1469571"/>
              <a:gd name="connsiteY4" fmla="*/ 1317171 h 1489856"/>
              <a:gd name="connsiteX0" fmla="*/ 0 w 1482313"/>
              <a:gd name="connsiteY0" fmla="*/ 0 h 1369199"/>
              <a:gd name="connsiteX1" fmla="*/ 617800 w 1482313"/>
              <a:gd name="connsiteY1" fmla="*/ 302834 h 1369199"/>
              <a:gd name="connsiteX2" fmla="*/ 892378 w 1482313"/>
              <a:gd name="connsiteY2" fmla="*/ 1135627 h 1369199"/>
              <a:gd name="connsiteX3" fmla="*/ 1393371 w 1482313"/>
              <a:gd name="connsiteY3" fmla="*/ 1338942 h 1369199"/>
              <a:gd name="connsiteX4" fmla="*/ 1426029 w 1482313"/>
              <a:gd name="connsiteY4" fmla="*/ 1317171 h 136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2313" h="1369199">
                <a:moveTo>
                  <a:pt x="0" y="0"/>
                </a:moveTo>
                <a:cubicBezTo>
                  <a:pt x="360136" y="91621"/>
                  <a:pt x="469070" y="113563"/>
                  <a:pt x="617800" y="302834"/>
                </a:cubicBezTo>
                <a:cubicBezTo>
                  <a:pt x="766530" y="492105"/>
                  <a:pt x="763116" y="962942"/>
                  <a:pt x="892378" y="1135627"/>
                </a:cubicBezTo>
                <a:cubicBezTo>
                  <a:pt x="1021640" y="1308312"/>
                  <a:pt x="1304429" y="1308685"/>
                  <a:pt x="1393371" y="1338942"/>
                </a:cubicBezTo>
                <a:cubicBezTo>
                  <a:pt x="1482313" y="1369199"/>
                  <a:pt x="1447800" y="1328056"/>
                  <a:pt x="1426029" y="1317171"/>
                </a:cubicBezTo>
              </a:path>
            </a:pathLst>
          </a:custGeom>
          <a:ln w="635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 rot="297995" flipV="1">
            <a:off x="5002066" y="5552286"/>
            <a:ext cx="2520280" cy="72008"/>
          </a:xfrm>
          <a:custGeom>
            <a:avLst/>
            <a:gdLst>
              <a:gd name="connsiteX0" fmla="*/ 0 w 1273628"/>
              <a:gd name="connsiteY0" fmla="*/ 0 h 0"/>
              <a:gd name="connsiteX1" fmla="*/ 1273628 w 1273628"/>
              <a:gd name="connsiteY1" fmla="*/ 0 h 0"/>
              <a:gd name="connsiteX2" fmla="*/ 1273628 w 12736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3628">
                <a:moveTo>
                  <a:pt x="0" y="0"/>
                </a:moveTo>
                <a:lnTo>
                  <a:pt x="1273628" y="0"/>
                </a:lnTo>
                <a:lnTo>
                  <a:pt x="1273628" y="0"/>
                </a:lnTo>
              </a:path>
            </a:pathLst>
          </a:custGeom>
          <a:ln w="635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3059832" y="6381328"/>
            <a:ext cx="653143" cy="10885"/>
          </a:xfrm>
          <a:custGeom>
            <a:avLst/>
            <a:gdLst>
              <a:gd name="connsiteX0" fmla="*/ 653143 w 653143"/>
              <a:gd name="connsiteY0" fmla="*/ 10885 h 10885"/>
              <a:gd name="connsiteX1" fmla="*/ 0 w 653143"/>
              <a:gd name="connsiteY1" fmla="*/ 0 h 10885"/>
              <a:gd name="connsiteX2" fmla="*/ 0 w 653143"/>
              <a:gd name="connsiteY2" fmla="*/ 0 h 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10885">
                <a:moveTo>
                  <a:pt x="653143" y="10885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35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-1908720" y="3501008"/>
            <a:ext cx="633670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067944" y="3501008"/>
            <a:ext cx="633670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928257" y="5889171"/>
            <a:ext cx="4539343" cy="468086"/>
          </a:xfrm>
          <a:custGeom>
            <a:avLst/>
            <a:gdLst>
              <a:gd name="connsiteX0" fmla="*/ 4539343 w 4539343"/>
              <a:gd name="connsiteY0" fmla="*/ 0 h 468086"/>
              <a:gd name="connsiteX1" fmla="*/ 2275114 w 4539343"/>
              <a:gd name="connsiteY1" fmla="*/ 32658 h 468086"/>
              <a:gd name="connsiteX2" fmla="*/ 1480457 w 4539343"/>
              <a:gd name="connsiteY2" fmla="*/ 402772 h 468086"/>
              <a:gd name="connsiteX3" fmla="*/ 0 w 4539343"/>
              <a:gd name="connsiteY3" fmla="*/ 424543 h 46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9343" h="468086">
                <a:moveTo>
                  <a:pt x="4539343" y="0"/>
                </a:moveTo>
                <a:lnTo>
                  <a:pt x="2275114" y="32658"/>
                </a:lnTo>
                <a:cubicBezTo>
                  <a:pt x="1765300" y="99787"/>
                  <a:pt x="1859643" y="337458"/>
                  <a:pt x="1480457" y="402772"/>
                </a:cubicBezTo>
                <a:cubicBezTo>
                  <a:pt x="1101271" y="468086"/>
                  <a:pt x="550635" y="446314"/>
                  <a:pt x="0" y="424543"/>
                </a:cubicBezTo>
              </a:path>
            </a:pathLst>
          </a:custGeom>
          <a:ln w="635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764971" y="1337128"/>
            <a:ext cx="4735286" cy="2042469"/>
            <a:chOff x="2764971" y="1337128"/>
            <a:chExt cx="4735286" cy="2042469"/>
          </a:xfrm>
        </p:grpSpPr>
        <p:sp>
          <p:nvSpPr>
            <p:cNvPr id="48" name="Freeform 47"/>
            <p:cNvSpPr/>
            <p:nvPr/>
          </p:nvSpPr>
          <p:spPr>
            <a:xfrm>
              <a:off x="2764971" y="1337128"/>
              <a:ext cx="4735286" cy="2042469"/>
            </a:xfrm>
            <a:custGeom>
              <a:avLst/>
              <a:gdLst>
                <a:gd name="connsiteX0" fmla="*/ 0 w 4735286"/>
                <a:gd name="connsiteY0" fmla="*/ 264885 h 2091871"/>
                <a:gd name="connsiteX1" fmla="*/ 2079172 w 4735286"/>
                <a:gd name="connsiteY1" fmla="*/ 254000 h 2091871"/>
                <a:gd name="connsiteX2" fmla="*/ 3015343 w 4735286"/>
                <a:gd name="connsiteY2" fmla="*/ 1788885 h 2091871"/>
                <a:gd name="connsiteX3" fmla="*/ 4735286 w 4735286"/>
                <a:gd name="connsiteY3" fmla="*/ 2071914 h 2091871"/>
                <a:gd name="connsiteX0" fmla="*/ 0 w 4735286"/>
                <a:gd name="connsiteY0" fmla="*/ 132443 h 1939472"/>
                <a:gd name="connsiteX1" fmla="*/ 1951045 w 4735286"/>
                <a:gd name="connsiteY1" fmla="*/ 435688 h 1939472"/>
                <a:gd name="connsiteX2" fmla="*/ 3015343 w 4735286"/>
                <a:gd name="connsiteY2" fmla="*/ 1656443 h 1939472"/>
                <a:gd name="connsiteX3" fmla="*/ 4735286 w 4735286"/>
                <a:gd name="connsiteY3" fmla="*/ 1939472 h 1939472"/>
                <a:gd name="connsiteX0" fmla="*/ 0 w 4735286"/>
                <a:gd name="connsiteY0" fmla="*/ 132443 h 2054471"/>
                <a:gd name="connsiteX1" fmla="*/ 1951045 w 4735286"/>
                <a:gd name="connsiteY1" fmla="*/ 435688 h 2054471"/>
                <a:gd name="connsiteX2" fmla="*/ 2959157 w 4735286"/>
                <a:gd name="connsiteY2" fmla="*/ 1803840 h 2054471"/>
                <a:gd name="connsiteX3" fmla="*/ 4735286 w 4735286"/>
                <a:gd name="connsiteY3" fmla="*/ 1939472 h 2054471"/>
                <a:gd name="connsiteX0" fmla="*/ 0 w 4735286"/>
                <a:gd name="connsiteY0" fmla="*/ 132443 h 2042469"/>
                <a:gd name="connsiteX1" fmla="*/ 1951045 w 4735286"/>
                <a:gd name="connsiteY1" fmla="*/ 507696 h 2042469"/>
                <a:gd name="connsiteX2" fmla="*/ 2959157 w 4735286"/>
                <a:gd name="connsiteY2" fmla="*/ 1803840 h 2042469"/>
                <a:gd name="connsiteX3" fmla="*/ 4735286 w 4735286"/>
                <a:gd name="connsiteY3" fmla="*/ 1939472 h 2042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5286" h="2042469">
                  <a:moveTo>
                    <a:pt x="0" y="132443"/>
                  </a:moveTo>
                  <a:cubicBezTo>
                    <a:pt x="788307" y="0"/>
                    <a:pt x="1457852" y="229130"/>
                    <a:pt x="1951045" y="507696"/>
                  </a:cubicBezTo>
                  <a:cubicBezTo>
                    <a:pt x="2444238" y="786262"/>
                    <a:pt x="2495117" y="1565211"/>
                    <a:pt x="2959157" y="1803840"/>
                  </a:cubicBezTo>
                  <a:cubicBezTo>
                    <a:pt x="3423197" y="2042469"/>
                    <a:pt x="4470400" y="1894115"/>
                    <a:pt x="4735286" y="1939472"/>
                  </a:cubicBezTo>
                </a:path>
              </a:pathLst>
            </a:custGeom>
            <a:ln w="6350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220072" y="1844824"/>
              <a:ext cx="14143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b="1" dirty="0" smtClean="0">
                  <a:solidFill>
                    <a:srgbClr val="C00000"/>
                  </a:solidFill>
                </a:rPr>
                <a:t>Copier dans</a:t>
              </a:r>
            </a:p>
            <a:p>
              <a:r>
                <a:rPr lang="fr-CH" b="1" dirty="0" err="1" smtClean="0">
                  <a:solidFill>
                    <a:srgbClr val="C00000"/>
                  </a:solidFill>
                </a:rPr>
                <a:t>currentValue</a:t>
              </a:r>
              <a:endParaRPr lang="fr-LU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771800" y="3861049"/>
            <a:ext cx="4735286" cy="1944216"/>
            <a:chOff x="2771800" y="3861049"/>
            <a:chExt cx="4735286" cy="1944216"/>
          </a:xfrm>
        </p:grpSpPr>
        <p:sp>
          <p:nvSpPr>
            <p:cNvPr id="51" name="Freeform 50"/>
            <p:cNvSpPr/>
            <p:nvPr/>
          </p:nvSpPr>
          <p:spPr>
            <a:xfrm>
              <a:off x="2771800" y="3861049"/>
              <a:ext cx="4735286" cy="1944216"/>
            </a:xfrm>
            <a:custGeom>
              <a:avLst/>
              <a:gdLst>
                <a:gd name="connsiteX0" fmla="*/ 0 w 4735286"/>
                <a:gd name="connsiteY0" fmla="*/ 264885 h 2091871"/>
                <a:gd name="connsiteX1" fmla="*/ 2079172 w 4735286"/>
                <a:gd name="connsiteY1" fmla="*/ 254000 h 2091871"/>
                <a:gd name="connsiteX2" fmla="*/ 3015343 w 4735286"/>
                <a:gd name="connsiteY2" fmla="*/ 1788885 h 2091871"/>
                <a:gd name="connsiteX3" fmla="*/ 4735286 w 4735286"/>
                <a:gd name="connsiteY3" fmla="*/ 2071914 h 2091871"/>
                <a:gd name="connsiteX0" fmla="*/ 0 w 4735286"/>
                <a:gd name="connsiteY0" fmla="*/ 132443 h 1939472"/>
                <a:gd name="connsiteX1" fmla="*/ 1951045 w 4735286"/>
                <a:gd name="connsiteY1" fmla="*/ 435688 h 1939472"/>
                <a:gd name="connsiteX2" fmla="*/ 3015343 w 4735286"/>
                <a:gd name="connsiteY2" fmla="*/ 1656443 h 1939472"/>
                <a:gd name="connsiteX3" fmla="*/ 4735286 w 4735286"/>
                <a:gd name="connsiteY3" fmla="*/ 1939472 h 1939472"/>
                <a:gd name="connsiteX0" fmla="*/ 0 w 4735286"/>
                <a:gd name="connsiteY0" fmla="*/ 132443 h 2054471"/>
                <a:gd name="connsiteX1" fmla="*/ 1951045 w 4735286"/>
                <a:gd name="connsiteY1" fmla="*/ 435688 h 2054471"/>
                <a:gd name="connsiteX2" fmla="*/ 2959157 w 4735286"/>
                <a:gd name="connsiteY2" fmla="*/ 1803840 h 2054471"/>
                <a:gd name="connsiteX3" fmla="*/ 4735286 w 4735286"/>
                <a:gd name="connsiteY3" fmla="*/ 1939472 h 2054471"/>
                <a:gd name="connsiteX0" fmla="*/ 0 w 4735286"/>
                <a:gd name="connsiteY0" fmla="*/ 132443 h 2042469"/>
                <a:gd name="connsiteX1" fmla="*/ 1951045 w 4735286"/>
                <a:gd name="connsiteY1" fmla="*/ 507696 h 2042469"/>
                <a:gd name="connsiteX2" fmla="*/ 2959157 w 4735286"/>
                <a:gd name="connsiteY2" fmla="*/ 1803840 h 2042469"/>
                <a:gd name="connsiteX3" fmla="*/ 4735286 w 4735286"/>
                <a:gd name="connsiteY3" fmla="*/ 1939472 h 2042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35286" h="2042469">
                  <a:moveTo>
                    <a:pt x="0" y="132443"/>
                  </a:moveTo>
                  <a:cubicBezTo>
                    <a:pt x="788307" y="0"/>
                    <a:pt x="1457852" y="229130"/>
                    <a:pt x="1951045" y="507696"/>
                  </a:cubicBezTo>
                  <a:cubicBezTo>
                    <a:pt x="2444238" y="786262"/>
                    <a:pt x="2495117" y="1565211"/>
                    <a:pt x="2959157" y="1803840"/>
                  </a:cubicBezTo>
                  <a:cubicBezTo>
                    <a:pt x="3423197" y="2042469"/>
                    <a:pt x="4470400" y="1894115"/>
                    <a:pt x="4735286" y="1939472"/>
                  </a:cubicBezTo>
                </a:path>
              </a:pathLst>
            </a:custGeom>
            <a:ln w="6350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20072" y="4437112"/>
              <a:ext cx="14143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b="1" dirty="0" smtClean="0">
                  <a:solidFill>
                    <a:srgbClr val="C00000"/>
                  </a:solidFill>
                </a:rPr>
                <a:t>Ajouter à</a:t>
              </a:r>
            </a:p>
            <a:p>
              <a:r>
                <a:rPr lang="fr-CH" b="1" dirty="0" err="1" smtClean="0">
                  <a:solidFill>
                    <a:srgbClr val="C00000"/>
                  </a:solidFill>
                </a:rPr>
                <a:t>currentValue</a:t>
              </a:r>
              <a:endParaRPr lang="fr-LU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53" name="Freeform 52"/>
          <p:cNvSpPr/>
          <p:nvPr/>
        </p:nvSpPr>
        <p:spPr>
          <a:xfrm flipH="1">
            <a:off x="6084168" y="5805264"/>
            <a:ext cx="1368152" cy="177531"/>
          </a:xfrm>
          <a:custGeom>
            <a:avLst/>
            <a:gdLst>
              <a:gd name="connsiteX0" fmla="*/ 0 w 1469571"/>
              <a:gd name="connsiteY0" fmla="*/ 0 h 1473199"/>
              <a:gd name="connsiteX1" fmla="*/ 881743 w 1469571"/>
              <a:gd name="connsiteY1" fmla="*/ 402771 h 1473199"/>
              <a:gd name="connsiteX2" fmla="*/ 968829 w 1469571"/>
              <a:gd name="connsiteY2" fmla="*/ 1317171 h 1473199"/>
              <a:gd name="connsiteX3" fmla="*/ 1393371 w 1469571"/>
              <a:gd name="connsiteY3" fmla="*/ 1338942 h 1473199"/>
              <a:gd name="connsiteX4" fmla="*/ 1426029 w 1469571"/>
              <a:gd name="connsiteY4" fmla="*/ 1317171 h 1473199"/>
              <a:gd name="connsiteX0" fmla="*/ 0 w 1469571"/>
              <a:gd name="connsiteY0" fmla="*/ 0 h 1489856"/>
              <a:gd name="connsiteX1" fmla="*/ 617800 w 1469571"/>
              <a:gd name="connsiteY1" fmla="*/ 302834 h 1489856"/>
              <a:gd name="connsiteX2" fmla="*/ 968829 w 1469571"/>
              <a:gd name="connsiteY2" fmla="*/ 1317171 h 1489856"/>
              <a:gd name="connsiteX3" fmla="*/ 1393371 w 1469571"/>
              <a:gd name="connsiteY3" fmla="*/ 1338942 h 1489856"/>
              <a:gd name="connsiteX4" fmla="*/ 1426029 w 1469571"/>
              <a:gd name="connsiteY4" fmla="*/ 1317171 h 1489856"/>
              <a:gd name="connsiteX0" fmla="*/ 0 w 1482313"/>
              <a:gd name="connsiteY0" fmla="*/ 0 h 1369199"/>
              <a:gd name="connsiteX1" fmla="*/ 617800 w 1482313"/>
              <a:gd name="connsiteY1" fmla="*/ 302834 h 1369199"/>
              <a:gd name="connsiteX2" fmla="*/ 892378 w 1482313"/>
              <a:gd name="connsiteY2" fmla="*/ 1135627 h 1369199"/>
              <a:gd name="connsiteX3" fmla="*/ 1393371 w 1482313"/>
              <a:gd name="connsiteY3" fmla="*/ 1338942 h 1369199"/>
              <a:gd name="connsiteX4" fmla="*/ 1426029 w 1482313"/>
              <a:gd name="connsiteY4" fmla="*/ 1317171 h 136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2313" h="1369199">
                <a:moveTo>
                  <a:pt x="0" y="0"/>
                </a:moveTo>
                <a:cubicBezTo>
                  <a:pt x="360136" y="91621"/>
                  <a:pt x="469070" y="113563"/>
                  <a:pt x="617800" y="302834"/>
                </a:cubicBezTo>
                <a:cubicBezTo>
                  <a:pt x="766530" y="492105"/>
                  <a:pt x="763116" y="962942"/>
                  <a:pt x="892378" y="1135627"/>
                </a:cubicBezTo>
                <a:cubicBezTo>
                  <a:pt x="1021640" y="1308312"/>
                  <a:pt x="1304429" y="1308685"/>
                  <a:pt x="1393371" y="1338942"/>
                </a:cubicBezTo>
                <a:cubicBezTo>
                  <a:pt x="1482313" y="1369199"/>
                  <a:pt x="1447800" y="1328056"/>
                  <a:pt x="1426029" y="1317171"/>
                </a:cubicBezTo>
              </a:path>
            </a:pathLst>
          </a:custGeom>
          <a:ln w="635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uild="p"/>
      <p:bldP spid="27" grpId="0"/>
      <p:bldP spid="28" grpId="0" uiExpand="1" build="p"/>
      <p:bldP spid="35" grpId="0" animBg="1"/>
      <p:bldP spid="37" grpId="0" animBg="1"/>
      <p:bldP spid="38" grpId="0" animBg="1"/>
      <p:bldP spid="39" grpId="0" animBg="1"/>
      <p:bldP spid="40" grpId="0" animBg="1"/>
      <p:bldP spid="46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648" y="498158"/>
            <a:ext cx="177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dirty="0" smtClean="0"/>
              <a:t>Classe: </a:t>
            </a:r>
            <a:r>
              <a:rPr lang="fr-CH" sz="1600" b="1" i="1" dirty="0" err="1" smtClean="0"/>
              <a:t>MainFrame</a:t>
            </a:r>
            <a:endParaRPr lang="en-US" sz="16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308304" y="539969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 smtClean="0"/>
              <a:t>Classe: </a:t>
            </a:r>
            <a:r>
              <a:rPr lang="fr-CH" sz="1600" b="1" i="1" dirty="0" err="1" smtClean="0"/>
              <a:t>Calculator</a:t>
            </a:r>
            <a:endParaRPr lang="fr-CH" sz="1600" b="1" i="1" dirty="0" smtClean="0"/>
          </a:p>
          <a:p>
            <a:r>
              <a:rPr lang="fr-CH" sz="1600" dirty="0" smtClean="0"/>
              <a:t>Objet:  </a:t>
            </a:r>
            <a:r>
              <a:rPr lang="fr-CH" sz="1600" b="1" dirty="0" err="1" smtClean="0"/>
              <a:t>calc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126485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L’utilisateur introduit</a:t>
            </a:r>
          </a:p>
          <a:p>
            <a:r>
              <a:rPr lang="fr-CH" sz="1200" dirty="0" smtClean="0"/>
              <a:t>le nombre 5</a:t>
            </a:r>
            <a:endParaRPr lang="en-US" sz="1200" dirty="0"/>
          </a:p>
        </p:txBody>
      </p:sp>
      <p:grpSp>
        <p:nvGrpSpPr>
          <p:cNvPr id="6" name="Group 7"/>
          <p:cNvGrpSpPr/>
          <p:nvPr/>
        </p:nvGrpSpPr>
        <p:grpSpPr>
          <a:xfrm>
            <a:off x="1403648" y="1052736"/>
            <a:ext cx="1538883" cy="626586"/>
            <a:chOff x="1907704" y="1052736"/>
            <a:chExt cx="1538883" cy="626586"/>
          </a:xfrm>
        </p:grpSpPr>
        <p:sp>
          <p:nvSpPr>
            <p:cNvPr id="5" name="TextBox 4"/>
            <p:cNvSpPr txBox="1"/>
            <p:nvPr/>
          </p:nvSpPr>
          <p:spPr>
            <a:xfrm>
              <a:off x="1907704" y="1052736"/>
              <a:ext cx="1538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 err="1" smtClean="0"/>
                <a:t>currentValueTextField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340768"/>
              <a:ext cx="144016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H" sz="1600" b="1" dirty="0" smtClean="0"/>
                <a:t>"5"</a:t>
              </a:r>
              <a:endParaRPr lang="en-US" sz="1600" b="1"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52320" y="2802414"/>
            <a:ext cx="1008112" cy="626586"/>
            <a:chOff x="1907704" y="1052736"/>
            <a:chExt cx="1008112" cy="626586"/>
          </a:xfrm>
        </p:grpSpPr>
        <p:sp>
          <p:nvSpPr>
            <p:cNvPr id="10" name="TextBox 9"/>
            <p:cNvSpPr txBox="1"/>
            <p:nvPr/>
          </p:nvSpPr>
          <p:spPr>
            <a:xfrm>
              <a:off x="1907704" y="1052736"/>
              <a:ext cx="985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 err="1" smtClean="0"/>
                <a:t>currentValue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79712" y="1340768"/>
              <a:ext cx="936104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H" sz="1600" b="1" dirty="0" smtClean="0"/>
                <a:t>5</a:t>
              </a:r>
              <a:endParaRPr lang="en-US" sz="16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7504" y="2134597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L’utilisateur clique sur le bouton </a:t>
            </a:r>
            <a:r>
              <a:rPr lang="fr-CH" sz="1200" b="1" dirty="0" smtClean="0"/>
              <a:t>Enter</a:t>
            </a:r>
            <a:endParaRPr lang="en-US" sz="12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475656" y="2420888"/>
            <a:ext cx="1008112" cy="2880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 smtClean="0">
                <a:solidFill>
                  <a:schemeClr val="tx1"/>
                </a:solidFill>
              </a:rPr>
              <a:t>Enter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75656" y="213285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enterButton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7504" y="251937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b="1" dirty="0" smtClean="0"/>
              <a:t>Actions utilisateur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364502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L’utilisateur introduit</a:t>
            </a:r>
          </a:p>
          <a:p>
            <a:r>
              <a:rPr lang="fr-CH" sz="1200" dirty="0"/>
              <a:t>l</a:t>
            </a:r>
            <a:r>
              <a:rPr lang="fr-CH" sz="1200" dirty="0" smtClean="0"/>
              <a:t>e nombre 7</a:t>
            </a:r>
            <a:endParaRPr lang="en-US" sz="1200" dirty="0"/>
          </a:p>
        </p:txBody>
      </p:sp>
      <p:grpSp>
        <p:nvGrpSpPr>
          <p:cNvPr id="9" name="Group 18"/>
          <p:cNvGrpSpPr/>
          <p:nvPr/>
        </p:nvGrpSpPr>
        <p:grpSpPr>
          <a:xfrm>
            <a:off x="1403648" y="3573016"/>
            <a:ext cx="1538883" cy="626586"/>
            <a:chOff x="1907704" y="1052736"/>
            <a:chExt cx="1538883" cy="626586"/>
          </a:xfrm>
        </p:grpSpPr>
        <p:sp>
          <p:nvSpPr>
            <p:cNvPr id="20" name="TextBox 19"/>
            <p:cNvSpPr txBox="1"/>
            <p:nvPr/>
          </p:nvSpPr>
          <p:spPr>
            <a:xfrm>
              <a:off x="1907704" y="1052736"/>
              <a:ext cx="1538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 err="1" smtClean="0"/>
                <a:t>currentValueTextField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9712" y="1340768"/>
              <a:ext cx="144016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H" sz="1600" b="1" dirty="0" smtClean="0"/>
                <a:t>"7"</a:t>
              </a:r>
              <a:endParaRPr lang="en-US" sz="1600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3275856" y="2276872"/>
            <a:ext cx="3393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enterButtonActionPerformed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91880" y="2636912"/>
            <a:ext cx="36724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currentValueTextField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CH" sz="1400" b="1" dirty="0" err="1" smtClean="0">
                <a:latin typeface="Courier New" pitchFamily="49" charset="0"/>
                <a:cs typeface="Courier New" pitchFamily="49" charset="0"/>
              </a:rPr>
              <a:t>getText</a:t>
            </a:r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CH" sz="1400" b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fr-CH" sz="1400" b="1" dirty="0" err="1" smtClean="0">
                <a:latin typeface="Courier New" pitchFamily="49" charset="0"/>
                <a:cs typeface="Courier New" pitchFamily="49" charset="0"/>
              </a:rPr>
              <a:t>alc.setCurrentValue</a:t>
            </a:r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(…)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7504" y="458112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smtClean="0"/>
              <a:t>L’utilisateur clique sur le bouton </a:t>
            </a:r>
            <a:r>
              <a:rPr lang="fr-CH" sz="1200" b="1" dirty="0" smtClean="0"/>
              <a:t>+</a:t>
            </a:r>
            <a:endParaRPr lang="en-US" sz="12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1475656" y="4869160"/>
            <a:ext cx="1008112" cy="2880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 smtClean="0">
                <a:solidFill>
                  <a:schemeClr val="tx1"/>
                </a:solidFill>
              </a:rPr>
              <a:t>+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75656" y="458112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 err="1" smtClean="0"/>
              <a:t>addButton</a:t>
            </a:r>
            <a:endParaRPr lang="en-US" sz="1200" dirty="0"/>
          </a:p>
        </p:txBody>
      </p:sp>
      <p:grpSp>
        <p:nvGrpSpPr>
          <p:cNvPr id="15" name="Group 28"/>
          <p:cNvGrpSpPr/>
          <p:nvPr/>
        </p:nvGrpSpPr>
        <p:grpSpPr>
          <a:xfrm>
            <a:off x="1403648" y="5805264"/>
            <a:ext cx="1538883" cy="626586"/>
            <a:chOff x="1907704" y="1052736"/>
            <a:chExt cx="1538883" cy="626586"/>
          </a:xfrm>
        </p:grpSpPr>
        <p:sp>
          <p:nvSpPr>
            <p:cNvPr id="30" name="TextBox 29"/>
            <p:cNvSpPr txBox="1"/>
            <p:nvPr/>
          </p:nvSpPr>
          <p:spPr>
            <a:xfrm>
              <a:off x="1907704" y="1052736"/>
              <a:ext cx="1538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 err="1" smtClean="0"/>
                <a:t>currentValueTextField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79712" y="1340768"/>
              <a:ext cx="144016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H" sz="1600" b="1" dirty="0" smtClean="0"/>
                <a:t>"12"</a:t>
              </a:r>
              <a:endParaRPr lang="en-US" sz="1600" b="1" dirty="0"/>
            </a:p>
          </p:txBody>
        </p:sp>
      </p:grpSp>
      <p:grpSp>
        <p:nvGrpSpPr>
          <p:cNvPr id="18" name="Group 31"/>
          <p:cNvGrpSpPr/>
          <p:nvPr/>
        </p:nvGrpSpPr>
        <p:grpSpPr>
          <a:xfrm>
            <a:off x="7452320" y="5322694"/>
            <a:ext cx="1008112" cy="626586"/>
            <a:chOff x="1907704" y="1052736"/>
            <a:chExt cx="1008112" cy="626586"/>
          </a:xfrm>
        </p:grpSpPr>
        <p:sp>
          <p:nvSpPr>
            <p:cNvPr id="33" name="TextBox 32"/>
            <p:cNvSpPr txBox="1"/>
            <p:nvPr/>
          </p:nvSpPr>
          <p:spPr>
            <a:xfrm>
              <a:off x="1907704" y="1052736"/>
              <a:ext cx="9853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200" dirty="0" err="1" smtClean="0"/>
                <a:t>currentValue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979712" y="1340768"/>
              <a:ext cx="936104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CH" sz="1600" b="1" dirty="0" smtClean="0"/>
                <a:t>12</a:t>
              </a:r>
              <a:endParaRPr lang="en-US" sz="1600" b="1" dirty="0"/>
            </a:p>
          </p:txBody>
        </p:sp>
      </p:grpSp>
      <p:sp>
        <p:nvSpPr>
          <p:cNvPr id="35" name="Freeform 34"/>
          <p:cNvSpPr/>
          <p:nvPr/>
        </p:nvSpPr>
        <p:spPr>
          <a:xfrm>
            <a:off x="1979712" y="1484784"/>
            <a:ext cx="1584176" cy="1368152"/>
          </a:xfrm>
          <a:custGeom>
            <a:avLst/>
            <a:gdLst>
              <a:gd name="connsiteX0" fmla="*/ 0 w 1469571"/>
              <a:gd name="connsiteY0" fmla="*/ 0 h 1473199"/>
              <a:gd name="connsiteX1" fmla="*/ 881743 w 1469571"/>
              <a:gd name="connsiteY1" fmla="*/ 402771 h 1473199"/>
              <a:gd name="connsiteX2" fmla="*/ 968829 w 1469571"/>
              <a:gd name="connsiteY2" fmla="*/ 1317171 h 1473199"/>
              <a:gd name="connsiteX3" fmla="*/ 1393371 w 1469571"/>
              <a:gd name="connsiteY3" fmla="*/ 1338942 h 1473199"/>
              <a:gd name="connsiteX4" fmla="*/ 1426029 w 1469571"/>
              <a:gd name="connsiteY4" fmla="*/ 1317171 h 1473199"/>
              <a:gd name="connsiteX0" fmla="*/ 0 w 1469571"/>
              <a:gd name="connsiteY0" fmla="*/ 0 h 1489856"/>
              <a:gd name="connsiteX1" fmla="*/ 617800 w 1469571"/>
              <a:gd name="connsiteY1" fmla="*/ 302834 h 1489856"/>
              <a:gd name="connsiteX2" fmla="*/ 968829 w 1469571"/>
              <a:gd name="connsiteY2" fmla="*/ 1317171 h 1489856"/>
              <a:gd name="connsiteX3" fmla="*/ 1393371 w 1469571"/>
              <a:gd name="connsiteY3" fmla="*/ 1338942 h 1489856"/>
              <a:gd name="connsiteX4" fmla="*/ 1426029 w 1469571"/>
              <a:gd name="connsiteY4" fmla="*/ 1317171 h 1489856"/>
              <a:gd name="connsiteX0" fmla="*/ 0 w 1482313"/>
              <a:gd name="connsiteY0" fmla="*/ 0 h 1369199"/>
              <a:gd name="connsiteX1" fmla="*/ 617800 w 1482313"/>
              <a:gd name="connsiteY1" fmla="*/ 302834 h 1369199"/>
              <a:gd name="connsiteX2" fmla="*/ 892378 w 1482313"/>
              <a:gd name="connsiteY2" fmla="*/ 1135627 h 1369199"/>
              <a:gd name="connsiteX3" fmla="*/ 1393371 w 1482313"/>
              <a:gd name="connsiteY3" fmla="*/ 1338942 h 1369199"/>
              <a:gd name="connsiteX4" fmla="*/ 1426029 w 1482313"/>
              <a:gd name="connsiteY4" fmla="*/ 1317171 h 136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2313" h="1369199">
                <a:moveTo>
                  <a:pt x="0" y="0"/>
                </a:moveTo>
                <a:cubicBezTo>
                  <a:pt x="360136" y="91621"/>
                  <a:pt x="469070" y="113563"/>
                  <a:pt x="617800" y="302834"/>
                </a:cubicBezTo>
                <a:cubicBezTo>
                  <a:pt x="766530" y="492105"/>
                  <a:pt x="763116" y="962942"/>
                  <a:pt x="892378" y="1135627"/>
                </a:cubicBezTo>
                <a:cubicBezTo>
                  <a:pt x="1021640" y="1308312"/>
                  <a:pt x="1304429" y="1308685"/>
                  <a:pt x="1393371" y="1338942"/>
                </a:cubicBezTo>
                <a:cubicBezTo>
                  <a:pt x="1482313" y="1369199"/>
                  <a:pt x="1447800" y="1328056"/>
                  <a:pt x="1426029" y="1317171"/>
                </a:cubicBezTo>
              </a:path>
            </a:pathLst>
          </a:custGeom>
          <a:ln w="635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 flipV="1">
            <a:off x="6084168" y="3176451"/>
            <a:ext cx="1440159" cy="45719"/>
          </a:xfrm>
          <a:custGeom>
            <a:avLst/>
            <a:gdLst>
              <a:gd name="connsiteX0" fmla="*/ 0 w 1273628"/>
              <a:gd name="connsiteY0" fmla="*/ 0 h 0"/>
              <a:gd name="connsiteX1" fmla="*/ 1273628 w 1273628"/>
              <a:gd name="connsiteY1" fmla="*/ 0 h 0"/>
              <a:gd name="connsiteX2" fmla="*/ 1273628 w 12736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3628">
                <a:moveTo>
                  <a:pt x="0" y="0"/>
                </a:moveTo>
                <a:lnTo>
                  <a:pt x="1273628" y="0"/>
                </a:lnTo>
                <a:lnTo>
                  <a:pt x="1273628" y="0"/>
                </a:lnTo>
              </a:path>
            </a:pathLst>
          </a:custGeom>
          <a:ln w="635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-1908720" y="3501008"/>
            <a:ext cx="633670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067944" y="3501008"/>
            <a:ext cx="6336704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331640" y="116632"/>
            <a:ext cx="1944216" cy="6624736"/>
          </a:xfrm>
          <a:prstGeom prst="roundRect">
            <a:avLst/>
          </a:prstGeom>
          <a:solidFill>
            <a:schemeClr val="tx2">
              <a:lumMod val="20000"/>
              <a:lumOff val="80000"/>
              <a:alpha val="51000"/>
            </a:schemeClr>
          </a:solidFill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LU" dirty="0"/>
          </a:p>
        </p:txBody>
      </p:sp>
      <p:sp>
        <p:nvSpPr>
          <p:cNvPr id="43" name="Rounded Rectangle 42"/>
          <p:cNvSpPr/>
          <p:nvPr/>
        </p:nvSpPr>
        <p:spPr>
          <a:xfrm>
            <a:off x="3347864" y="116632"/>
            <a:ext cx="3816424" cy="662473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1000"/>
            </a:schemeClr>
          </a:solidFill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sp>
        <p:nvSpPr>
          <p:cNvPr id="45" name="Rounded Rectangle 44"/>
          <p:cNvSpPr/>
          <p:nvPr/>
        </p:nvSpPr>
        <p:spPr>
          <a:xfrm>
            <a:off x="7308304" y="116632"/>
            <a:ext cx="1728192" cy="662473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1000"/>
            </a:schemeClr>
          </a:solidFill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sp>
        <p:nvSpPr>
          <p:cNvPr id="46" name="TextBox 45"/>
          <p:cNvSpPr txBox="1"/>
          <p:nvPr/>
        </p:nvSpPr>
        <p:spPr>
          <a:xfrm>
            <a:off x="1547664" y="2546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3600" b="1" dirty="0" err="1" smtClean="0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fr-LU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42296" y="44624"/>
            <a:ext cx="2111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 smtClean="0">
                <a:solidFill>
                  <a:schemeClr val="accent6">
                    <a:lumMod val="50000"/>
                  </a:schemeClr>
                </a:solidFill>
              </a:rPr>
              <a:t>Controller</a:t>
            </a:r>
            <a:endParaRPr lang="fr-L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52320" y="44624"/>
            <a:ext cx="1431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sz="3600" b="1" dirty="0" smtClean="0">
                <a:solidFill>
                  <a:schemeClr val="accent3">
                    <a:lumMod val="50000"/>
                  </a:schemeClr>
                </a:solidFill>
              </a:rPr>
              <a:t>Model</a:t>
            </a:r>
            <a:endParaRPr lang="fr-LU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75856" y="4581128"/>
            <a:ext cx="3270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addButtonActionPerformed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707904" y="4941168"/>
            <a:ext cx="3600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currentValueTextField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fr-CH" sz="1400" b="1" dirty="0" err="1" smtClean="0">
                <a:latin typeface="Courier New" pitchFamily="49" charset="0"/>
                <a:cs typeface="Courier New" pitchFamily="49" charset="0"/>
              </a:rPr>
              <a:t>getText</a:t>
            </a:r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calc.add(…)</a:t>
            </a:r>
          </a:p>
          <a:p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fr-CH" sz="1400" b="1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fr-CH" sz="1400" b="1" dirty="0" err="1" smtClean="0">
                <a:latin typeface="Courier New" pitchFamily="49" charset="0"/>
                <a:cs typeface="Courier New" pitchFamily="49" charset="0"/>
              </a:rPr>
              <a:t>alc.getCurrentValue</a:t>
            </a:r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fr-CH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CH" sz="1400" b="1" dirty="0" err="1" smtClean="0">
                <a:latin typeface="Courier New" pitchFamily="49" charset="0"/>
                <a:cs typeface="Courier New" pitchFamily="49" charset="0"/>
              </a:rPr>
              <a:t>currentValueTextField.setText</a:t>
            </a:r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(…)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1979712" y="3998933"/>
            <a:ext cx="1800200" cy="1158259"/>
          </a:xfrm>
          <a:custGeom>
            <a:avLst/>
            <a:gdLst>
              <a:gd name="connsiteX0" fmla="*/ 0 w 1469571"/>
              <a:gd name="connsiteY0" fmla="*/ 0 h 1473199"/>
              <a:gd name="connsiteX1" fmla="*/ 881743 w 1469571"/>
              <a:gd name="connsiteY1" fmla="*/ 402771 h 1473199"/>
              <a:gd name="connsiteX2" fmla="*/ 968829 w 1469571"/>
              <a:gd name="connsiteY2" fmla="*/ 1317171 h 1473199"/>
              <a:gd name="connsiteX3" fmla="*/ 1393371 w 1469571"/>
              <a:gd name="connsiteY3" fmla="*/ 1338942 h 1473199"/>
              <a:gd name="connsiteX4" fmla="*/ 1426029 w 1469571"/>
              <a:gd name="connsiteY4" fmla="*/ 1317171 h 1473199"/>
              <a:gd name="connsiteX0" fmla="*/ 0 w 1469571"/>
              <a:gd name="connsiteY0" fmla="*/ 0 h 1489856"/>
              <a:gd name="connsiteX1" fmla="*/ 617800 w 1469571"/>
              <a:gd name="connsiteY1" fmla="*/ 302834 h 1489856"/>
              <a:gd name="connsiteX2" fmla="*/ 968829 w 1469571"/>
              <a:gd name="connsiteY2" fmla="*/ 1317171 h 1489856"/>
              <a:gd name="connsiteX3" fmla="*/ 1393371 w 1469571"/>
              <a:gd name="connsiteY3" fmla="*/ 1338942 h 1489856"/>
              <a:gd name="connsiteX4" fmla="*/ 1426029 w 1469571"/>
              <a:gd name="connsiteY4" fmla="*/ 1317171 h 1489856"/>
              <a:gd name="connsiteX0" fmla="*/ 0 w 1482313"/>
              <a:gd name="connsiteY0" fmla="*/ 0 h 1369199"/>
              <a:gd name="connsiteX1" fmla="*/ 617800 w 1482313"/>
              <a:gd name="connsiteY1" fmla="*/ 302834 h 1369199"/>
              <a:gd name="connsiteX2" fmla="*/ 892378 w 1482313"/>
              <a:gd name="connsiteY2" fmla="*/ 1135627 h 1369199"/>
              <a:gd name="connsiteX3" fmla="*/ 1393371 w 1482313"/>
              <a:gd name="connsiteY3" fmla="*/ 1338942 h 1369199"/>
              <a:gd name="connsiteX4" fmla="*/ 1426029 w 1482313"/>
              <a:gd name="connsiteY4" fmla="*/ 1317171 h 136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2313" h="1369199">
                <a:moveTo>
                  <a:pt x="0" y="0"/>
                </a:moveTo>
                <a:cubicBezTo>
                  <a:pt x="360136" y="91621"/>
                  <a:pt x="469070" y="113563"/>
                  <a:pt x="617800" y="302834"/>
                </a:cubicBezTo>
                <a:cubicBezTo>
                  <a:pt x="766530" y="492105"/>
                  <a:pt x="763116" y="962942"/>
                  <a:pt x="892378" y="1135627"/>
                </a:cubicBezTo>
                <a:cubicBezTo>
                  <a:pt x="1021640" y="1308312"/>
                  <a:pt x="1304429" y="1308685"/>
                  <a:pt x="1393371" y="1338942"/>
                </a:cubicBezTo>
                <a:cubicBezTo>
                  <a:pt x="1482313" y="1369199"/>
                  <a:pt x="1447800" y="1328056"/>
                  <a:pt x="1426029" y="1317171"/>
                </a:cubicBezTo>
              </a:path>
            </a:pathLst>
          </a:custGeom>
          <a:ln w="635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 rot="297995" flipV="1">
            <a:off x="5002066" y="5552286"/>
            <a:ext cx="2520280" cy="72008"/>
          </a:xfrm>
          <a:custGeom>
            <a:avLst/>
            <a:gdLst>
              <a:gd name="connsiteX0" fmla="*/ 0 w 1273628"/>
              <a:gd name="connsiteY0" fmla="*/ 0 h 0"/>
              <a:gd name="connsiteX1" fmla="*/ 1273628 w 1273628"/>
              <a:gd name="connsiteY1" fmla="*/ 0 h 0"/>
              <a:gd name="connsiteX2" fmla="*/ 1273628 w 1273628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3628">
                <a:moveTo>
                  <a:pt x="0" y="0"/>
                </a:moveTo>
                <a:lnTo>
                  <a:pt x="1273628" y="0"/>
                </a:lnTo>
                <a:lnTo>
                  <a:pt x="1273628" y="0"/>
                </a:lnTo>
              </a:path>
            </a:pathLst>
          </a:custGeom>
          <a:ln w="635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3059832" y="6381328"/>
            <a:ext cx="653143" cy="10885"/>
          </a:xfrm>
          <a:custGeom>
            <a:avLst/>
            <a:gdLst>
              <a:gd name="connsiteX0" fmla="*/ 653143 w 653143"/>
              <a:gd name="connsiteY0" fmla="*/ 10885 h 10885"/>
              <a:gd name="connsiteX1" fmla="*/ 0 w 653143"/>
              <a:gd name="connsiteY1" fmla="*/ 0 h 10885"/>
              <a:gd name="connsiteX2" fmla="*/ 0 w 653143"/>
              <a:gd name="connsiteY2" fmla="*/ 0 h 1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143" h="10885">
                <a:moveTo>
                  <a:pt x="653143" y="10885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35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 flipH="1">
            <a:off x="6084168" y="5805264"/>
            <a:ext cx="1368152" cy="177531"/>
          </a:xfrm>
          <a:custGeom>
            <a:avLst/>
            <a:gdLst>
              <a:gd name="connsiteX0" fmla="*/ 0 w 1469571"/>
              <a:gd name="connsiteY0" fmla="*/ 0 h 1473199"/>
              <a:gd name="connsiteX1" fmla="*/ 881743 w 1469571"/>
              <a:gd name="connsiteY1" fmla="*/ 402771 h 1473199"/>
              <a:gd name="connsiteX2" fmla="*/ 968829 w 1469571"/>
              <a:gd name="connsiteY2" fmla="*/ 1317171 h 1473199"/>
              <a:gd name="connsiteX3" fmla="*/ 1393371 w 1469571"/>
              <a:gd name="connsiteY3" fmla="*/ 1338942 h 1473199"/>
              <a:gd name="connsiteX4" fmla="*/ 1426029 w 1469571"/>
              <a:gd name="connsiteY4" fmla="*/ 1317171 h 1473199"/>
              <a:gd name="connsiteX0" fmla="*/ 0 w 1469571"/>
              <a:gd name="connsiteY0" fmla="*/ 0 h 1489856"/>
              <a:gd name="connsiteX1" fmla="*/ 617800 w 1469571"/>
              <a:gd name="connsiteY1" fmla="*/ 302834 h 1489856"/>
              <a:gd name="connsiteX2" fmla="*/ 968829 w 1469571"/>
              <a:gd name="connsiteY2" fmla="*/ 1317171 h 1489856"/>
              <a:gd name="connsiteX3" fmla="*/ 1393371 w 1469571"/>
              <a:gd name="connsiteY3" fmla="*/ 1338942 h 1489856"/>
              <a:gd name="connsiteX4" fmla="*/ 1426029 w 1469571"/>
              <a:gd name="connsiteY4" fmla="*/ 1317171 h 1489856"/>
              <a:gd name="connsiteX0" fmla="*/ 0 w 1482313"/>
              <a:gd name="connsiteY0" fmla="*/ 0 h 1369199"/>
              <a:gd name="connsiteX1" fmla="*/ 617800 w 1482313"/>
              <a:gd name="connsiteY1" fmla="*/ 302834 h 1369199"/>
              <a:gd name="connsiteX2" fmla="*/ 892378 w 1482313"/>
              <a:gd name="connsiteY2" fmla="*/ 1135627 h 1369199"/>
              <a:gd name="connsiteX3" fmla="*/ 1393371 w 1482313"/>
              <a:gd name="connsiteY3" fmla="*/ 1338942 h 1369199"/>
              <a:gd name="connsiteX4" fmla="*/ 1426029 w 1482313"/>
              <a:gd name="connsiteY4" fmla="*/ 1317171 h 136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2313" h="1369199">
                <a:moveTo>
                  <a:pt x="0" y="0"/>
                </a:moveTo>
                <a:cubicBezTo>
                  <a:pt x="360136" y="91621"/>
                  <a:pt x="469070" y="113563"/>
                  <a:pt x="617800" y="302834"/>
                </a:cubicBezTo>
                <a:cubicBezTo>
                  <a:pt x="766530" y="492105"/>
                  <a:pt x="763116" y="962942"/>
                  <a:pt x="892378" y="1135627"/>
                </a:cubicBezTo>
                <a:cubicBezTo>
                  <a:pt x="1021640" y="1308312"/>
                  <a:pt x="1304429" y="1308685"/>
                  <a:pt x="1393371" y="1338942"/>
                </a:cubicBezTo>
                <a:cubicBezTo>
                  <a:pt x="1482313" y="1369199"/>
                  <a:pt x="1447800" y="1328056"/>
                  <a:pt x="1426029" y="1317171"/>
                </a:cubicBezTo>
              </a:path>
            </a:pathLst>
          </a:custGeom>
          <a:ln w="635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  <p:bldP spid="46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3573016"/>
            <a:ext cx="1584176" cy="108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CH" sz="2800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LU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79912" y="1196752"/>
            <a:ext cx="1656184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CH" sz="2800" dirty="0" smtClean="0">
                <a:solidFill>
                  <a:schemeClr val="accent6">
                    <a:lumMod val="50000"/>
                  </a:schemeClr>
                </a:solidFill>
              </a:rPr>
              <a:t>Controller</a:t>
            </a:r>
            <a:endParaRPr lang="fr-L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3573016"/>
            <a:ext cx="1728192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CH" sz="2800" dirty="0" smtClean="0">
                <a:solidFill>
                  <a:schemeClr val="accent3">
                    <a:lumMod val="50000"/>
                  </a:schemeClr>
                </a:solidFill>
              </a:rPr>
              <a:t>Model</a:t>
            </a:r>
            <a:endParaRPr lang="fr-LU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Elbow Connector 10"/>
          <p:cNvCxnSpPr>
            <a:stCxn id="3" idx="0"/>
            <a:endCxn id="4" idx="1"/>
          </p:cNvCxnSpPr>
          <p:nvPr/>
        </p:nvCxnSpPr>
        <p:spPr>
          <a:xfrm rot="5400000" flipH="1" flipV="1">
            <a:off x="1781690" y="1574794"/>
            <a:ext cx="1836204" cy="2160240"/>
          </a:xfrm>
          <a:prstGeom prst="bentConnector2">
            <a:avLst/>
          </a:prstGeom>
          <a:ln w="3492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411760" y="3861048"/>
            <a:ext cx="4392488" cy="0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411760" y="2276872"/>
            <a:ext cx="1368152" cy="1296144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36096" y="2276872"/>
            <a:ext cx="1368152" cy="1296144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11760" y="4437112"/>
            <a:ext cx="4392488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827584" y="5157192"/>
            <a:ext cx="3528392" cy="1368152"/>
            <a:chOff x="683568" y="5157192"/>
            <a:chExt cx="3528392" cy="136815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899592" y="5445224"/>
              <a:ext cx="72008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99592" y="5805264"/>
              <a:ext cx="72008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835696" y="5229200"/>
              <a:ext cx="1959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Association directe</a:t>
              </a:r>
              <a:endParaRPr lang="fr-L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35696" y="5651956"/>
              <a:ext cx="22270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 smtClean="0"/>
                <a:t>Association indirecte</a:t>
              </a:r>
              <a:br>
                <a:rPr lang="fr-CH" dirty="0" smtClean="0"/>
              </a:br>
              <a:r>
                <a:rPr lang="fr-CH" sz="1400" dirty="0" smtClean="0"/>
                <a:t>(réalisée par un « </a:t>
              </a:r>
              <a:r>
                <a:rPr lang="fr-CH" sz="1400" dirty="0" err="1" smtClean="0"/>
                <a:t>listener</a:t>
              </a:r>
              <a:r>
                <a:rPr lang="fr-CH" sz="1400" dirty="0" smtClean="0"/>
                <a:t> »)</a:t>
              </a:r>
              <a:endParaRPr lang="fr-LU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3568" y="5157192"/>
              <a:ext cx="3528392" cy="1368152"/>
            </a:xfrm>
            <a:prstGeom prst="rect">
              <a:avLst/>
            </a:prstGeom>
            <a:ln w="63500">
              <a:solidFill>
                <a:srgbClr val="C0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LU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331640" y="188640"/>
            <a:ext cx="6524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 smtClean="0"/>
              <a:t>Le modèle </a:t>
            </a:r>
            <a:r>
              <a:rPr lang="fr-CH" sz="4000" b="1" dirty="0" smtClean="0"/>
              <a:t>M</a:t>
            </a:r>
            <a:r>
              <a:rPr lang="fr-CH" sz="3600" dirty="0" smtClean="0"/>
              <a:t>odel </a:t>
            </a:r>
            <a:r>
              <a:rPr lang="fr-CH" sz="4000" b="1" dirty="0" err="1" smtClean="0"/>
              <a:t>V</a:t>
            </a:r>
            <a:r>
              <a:rPr lang="fr-CH" sz="3600" dirty="0" err="1" smtClean="0"/>
              <a:t>iew</a:t>
            </a:r>
            <a:r>
              <a:rPr lang="fr-CH" sz="3600" dirty="0" smtClean="0"/>
              <a:t> </a:t>
            </a:r>
            <a:r>
              <a:rPr lang="fr-CH" sz="4000" b="1" dirty="0" smtClean="0"/>
              <a:t>C</a:t>
            </a:r>
            <a:r>
              <a:rPr lang="fr-CH" sz="3600" dirty="0" smtClean="0"/>
              <a:t>ontroller</a:t>
            </a:r>
            <a:endParaRPr lang="fr-L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5085184"/>
            <a:ext cx="1584176" cy="108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CH" sz="2800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LU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79912" y="2708920"/>
            <a:ext cx="1656184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CH" sz="2800" dirty="0" smtClean="0">
                <a:solidFill>
                  <a:schemeClr val="accent6">
                    <a:lumMod val="50000"/>
                  </a:schemeClr>
                </a:solidFill>
              </a:rPr>
              <a:t>Controller</a:t>
            </a:r>
            <a:endParaRPr lang="fr-LU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5085184"/>
            <a:ext cx="1728192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CH" sz="2800" dirty="0" smtClean="0">
                <a:solidFill>
                  <a:schemeClr val="accent3">
                    <a:lumMod val="50000"/>
                  </a:schemeClr>
                </a:solidFill>
              </a:rPr>
              <a:t>Model</a:t>
            </a:r>
            <a:endParaRPr lang="fr-LU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Elbow Connector 10"/>
          <p:cNvCxnSpPr>
            <a:stCxn id="3" idx="0"/>
            <a:endCxn id="4" idx="1"/>
          </p:cNvCxnSpPr>
          <p:nvPr/>
        </p:nvCxnSpPr>
        <p:spPr>
          <a:xfrm rot="5400000" flipH="1" flipV="1">
            <a:off x="1781690" y="3086962"/>
            <a:ext cx="1836204" cy="2160240"/>
          </a:xfrm>
          <a:prstGeom prst="bentConnector2">
            <a:avLst/>
          </a:prstGeom>
          <a:ln w="3492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411760" y="5373216"/>
            <a:ext cx="4392488" cy="0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411760" y="3789040"/>
            <a:ext cx="1368152" cy="1296144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36096" y="3789040"/>
            <a:ext cx="1368152" cy="1296144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411760" y="5949280"/>
            <a:ext cx="4392488" cy="0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31640" y="188640"/>
            <a:ext cx="6524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 smtClean="0"/>
              <a:t>Le modèle </a:t>
            </a:r>
            <a:r>
              <a:rPr lang="fr-CH" sz="4000" b="1" dirty="0" smtClean="0"/>
              <a:t>M</a:t>
            </a:r>
            <a:r>
              <a:rPr lang="fr-CH" sz="3600" dirty="0" smtClean="0"/>
              <a:t>odel </a:t>
            </a:r>
            <a:r>
              <a:rPr lang="fr-CH" sz="4000" b="1" dirty="0" err="1" smtClean="0"/>
              <a:t>V</a:t>
            </a:r>
            <a:r>
              <a:rPr lang="fr-CH" sz="3600" dirty="0" err="1" smtClean="0"/>
              <a:t>iew</a:t>
            </a:r>
            <a:r>
              <a:rPr lang="fr-CH" sz="3600" dirty="0" smtClean="0"/>
              <a:t> </a:t>
            </a:r>
            <a:r>
              <a:rPr lang="fr-CH" sz="4000" b="1" dirty="0" smtClean="0"/>
              <a:t>C</a:t>
            </a:r>
            <a:r>
              <a:rPr lang="fr-CH" sz="3600" dirty="0" smtClean="0"/>
              <a:t>ontroller</a:t>
            </a:r>
            <a:endParaRPr lang="fr-LU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971600" y="1052736"/>
            <a:ext cx="756084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CH" dirty="0" smtClean="0"/>
              <a:t>Dans le cadre du programme de la « Technique Générale » ce modèle est utilisée de manière </a:t>
            </a:r>
            <a:r>
              <a:rPr lang="fr-CH" u="sng" dirty="0" smtClean="0"/>
              <a:t>simplifiée</a:t>
            </a:r>
            <a:r>
              <a:rPr lang="fr-CH" dirty="0" smtClean="0"/>
              <a:t>:</a:t>
            </a:r>
          </a:p>
          <a:p>
            <a:pPr lvl="1" indent="-457200">
              <a:buFont typeface="Wingdings" pitchFamily="2" charset="2"/>
              <a:buChar char="Ø"/>
            </a:pPr>
            <a:r>
              <a:rPr lang="fr-CH" dirty="0" smtClean="0"/>
              <a:t>La classe </a:t>
            </a:r>
            <a:r>
              <a:rPr lang="fr-CH" b="1" dirty="0" err="1" smtClean="0"/>
              <a:t>MainFrame</a:t>
            </a:r>
            <a:r>
              <a:rPr lang="fr-CH" dirty="0" smtClean="0"/>
              <a:t> implémente la </a:t>
            </a:r>
            <a:r>
              <a:rPr lang="fr-CH" b="1" dirty="0" smtClean="0"/>
              <a:t>vue</a:t>
            </a:r>
            <a:r>
              <a:rPr lang="fr-CH" dirty="0" smtClean="0"/>
              <a:t> et le </a:t>
            </a:r>
            <a:r>
              <a:rPr lang="fr-CH" b="1" dirty="0" smtClean="0"/>
              <a:t>contrôleur</a:t>
            </a:r>
          </a:p>
          <a:p>
            <a:pPr lvl="1" indent="-457200">
              <a:buFont typeface="Wingdings" pitchFamily="2" charset="2"/>
              <a:buChar char="Ø"/>
            </a:pPr>
            <a:r>
              <a:rPr lang="fr-CH" dirty="0" smtClean="0"/>
              <a:t>Les associations entre vue et modèle ne sont pas </a:t>
            </a:r>
            <a:r>
              <a:rPr lang="fr-CH" dirty="0" smtClean="0"/>
              <a:t>utilisées</a:t>
            </a:r>
            <a:endParaRPr lang="fr-LU" dirty="0"/>
          </a:p>
        </p:txBody>
      </p:sp>
      <p:grpSp>
        <p:nvGrpSpPr>
          <p:cNvPr id="27" name="Group 26"/>
          <p:cNvGrpSpPr/>
          <p:nvPr/>
        </p:nvGrpSpPr>
        <p:grpSpPr>
          <a:xfrm>
            <a:off x="539552" y="2420888"/>
            <a:ext cx="5256584" cy="4176464"/>
            <a:chOff x="539552" y="2420888"/>
            <a:chExt cx="5256584" cy="4176464"/>
          </a:xfrm>
        </p:grpSpPr>
        <p:sp>
          <p:nvSpPr>
            <p:cNvPr id="24" name="Rounded Rectangle 23"/>
            <p:cNvSpPr/>
            <p:nvPr/>
          </p:nvSpPr>
          <p:spPr>
            <a:xfrm>
              <a:off x="539552" y="2420888"/>
              <a:ext cx="5256584" cy="41764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31000"/>
              </a:schemeClr>
            </a:solidFill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LU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9592" y="2420888"/>
              <a:ext cx="18935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2800" b="1" dirty="0" err="1" smtClean="0">
                  <a:solidFill>
                    <a:schemeClr val="accent4">
                      <a:lumMod val="75000"/>
                    </a:schemeClr>
                  </a:solidFill>
                </a:rPr>
                <a:t>MainFrame</a:t>
              </a:r>
              <a:endParaRPr lang="fr-LU" sz="28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55976" y="4941168"/>
            <a:ext cx="1008112" cy="1440160"/>
            <a:chOff x="4355976" y="4941168"/>
            <a:chExt cx="1008112" cy="1440160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4355976" y="4941168"/>
              <a:ext cx="1008112" cy="144016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55976" y="4941168"/>
              <a:ext cx="1008112" cy="1440160"/>
            </a:xfrm>
            <a:prstGeom prst="line">
              <a:avLst/>
            </a:prstGeom>
            <a:ln w="76200">
              <a:solidFill>
                <a:srgbClr val="FF0000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584" y="4509120"/>
            <a:ext cx="1584176" cy="108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CH" sz="2800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CH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fr-CH" sz="16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CH" sz="1600" dirty="0" err="1" smtClean="0">
                <a:solidFill>
                  <a:schemeClr val="tx2">
                    <a:lumMod val="75000"/>
                  </a:schemeClr>
                </a:solidFill>
              </a:rPr>
              <a:t>MainFrame</a:t>
            </a:r>
            <a:r>
              <a:rPr lang="fr-CH" sz="16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fr-L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79912" y="2132856"/>
            <a:ext cx="1656184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CH" sz="2800" dirty="0" smtClean="0">
                <a:solidFill>
                  <a:schemeClr val="accent6">
                    <a:lumMod val="50000"/>
                  </a:schemeClr>
                </a:solidFill>
              </a:rPr>
              <a:t>Controller</a:t>
            </a:r>
          </a:p>
          <a:p>
            <a:pPr algn="ctr"/>
            <a:r>
              <a:rPr lang="fr-CH" sz="16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fr-CH" sz="1600" dirty="0" err="1" smtClean="0">
                <a:solidFill>
                  <a:schemeClr val="accent6">
                    <a:lumMod val="50000"/>
                  </a:schemeClr>
                </a:solidFill>
              </a:rPr>
              <a:t>MainFrame</a:t>
            </a:r>
            <a:r>
              <a:rPr lang="fr-CH" sz="16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fr-LU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4248" y="4509120"/>
            <a:ext cx="1728192" cy="10801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CH" sz="2800" dirty="0" smtClean="0">
                <a:solidFill>
                  <a:schemeClr val="accent3">
                    <a:lumMod val="50000"/>
                  </a:schemeClr>
                </a:solidFill>
              </a:rPr>
              <a:t>Model</a:t>
            </a:r>
          </a:p>
          <a:p>
            <a:pPr algn="ctr"/>
            <a:r>
              <a:rPr lang="fr-CH" sz="1600" dirty="0" smtClean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fr-CH" sz="1600" dirty="0" err="1" smtClean="0">
                <a:solidFill>
                  <a:schemeClr val="accent3">
                    <a:lumMod val="50000"/>
                  </a:schemeClr>
                </a:solidFill>
              </a:rPr>
              <a:t>Calculator</a:t>
            </a:r>
            <a:r>
              <a:rPr lang="fr-CH" sz="1600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fr-LU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Elbow Connector 10"/>
          <p:cNvCxnSpPr>
            <a:stCxn id="3" idx="0"/>
            <a:endCxn id="4" idx="1"/>
          </p:cNvCxnSpPr>
          <p:nvPr/>
        </p:nvCxnSpPr>
        <p:spPr>
          <a:xfrm rot="5400000" flipH="1" flipV="1">
            <a:off x="1781690" y="2510898"/>
            <a:ext cx="1836204" cy="2160240"/>
          </a:xfrm>
          <a:prstGeom prst="bentConnector2">
            <a:avLst/>
          </a:prstGeom>
          <a:ln w="3492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411760" y="3212976"/>
            <a:ext cx="1368152" cy="1296144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436096" y="3212976"/>
            <a:ext cx="1368152" cy="1296144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9552" y="188640"/>
            <a:ext cx="783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dirty="0" smtClean="0"/>
              <a:t>Exercice B04 : Le modèle </a:t>
            </a:r>
            <a:r>
              <a:rPr lang="fr-CH" sz="4000" b="1" dirty="0" smtClean="0"/>
              <a:t>MVC </a:t>
            </a:r>
            <a:r>
              <a:rPr lang="fr-CH" sz="3600" dirty="0" smtClean="0"/>
              <a:t>et les flux</a:t>
            </a:r>
            <a:endParaRPr lang="fr-LU" sz="36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323528" y="1268760"/>
            <a:ext cx="1008112" cy="864096"/>
            <a:chOff x="323528" y="1268760"/>
            <a:chExt cx="1008112" cy="864096"/>
          </a:xfrm>
        </p:grpSpPr>
        <p:sp>
          <p:nvSpPr>
            <p:cNvPr id="18" name="TextBox 17"/>
            <p:cNvSpPr txBox="1"/>
            <p:nvPr/>
          </p:nvSpPr>
          <p:spPr>
            <a:xfrm>
              <a:off x="323528" y="1268760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1200" dirty="0" smtClean="0"/>
                <a:t>L’utilisateur clique sur le bouton</a:t>
              </a:r>
              <a:endParaRPr lang="en-US" sz="1200" b="1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5536" y="1916832"/>
              <a:ext cx="720080" cy="21602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400" b="1" dirty="0" smtClean="0">
                  <a:solidFill>
                    <a:schemeClr val="tx1"/>
                  </a:solidFill>
                </a:rPr>
                <a:t>+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Elbow Connector 10"/>
          <p:cNvCxnSpPr/>
          <p:nvPr/>
        </p:nvCxnSpPr>
        <p:spPr>
          <a:xfrm rot="5400000" flipH="1" flipV="1">
            <a:off x="1781690" y="2510898"/>
            <a:ext cx="1836204" cy="2160240"/>
          </a:xfrm>
          <a:prstGeom prst="bentConnector2">
            <a:avLst/>
          </a:prstGeom>
          <a:ln w="111125">
            <a:solidFill>
              <a:srgbClr val="FF0000">
                <a:alpha val="41000"/>
              </a:srgb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59632" y="1268760"/>
            <a:ext cx="29770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 smtClean="0">
                <a:cs typeface="Courier New" pitchFamily="49" charset="0"/>
              </a:rPr>
              <a:t>La vue appelle la méthode</a:t>
            </a:r>
          </a:p>
          <a:p>
            <a:r>
              <a:rPr lang="fr-CH" sz="1400" b="1" dirty="0" err="1" smtClean="0">
                <a:latin typeface="Courier New" pitchFamily="49" charset="0"/>
                <a:cs typeface="Courier New" pitchFamily="49" charset="0"/>
              </a:rPr>
              <a:t>addButtonActionPerformed</a:t>
            </a:r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CH" sz="1400" dirty="0" smtClean="0"/>
              <a:t>du contrôleur</a:t>
            </a:r>
            <a:endParaRPr lang="fr-LU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411760" y="3212976"/>
            <a:ext cx="1368152" cy="1296144"/>
          </a:xfrm>
          <a:prstGeom prst="straightConnector1">
            <a:avLst/>
          </a:prstGeom>
          <a:ln w="98425">
            <a:solidFill>
              <a:srgbClr val="FF0000">
                <a:alpha val="42000"/>
              </a:srgb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31840" y="4005064"/>
            <a:ext cx="35141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 smtClean="0">
                <a:cs typeface="Courier New" pitchFamily="49" charset="0"/>
              </a:rPr>
              <a:t>Le contrôleur appelle  la méthode</a:t>
            </a:r>
          </a:p>
          <a:p>
            <a:r>
              <a:rPr lang="fr-CH" sz="1400" b="1" dirty="0" err="1" smtClean="0">
                <a:latin typeface="Courier New" pitchFamily="49" charset="0"/>
                <a:cs typeface="Courier New" pitchFamily="49" charset="0"/>
              </a:rPr>
              <a:t>currentValueTextField.getText</a:t>
            </a:r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CH" sz="1400" dirty="0" smtClean="0">
                <a:cs typeface="Courier New" pitchFamily="49" charset="0"/>
              </a:rPr>
              <a:t>de la vue pour obtenir la valeur saisie</a:t>
            </a:r>
            <a:endParaRPr lang="fr-LU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36096" y="3212976"/>
            <a:ext cx="1368152" cy="1296144"/>
          </a:xfrm>
          <a:prstGeom prst="straightConnector1">
            <a:avLst/>
          </a:prstGeom>
          <a:ln w="98425">
            <a:solidFill>
              <a:srgbClr val="FF0000">
                <a:alpha val="42000"/>
              </a:srgbClr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08104" y="2060848"/>
            <a:ext cx="27798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 smtClean="0">
                <a:cs typeface="Courier New" pitchFamily="49" charset="0"/>
              </a:rPr>
              <a:t>Le contrôleur appelle  la méthode</a:t>
            </a:r>
          </a:p>
          <a:p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calc.add()</a:t>
            </a:r>
          </a:p>
          <a:p>
            <a:r>
              <a:rPr lang="fr-CH" sz="1400" dirty="0" smtClean="0">
                <a:cs typeface="Courier New" pitchFamily="49" charset="0"/>
              </a:rPr>
              <a:t>du modèle pour effectuer l’addition</a:t>
            </a:r>
            <a:endParaRPr lang="fr-LU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580112" y="2132856"/>
            <a:ext cx="29265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 smtClean="0">
                <a:cs typeface="Courier New" pitchFamily="49" charset="0"/>
              </a:rPr>
              <a:t>Le contrôleur appelle  la méthode</a:t>
            </a:r>
          </a:p>
          <a:p>
            <a:r>
              <a:rPr lang="fr-CH" sz="1400" b="1" dirty="0" err="1" smtClean="0">
                <a:latin typeface="Courier New" pitchFamily="49" charset="0"/>
                <a:cs typeface="Courier New" pitchFamily="49" charset="0"/>
              </a:rPr>
              <a:t>calc.getCurrentValue</a:t>
            </a:r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CH" sz="1400" dirty="0" smtClean="0">
                <a:cs typeface="Courier New" pitchFamily="49" charset="0"/>
              </a:rPr>
              <a:t>du modèle pour obtenir le résultat de</a:t>
            </a:r>
          </a:p>
          <a:p>
            <a:r>
              <a:rPr lang="fr-CH" sz="1400" dirty="0" smtClean="0">
                <a:cs typeface="Courier New" pitchFamily="49" charset="0"/>
              </a:rPr>
              <a:t>l’addition</a:t>
            </a:r>
            <a:endParaRPr lang="fr-LU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987824" y="4077072"/>
            <a:ext cx="36411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 smtClean="0">
                <a:cs typeface="Courier New" pitchFamily="49" charset="0"/>
              </a:rPr>
              <a:t>Le contrôleur appelle  la méthode</a:t>
            </a:r>
          </a:p>
          <a:p>
            <a:r>
              <a:rPr lang="fr-CH" sz="1400" b="1" dirty="0" err="1" smtClean="0">
                <a:latin typeface="Courier New" pitchFamily="49" charset="0"/>
                <a:cs typeface="Courier New" pitchFamily="49" charset="0"/>
              </a:rPr>
              <a:t>currentValueTextField.setText</a:t>
            </a:r>
            <a:r>
              <a:rPr lang="fr-CH" sz="14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CH" sz="1400" dirty="0" smtClean="0">
                <a:cs typeface="Courier New" pitchFamily="49" charset="0"/>
              </a:rPr>
              <a:t>de la vue pour afficher le résultat de l’addition</a:t>
            </a:r>
            <a:endParaRPr lang="fr-L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3" grpId="0"/>
      <p:bldP spid="33" grpId="1"/>
      <p:bldP spid="35" grpId="0"/>
      <p:bldP spid="35" grpId="1"/>
      <p:bldP spid="37" grpId="0"/>
      <p:bldP spid="37" grpId="1"/>
      <p:bldP spid="38" grpId="0"/>
      <p:bldP spid="3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0">
          <a:solidFill>
            <a:srgbClr val="C00000"/>
          </a:solidFill>
          <a:tailEnd type="stealt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4925">
          <a:solidFill>
            <a:schemeClr val="tx1"/>
          </a:solidFill>
          <a:prstDash val="solid"/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37EBA80685614E95BE368D3ADDD34F" ma:contentTypeVersion="10" ma:contentTypeDescription="Create a new document." ma:contentTypeScope="" ma:versionID="96bc3e0f4a0463845d4cc088d72a9f78">
  <xsd:schema xmlns:xsd="http://www.w3.org/2001/XMLSchema" xmlns:xs="http://www.w3.org/2001/XMLSchema" xmlns:p="http://schemas.microsoft.com/office/2006/metadata/properties" xmlns:ns2="291b738e-f219-403b-b7a3-27604ec0aeb8" targetNamespace="http://schemas.microsoft.com/office/2006/metadata/properties" ma:root="true" ma:fieldsID="458ed944af2e826547b223a52175fd85" ns2:_="">
    <xsd:import namespace="291b738e-f219-403b-b7a3-27604ec0ae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1b738e-f219-403b-b7a3-27604ec0ae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97B7B2-5AF4-4C2B-80C9-0CD6ACBD1D80}"/>
</file>

<file path=customXml/itemProps2.xml><?xml version="1.0" encoding="utf-8"?>
<ds:datastoreItem xmlns:ds="http://schemas.openxmlformats.org/officeDocument/2006/customXml" ds:itemID="{01982338-4321-4EA5-A494-7D37A54371A8}"/>
</file>

<file path=customXml/itemProps3.xml><?xml version="1.0" encoding="utf-8"?>
<ds:datastoreItem xmlns:ds="http://schemas.openxmlformats.org/officeDocument/2006/customXml" ds:itemID="{6F7AB518-2510-4FCA-B395-5031EF983F1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389</Words>
  <Application>Microsoft Office PowerPoint</Application>
  <PresentationFormat>On-screen Show (4:3)</PresentationFormat>
  <Paragraphs>169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Exercice B04 : Calculator  Explication des flux et le modèle MVC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LTNB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kugge234</dc:creator>
  <cp:lastModifiedBy>Georges</cp:lastModifiedBy>
  <cp:revision>54</cp:revision>
  <dcterms:created xsi:type="dcterms:W3CDTF">2011-10-17T07:20:56Z</dcterms:created>
  <dcterms:modified xsi:type="dcterms:W3CDTF">2011-10-25T15:10:19Z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0x010100B237EBA80685614E95BE368D3ADDD34F</vt:lpwstr>
  </property>
</Properties>
</file>