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71" r:id="rId7"/>
    <p:sldId id="272" r:id="rId8"/>
    <p:sldId id="268" r:id="rId9"/>
    <p:sldId id="269" r:id="rId10"/>
  </p:sldIdLst>
  <p:sldSz cx="9144000" cy="5143500" type="screen16x9"/>
  <p:notesSz cx="6858000" cy="9144000"/>
  <p:embeddedFontLst>
    <p:embeddedFont>
      <p:font typeface="HY견고딕" panose="02030600000101010101" pitchFamily="18" charset="-127"/>
      <p:regular r:id="rId12"/>
    </p:embeddedFont>
    <p:embeddedFont>
      <p:font typeface="Proxima Nova" panose="020B0604020202020204" charset="0"/>
      <p:regular r:id="rId13"/>
      <p:bold r:id="rId14"/>
      <p:italic r:id="rId15"/>
      <p:boldItalic r:id="rId16"/>
    </p:embeddedFont>
    <p:embeddedFont>
      <p:font typeface="Arial Black" panose="020B0A04020102020204" pitchFamily="34" charset="0"/>
      <p:bold r:id="rId17"/>
    </p:embeddedFont>
    <p:embeddedFont>
      <p:font typeface="Malgun Gothic" panose="020B0503020000020004" pitchFamily="50" charset="-127"/>
      <p:regular r:id="rId18"/>
      <p:bold r:id="rId19"/>
    </p:embeddedFont>
    <p:embeddedFont>
      <p:font typeface="휴먼엑스포" panose="02030504000101010101" pitchFamily="18" charset="-127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A8E86F9E-798B-427F-8E33-9167125B3FD2}">
  <a:tblStyle styleId="{A8E86F9E-798B-427F-8E33-9167125B3FD2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6" autoAdjust="0"/>
    <p:restoredTop sz="99708" autoAdjust="0"/>
  </p:normalViewPr>
  <p:slideViewPr>
    <p:cSldViewPr>
      <p:cViewPr>
        <p:scale>
          <a:sx n="100" d="100"/>
          <a:sy n="100" d="100"/>
        </p:scale>
        <p:origin x="-1098" y="-4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7372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1450"/>
            <a:ext cx="7772400" cy="3428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00450"/>
            <a:ext cx="6858000" cy="6858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July 22,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3634740"/>
            <a:ext cx="142876" cy="1508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3634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July 22,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July 22,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pPr lvl="0">
                <a:spcBef>
                  <a:spcPts val="0"/>
                </a:spcBef>
                <a:buNone/>
              </a:pPr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July 22,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5851"/>
            <a:ext cx="7772400" cy="324088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1451"/>
            <a:ext cx="7772400" cy="8001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July 22, 2016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181101"/>
            <a:ext cx="329184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181101"/>
            <a:ext cx="329184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July 22,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179576"/>
            <a:ext cx="3291840" cy="47982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1694525"/>
            <a:ext cx="3291840" cy="28803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179576"/>
            <a:ext cx="3291840" cy="47982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1694525"/>
            <a:ext cx="3291840" cy="28803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July 22,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July 22,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July 22,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00150"/>
            <a:ext cx="5111750" cy="33604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200150"/>
            <a:ext cx="3008313" cy="336042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July 22,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3634740"/>
            <a:ext cx="142876" cy="1508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363474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286250"/>
            <a:ext cx="8153400" cy="342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July 22,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714750"/>
            <a:ext cx="8153400" cy="5715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3634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14451"/>
            <a:ext cx="7620000" cy="3280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July 22,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869657"/>
            <a:ext cx="3429000" cy="2128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391843" y="4368483"/>
            <a:ext cx="9867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ko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028700"/>
            <a:ext cx="142876" cy="411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ko" dirty="0"/>
              <a:t>MiNi Web </a:t>
            </a:r>
            <a:r>
              <a:rPr lang="en-US" altLang="ko" dirty="0" smtClean="0"/>
              <a:t/>
            </a:r>
            <a:br>
              <a:rPr lang="en-US" altLang="ko" dirty="0" smtClean="0"/>
            </a:br>
            <a:r>
              <a:rPr lang="ko" dirty="0" smtClean="0"/>
              <a:t>Project</a:t>
            </a:r>
            <a:endParaRPr lang="ko" dirty="0"/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2051720" y="3507854"/>
            <a:ext cx="6858000" cy="68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ko" b="1" dirty="0">
                <a:solidFill>
                  <a:srgbClr val="00B050"/>
                </a:solidFill>
                <a:latin typeface="휴먼엑스포" pitchFamily="18" charset="-127"/>
                <a:ea typeface="휴먼엑스포" pitchFamily="18" charset="-127"/>
              </a:rPr>
              <a:t>안성민 김성진 이현래 </a:t>
            </a:r>
            <a:r>
              <a:rPr lang="ko-KR" altLang="en-US" b="1" dirty="0">
                <a:solidFill>
                  <a:srgbClr val="00B050"/>
                </a:solidFill>
                <a:latin typeface="휴먼엑스포" pitchFamily="18" charset="-127"/>
                <a:ea typeface="휴먼엑스포" pitchFamily="18" charset="-127"/>
              </a:rPr>
              <a:t>함</a:t>
            </a:r>
            <a:r>
              <a:rPr lang="ko" b="1" dirty="0" smtClean="0">
                <a:solidFill>
                  <a:srgbClr val="00B050"/>
                </a:solidFill>
                <a:latin typeface="휴먼엑스포" pitchFamily="18" charset="-127"/>
                <a:ea typeface="휴먼엑스포" pitchFamily="18" charset="-127"/>
              </a:rPr>
              <a:t>은혜</a:t>
            </a:r>
            <a:endParaRPr lang="en-US" altLang="ko" b="1" dirty="0" smtClean="0">
              <a:solidFill>
                <a:srgbClr val="00B050"/>
              </a:solidFill>
              <a:latin typeface="휴먼엑스포" pitchFamily="18" charset="-127"/>
              <a:ea typeface="휴먼엑스포" pitchFamily="18" charset="-127"/>
            </a:endParaRPr>
          </a:p>
          <a:p>
            <a:pPr lvl="0" algn="r">
              <a:spcBef>
                <a:spcPts val="0"/>
              </a:spcBef>
              <a:buNone/>
            </a:pPr>
            <a:endParaRPr lang="en-US" altLang="ko" b="1" dirty="0">
              <a:solidFill>
                <a:srgbClr val="00B050"/>
              </a:solidFill>
              <a:latin typeface="휴먼엑스포" pitchFamily="18" charset="-127"/>
              <a:ea typeface="휴먼엑스포" pitchFamily="18" charset="-127"/>
            </a:endParaRPr>
          </a:p>
          <a:p>
            <a:pPr lvl="0" algn="r">
              <a:spcBef>
                <a:spcPts val="0"/>
              </a:spcBef>
              <a:buNone/>
            </a:pPr>
            <a:r>
              <a:rPr lang="ko-KR" altLang="en-US" b="1" dirty="0" smtClean="0">
                <a:solidFill>
                  <a:srgbClr val="00B050"/>
                </a:solidFill>
                <a:latin typeface="휴먼엑스포" pitchFamily="18" charset="-127"/>
                <a:ea typeface="휴먼엑스포" pitchFamily="18" charset="-127"/>
              </a:rPr>
              <a:t>산</a:t>
            </a:r>
            <a:r>
              <a:rPr lang="en-US" altLang="ko-KR" b="1" dirty="0" smtClean="0">
                <a:solidFill>
                  <a:srgbClr val="00B050"/>
                </a:solidFill>
                <a:latin typeface="휴먼엑스포" pitchFamily="18" charset="-127"/>
                <a:ea typeface="휴먼엑스포" pitchFamily="18" charset="-127"/>
              </a:rPr>
              <a:t>, </a:t>
            </a:r>
            <a:r>
              <a:rPr lang="ko-KR" altLang="en-US" b="1" dirty="0" smtClean="0">
                <a:solidFill>
                  <a:srgbClr val="00B050"/>
                </a:solidFill>
                <a:latin typeface="휴먼엑스포" pitchFamily="18" charset="-127"/>
                <a:ea typeface="휴먼엑스포" pitchFamily="18" charset="-127"/>
              </a:rPr>
              <a:t>어디까지 올라가봤니</a:t>
            </a:r>
            <a:r>
              <a:rPr lang="en-US" altLang="ko-KR" b="1" dirty="0" smtClean="0">
                <a:solidFill>
                  <a:srgbClr val="00B050"/>
                </a:solidFill>
                <a:latin typeface="휴먼엑스포" pitchFamily="18" charset="-127"/>
                <a:ea typeface="휴먼엑스포" pitchFamily="18" charset="-127"/>
              </a:rPr>
              <a:t>?</a:t>
            </a:r>
            <a:endParaRPr lang="ko" b="1" dirty="0">
              <a:solidFill>
                <a:srgbClr val="00B05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b="1" dirty="0">
                <a:solidFill>
                  <a:srgbClr val="00B050"/>
                </a:solidFill>
                <a:latin typeface="HY견고딕" pitchFamily="18" charset="-127"/>
                <a:ea typeface="HY견고딕" pitchFamily="18" charset="-127"/>
              </a:rPr>
              <a:t>프로젝트 개요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11700" y="1347614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ko" dirty="0">
                <a:latin typeface="HY견고딕" pitchFamily="18" charset="-127"/>
                <a:ea typeface="HY견고딕" pitchFamily="18" charset="-127"/>
              </a:rPr>
              <a:t>프로젝트 </a:t>
            </a:r>
            <a:r>
              <a:rPr lang="ko" dirty="0" smtClean="0">
                <a:latin typeface="HY견고딕" pitchFamily="18" charset="-127"/>
                <a:ea typeface="HY견고딕" pitchFamily="18" charset="-127"/>
              </a:rPr>
              <a:t>목적</a:t>
            </a:r>
            <a:endParaRPr lang="en-US" altLang="ko" dirty="0" smtClean="0">
              <a:latin typeface="HY견고딕" pitchFamily="18" charset="-127"/>
              <a:ea typeface="HY견고딕" pitchFamily="18" charset="-127"/>
            </a:endParaRPr>
          </a:p>
          <a:p>
            <a:pPr marL="228600" lvl="0"/>
            <a:r>
              <a:rPr lang="en-US" altLang="ko" dirty="0" smtClean="0">
                <a:latin typeface="HY견고딕" pitchFamily="18" charset="-127"/>
                <a:ea typeface="HY견고딕" pitchFamily="18" charset="-127"/>
              </a:rPr>
              <a:t>   </a:t>
            </a:r>
            <a:r>
              <a:rPr lang="ko" altLang="ko-KR" dirty="0" smtClean="0">
                <a:latin typeface="HY견고딕" pitchFamily="18" charset="-127"/>
                <a:ea typeface="HY견고딕" pitchFamily="18" charset="-127"/>
              </a:rPr>
              <a:t>지금까지 </a:t>
            </a:r>
            <a:r>
              <a:rPr lang="ko" altLang="ko-KR" dirty="0">
                <a:latin typeface="HY견고딕" pitchFamily="18" charset="-127"/>
                <a:ea typeface="HY견고딕" pitchFamily="18" charset="-127"/>
              </a:rPr>
              <a:t>학습한 HTML, CSS, JS, JSP 등과 BootStrap, jQuery, API </a:t>
            </a:r>
            <a:endParaRPr lang="en-US" altLang="ko" dirty="0">
              <a:latin typeface="HY견고딕" pitchFamily="18" charset="-127"/>
              <a:ea typeface="HY견고딕" pitchFamily="18" charset="-127"/>
            </a:endParaRPr>
          </a:p>
          <a:p>
            <a:pPr marL="228600" lvl="0"/>
            <a:r>
              <a:rPr lang="en-US" altLang="ko" dirty="0">
                <a:latin typeface="HY견고딕" pitchFamily="18" charset="-127"/>
                <a:ea typeface="HY견고딕" pitchFamily="18" charset="-127"/>
              </a:rPr>
              <a:t>   </a:t>
            </a:r>
            <a:r>
              <a:rPr lang="ko" altLang="ko-KR" dirty="0">
                <a:latin typeface="HY견고딕" pitchFamily="18" charset="-127"/>
                <a:ea typeface="HY견고딕" pitchFamily="18" charset="-127"/>
              </a:rPr>
              <a:t>등을</a:t>
            </a:r>
            <a:r>
              <a:rPr lang="en-US" altLang="ko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사</a:t>
            </a:r>
            <a:r>
              <a:rPr lang="ko" altLang="ko-KR" dirty="0">
                <a:latin typeface="HY견고딕" pitchFamily="18" charset="-127"/>
                <a:ea typeface="HY견고딕" pitchFamily="18" charset="-127"/>
              </a:rPr>
              <a:t>용하여 웹 프로젝트를 완성해보자</a:t>
            </a:r>
            <a:r>
              <a:rPr lang="ko" altLang="ko-KR" dirty="0" smtClean="0"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" dirty="0" smtClean="0">
              <a:latin typeface="HY견고딕" pitchFamily="18" charset="-127"/>
              <a:ea typeface="HY견고딕" pitchFamily="18" charset="-127"/>
            </a:endParaRPr>
          </a:p>
          <a:p>
            <a:pPr marL="228600" lvl="0"/>
            <a:endParaRPr lang="ko" altLang="ko-KR" dirty="0">
              <a:latin typeface="HY견고딕" pitchFamily="18" charset="-127"/>
              <a:ea typeface="HY견고딕" pitchFamily="18" charset="-127"/>
            </a:endParaRPr>
          </a:p>
          <a:p>
            <a:pPr marL="228600" lvl="0" rtl="0">
              <a:spcBef>
                <a:spcPts val="0"/>
              </a:spcBef>
            </a:pPr>
            <a:r>
              <a:rPr lang="en-US" altLang="ko" dirty="0" smtClean="0">
                <a:latin typeface="HY견고딕" pitchFamily="18" charset="-127"/>
                <a:ea typeface="HY견고딕" pitchFamily="18" charset="-127"/>
              </a:rPr>
              <a:t>2.</a:t>
            </a:r>
            <a:r>
              <a:rPr lang="ko" dirty="0" smtClean="0">
                <a:latin typeface="HY견고딕" pitchFamily="18" charset="-127"/>
                <a:ea typeface="HY견고딕" pitchFamily="18" charset="-127"/>
              </a:rPr>
              <a:t>프로젝트 개요</a:t>
            </a:r>
            <a:endParaRPr lang="en-US" altLang="ko" dirty="0" smtClean="0">
              <a:latin typeface="HY견고딕" pitchFamily="18" charset="-127"/>
              <a:ea typeface="HY견고딕" pitchFamily="18" charset="-127"/>
            </a:endParaRPr>
          </a:p>
          <a:p>
            <a:pPr lvl="0">
              <a:spcBef>
                <a:spcPts val="0"/>
              </a:spcBef>
              <a:buNone/>
            </a:pPr>
            <a:r>
              <a:rPr lang="en-US" altLang="ko" dirty="0" smtClean="0">
                <a:latin typeface="HY견고딕" pitchFamily="18" charset="-127"/>
                <a:ea typeface="HY견고딕" pitchFamily="18" charset="-127"/>
              </a:rPr>
              <a:t>       </a:t>
            </a:r>
            <a:r>
              <a:rPr lang="ko" dirty="0" smtClean="0">
                <a:latin typeface="HY견고딕" pitchFamily="18" charset="-127"/>
                <a:ea typeface="HY견고딕" pitchFamily="18" charset="-127"/>
              </a:rPr>
              <a:t>일본의 </a:t>
            </a:r>
            <a:r>
              <a:rPr lang="ko" dirty="0">
                <a:latin typeface="HY견고딕" pitchFamily="18" charset="-127"/>
                <a:ea typeface="HY견고딕" pitchFamily="18" charset="-127"/>
              </a:rPr>
              <a:t>산에 대한 커뮤니티 사이트, 사용자들의 정보 공유 및 개인의 </a:t>
            </a:r>
            <a:endParaRPr lang="en-US" altLang="ko" dirty="0">
              <a:latin typeface="HY견고딕" pitchFamily="18" charset="-127"/>
              <a:ea typeface="HY견고딕" pitchFamily="18" charset="-127"/>
            </a:endParaRPr>
          </a:p>
          <a:p>
            <a:pPr lvl="0">
              <a:spcBef>
                <a:spcPts val="0"/>
              </a:spcBef>
              <a:buNone/>
            </a:pPr>
            <a:r>
              <a:rPr lang="en-US" altLang="ko" dirty="0" smtClean="0">
                <a:latin typeface="HY견고딕" pitchFamily="18" charset="-127"/>
                <a:ea typeface="HY견고딕" pitchFamily="18" charset="-127"/>
              </a:rPr>
              <a:t>       </a:t>
            </a:r>
            <a:r>
              <a:rPr lang="ko" dirty="0" smtClean="0">
                <a:latin typeface="HY견고딕" pitchFamily="18" charset="-127"/>
                <a:ea typeface="HY견고딕" pitchFamily="18" charset="-127"/>
              </a:rPr>
              <a:t>등산 </a:t>
            </a:r>
            <a:r>
              <a:rPr lang="ko" dirty="0">
                <a:latin typeface="HY견고딕" pitchFamily="18" charset="-127"/>
                <a:ea typeface="HY견고딕" pitchFamily="18" charset="-127"/>
              </a:rPr>
              <a:t>타이틀, 등산 정보 등을 저장할 수 있는 사이트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0" y="123478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ko" b="1" dirty="0" smtClean="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Members</a:t>
            </a:r>
            <a:endParaRPr lang="ko" b="1" dirty="0">
              <a:solidFill>
                <a:srgbClr val="00B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9" name="Shape 69"/>
          <p:cNvGraphicFramePr/>
          <p:nvPr>
            <p:extLst>
              <p:ext uri="{D42A27DB-BD31-4B8C-83A1-F6EECF244321}">
                <p14:modId xmlns:p14="http://schemas.microsoft.com/office/powerpoint/2010/main" val="1263080177"/>
              </p:ext>
            </p:extLst>
          </p:nvPr>
        </p:nvGraphicFramePr>
        <p:xfrm>
          <a:off x="311700" y="843558"/>
          <a:ext cx="8484750" cy="4202160"/>
        </p:xfrm>
        <a:graphic>
          <a:graphicData uri="http://schemas.openxmlformats.org/drawingml/2006/table">
            <a:tbl>
              <a:tblPr>
                <a:noFill/>
                <a:tableStyleId>{A8E86F9E-798B-427F-8E33-9167125B3FD2}</a:tableStyleId>
              </a:tblPr>
              <a:tblGrid>
                <a:gridCol w="1956044"/>
                <a:gridCol w="1656184"/>
                <a:gridCol w="3960440"/>
                <a:gridCol w="912082"/>
              </a:tblGrid>
              <a:tr h="216024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 dirty="0"/>
                        <a:t>이름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 dirty="0"/>
                        <a:t>타입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/>
                        <a:t>내용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/>
                        <a:t>비고</a:t>
                      </a: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user_id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v</a:t>
                      </a:r>
                      <a:r>
                        <a:rPr lang="ko" dirty="0" smtClean="0"/>
                        <a:t>archar2(</a:t>
                      </a:r>
                      <a:r>
                        <a:rPr lang="en-US" altLang="ko" dirty="0" smtClean="0"/>
                        <a:t>15</a:t>
                      </a:r>
                      <a:r>
                        <a:rPr lang="ko" dirty="0" smtClean="0"/>
                        <a:t>)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/>
                        <a:t>사용자 아이디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dirty="0"/>
                        <a:t>PK</a:t>
                      </a: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user_password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v</a:t>
                      </a:r>
                      <a:r>
                        <a:rPr lang="ko" dirty="0" smtClean="0"/>
                        <a:t>archar2(</a:t>
                      </a:r>
                      <a:r>
                        <a:rPr lang="en-US" altLang="ko" dirty="0" smtClean="0"/>
                        <a:t>15</a:t>
                      </a:r>
                      <a:r>
                        <a:rPr lang="ko" dirty="0" smtClean="0"/>
                        <a:t>)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dirty="0"/>
                        <a:t>사용자 비밀번호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lang="ko" dirty="0"/>
                    </a:p>
                  </a:txBody>
                  <a:tcPr marL="91425" marR="91425" marT="91425" marB="91425"/>
                </a:tc>
              </a:tr>
              <a:tr h="225189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user_name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v</a:t>
                      </a:r>
                      <a:r>
                        <a:rPr lang="ko" dirty="0" smtClean="0"/>
                        <a:t>archar2(</a:t>
                      </a:r>
                      <a:r>
                        <a:rPr lang="en-US" altLang="ko" dirty="0" smtClean="0"/>
                        <a:t>20</a:t>
                      </a:r>
                      <a:r>
                        <a:rPr lang="ko" dirty="0" smtClean="0"/>
                        <a:t>)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dirty="0"/>
                        <a:t>사용자 이름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lang="ko" dirty="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user_email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v</a:t>
                      </a:r>
                      <a:r>
                        <a:rPr lang="ko" dirty="0" smtClean="0"/>
                        <a:t>archar2(</a:t>
                      </a:r>
                      <a:r>
                        <a:rPr lang="en-US" altLang="ko" dirty="0" smtClean="0"/>
                        <a:t>30</a:t>
                      </a:r>
                      <a:r>
                        <a:rPr lang="ko" dirty="0" smtClean="0"/>
                        <a:t>)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dirty="0"/>
                        <a:t>사용자 </a:t>
                      </a:r>
                      <a:r>
                        <a:rPr lang="ko" dirty="0" smtClean="0"/>
                        <a:t>이메일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user_nickname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v</a:t>
                      </a:r>
                      <a:r>
                        <a:rPr lang="ko" dirty="0" smtClean="0"/>
                        <a:t>archar2(</a:t>
                      </a:r>
                      <a:r>
                        <a:rPr lang="en-US" altLang="ko" dirty="0" smtClean="0"/>
                        <a:t>20</a:t>
                      </a:r>
                      <a:r>
                        <a:rPr lang="ko" dirty="0" smtClean="0"/>
                        <a:t>)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dirty="0"/>
                        <a:t>사용자 </a:t>
                      </a:r>
                      <a:r>
                        <a:rPr lang="ko" dirty="0" smtClean="0"/>
                        <a:t>별명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unique</a:t>
                      </a:r>
                      <a:endParaRPr lang="ko" dirty="0"/>
                    </a:p>
                  </a:txBody>
                  <a:tcPr marL="91425" marR="91425" marT="91425" marB="91425"/>
                </a:tc>
              </a:tr>
              <a:tr h="221831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user_img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varchar2(50)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/>
                        <a:t>사용자 사진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lang="ko" dirty="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sign_date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date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/>
                        <a:t>가입 일자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lang="ko" dirty="0"/>
                    </a:p>
                  </a:txBody>
                  <a:tcPr marL="91425" marR="91425" marT="91425" marB="91425"/>
                </a:tc>
              </a:tr>
              <a:tr h="5448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user_title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/>
                        <a:t>varchar2(1000)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/>
                        <a:t>사용자가 획득한 타이틀</a:t>
                      </a:r>
                      <a:endParaRPr lang="ko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lang="ko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251520" y="35843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ko" b="1" dirty="0" smtClean="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Boards</a:t>
            </a:r>
            <a:endParaRPr lang="ko" b="1" dirty="0">
              <a:solidFill>
                <a:srgbClr val="00B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1" name="Shape 81"/>
          <p:cNvGraphicFramePr/>
          <p:nvPr>
            <p:extLst>
              <p:ext uri="{D42A27DB-BD31-4B8C-83A1-F6EECF244321}">
                <p14:modId xmlns:p14="http://schemas.microsoft.com/office/powerpoint/2010/main" val="321701449"/>
              </p:ext>
            </p:extLst>
          </p:nvPr>
        </p:nvGraphicFramePr>
        <p:xfrm>
          <a:off x="251520" y="699542"/>
          <a:ext cx="8484750" cy="4053840"/>
        </p:xfrm>
        <a:graphic>
          <a:graphicData uri="http://schemas.openxmlformats.org/drawingml/2006/table">
            <a:tbl>
              <a:tblPr>
                <a:noFill/>
                <a:tableStyleId>{A8E86F9E-798B-427F-8E33-9167125B3FD2}</a:tableStyleId>
              </a:tblPr>
              <a:tblGrid>
                <a:gridCol w="1872208"/>
                <a:gridCol w="1584176"/>
                <a:gridCol w="2952328"/>
                <a:gridCol w="2076038"/>
              </a:tblGrid>
              <a:tr h="28956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300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300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300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300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비고</a:t>
                      </a: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board_no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n</a:t>
                      </a:r>
                      <a:r>
                        <a:rPr 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umber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" sz="1200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게시글 관리번호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ko" sz="1200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PK</a:t>
                      </a: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board_categrory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number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게시글 분류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board_title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varchar2(30)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게시글 제목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err="1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board_content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varchar2(500)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200" dirty="0" err="1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게시글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내용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board_writer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v</a:t>
                      </a:r>
                      <a:r>
                        <a:rPr 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archar2(</a:t>
                      </a: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15</a:t>
                      </a:r>
                      <a:r>
                        <a:rPr 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작성자의 아이디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FK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board_writ_date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</a:t>
                      </a:r>
                      <a:r>
                        <a:rPr 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ate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" sz="1200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게시글 </a:t>
                      </a:r>
                      <a:r>
                        <a:rPr 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작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성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일자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default</a:t>
                      </a:r>
                      <a:r>
                        <a:rPr lang="en-US" altLang="ko" sz="1200" baseline="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sysdate</a:t>
                      </a:r>
                      <a:endParaRPr lang="ko" altLang="ko-KR" sz="1200" dirty="0" smtClean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board_update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date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게시글 수정 일자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default</a:t>
                      </a:r>
                      <a:r>
                        <a:rPr lang="en-US" altLang="ko" sz="1200" baseline="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sysdate</a:t>
                      </a:r>
                      <a:endParaRPr lang="ko" altLang="ko-KR" sz="1200" dirty="0" smtClean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board_img</a:t>
                      </a:r>
                      <a:endParaRPr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varchar2(1000)</a:t>
                      </a:r>
                      <a:endParaRPr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게시글 이미지</a:t>
                      </a:r>
                      <a:endParaRPr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board_readhit</a:t>
                      </a:r>
                      <a:endParaRPr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number</a:t>
                      </a:r>
                      <a:endParaRPr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게시글 조회수</a:t>
                      </a:r>
                      <a:endParaRPr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default0</a:t>
                      </a:r>
                      <a:endParaRPr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user_nickname</a:t>
                      </a:r>
                      <a:endParaRPr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varchar2(20)</a:t>
                      </a:r>
                      <a:endParaRPr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작성자의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별명</a:t>
                      </a:r>
                      <a:endParaRPr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group_no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number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댓글이 달리는 게시글의 번호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default</a:t>
                      </a:r>
                      <a:r>
                        <a:rPr lang="en-US" altLang="ko" sz="1200" baseline="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0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order_no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number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댓글의 순서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default 0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depth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number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200" dirty="0" err="1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댓글의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깊이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단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rPr lang="en-US" altLang="ko" sz="1200" dirty="0" smtClean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default 0</a:t>
                      </a:r>
                      <a:endParaRPr lang="ko" sz="12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5147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ko" b="1" dirty="0" err="1" smtClean="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MountainS</a:t>
            </a:r>
            <a:endParaRPr lang="ko" b="1" dirty="0">
              <a:solidFill>
                <a:srgbClr val="00B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5" name="Shape 75"/>
          <p:cNvGraphicFramePr/>
          <p:nvPr>
            <p:extLst>
              <p:ext uri="{D42A27DB-BD31-4B8C-83A1-F6EECF244321}">
                <p14:modId xmlns:p14="http://schemas.microsoft.com/office/powerpoint/2010/main" val="2591692599"/>
              </p:ext>
            </p:extLst>
          </p:nvPr>
        </p:nvGraphicFramePr>
        <p:xfrm>
          <a:off x="311700" y="914992"/>
          <a:ext cx="8484750" cy="3744990"/>
        </p:xfrm>
        <a:graphic>
          <a:graphicData uri="http://schemas.openxmlformats.org/drawingml/2006/table">
            <a:tbl>
              <a:tblPr>
                <a:noFill/>
                <a:tableStyleId>{A8E86F9E-798B-427F-8E33-9167125B3FD2}</a:tableStyleId>
              </a:tblPr>
              <a:tblGrid>
                <a:gridCol w="2244076"/>
                <a:gridCol w="1728192"/>
                <a:gridCol w="3528392"/>
                <a:gridCol w="984090"/>
              </a:tblGrid>
              <a:tr h="228547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 dirty="0">
                          <a:latin typeface="+mn-ea"/>
                          <a:ea typeface="+mn-ea"/>
                        </a:rPr>
                        <a:t>이름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 dirty="0">
                          <a:latin typeface="+mn-ea"/>
                          <a:ea typeface="+mn-ea"/>
                        </a:rPr>
                        <a:t>타입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mountain_no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number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산 관리 번호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P</a:t>
                      </a:r>
                      <a:r>
                        <a:rPr lang="ko" altLang="ko-KR" dirty="0" smtClean="0">
                          <a:latin typeface="+mn-ea"/>
                          <a:ea typeface="+mn-ea"/>
                        </a:rPr>
                        <a:t>K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mountain_name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varchar2(30)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산 이름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  <a:tr h="225189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mountain_area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varchar2(20)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산의 지역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mountain_address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varchar2(60)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산의 상세주소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mountain_img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dirty="0" smtClean="0">
                          <a:latin typeface="+mn-ea"/>
                          <a:ea typeface="+mn-ea"/>
                        </a:rPr>
                        <a:t>varchar2(</a:t>
                      </a: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1000</a:t>
                      </a:r>
                      <a:r>
                        <a:rPr lang="ko" dirty="0" smtClean="0">
                          <a:latin typeface="+mn-ea"/>
                          <a:ea typeface="+mn-ea"/>
                        </a:rPr>
                        <a:t>)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산 이미지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  <a:tr h="221831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mountain_introduce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dirty="0" smtClean="0">
                          <a:latin typeface="+mn-ea"/>
                          <a:ea typeface="+mn-ea"/>
                        </a:rPr>
                        <a:t>varchar2(</a:t>
                      </a: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500</a:t>
                      </a:r>
                      <a:r>
                        <a:rPr lang="ko" dirty="0" smtClean="0">
                          <a:latin typeface="+mn-ea"/>
                          <a:ea typeface="+mn-ea"/>
                        </a:rPr>
                        <a:t>)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산 소개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  <a:tr h="5448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mountain_thema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number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산 테마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지역별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0, 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계절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1, 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꽃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 2)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ko" b="1" dirty="0" err="1" smtClean="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Mountain_history</a:t>
            </a:r>
            <a:endParaRPr lang="ko" b="1" dirty="0">
              <a:solidFill>
                <a:srgbClr val="00B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5" name="Shape 75"/>
          <p:cNvGraphicFramePr/>
          <p:nvPr>
            <p:extLst>
              <p:ext uri="{D42A27DB-BD31-4B8C-83A1-F6EECF244321}">
                <p14:modId xmlns:p14="http://schemas.microsoft.com/office/powerpoint/2010/main" val="935983298"/>
              </p:ext>
            </p:extLst>
          </p:nvPr>
        </p:nvGraphicFramePr>
        <p:xfrm>
          <a:off x="311700" y="1191075"/>
          <a:ext cx="8484750" cy="2705825"/>
        </p:xfrm>
        <a:graphic>
          <a:graphicData uri="http://schemas.openxmlformats.org/drawingml/2006/table">
            <a:tbl>
              <a:tblPr>
                <a:noFill/>
                <a:tableStyleId>{A8E86F9E-798B-427F-8E33-9167125B3FD2}</a:tableStyleId>
              </a:tblPr>
              <a:tblGrid>
                <a:gridCol w="2244076"/>
                <a:gridCol w="1728192"/>
                <a:gridCol w="3528392"/>
                <a:gridCol w="984090"/>
              </a:tblGrid>
              <a:tr h="526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 dirty="0">
                          <a:latin typeface="+mn-ea"/>
                          <a:ea typeface="+mn-ea"/>
                        </a:rPr>
                        <a:t>이름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 dirty="0">
                          <a:latin typeface="+mn-ea"/>
                          <a:ea typeface="+mn-ea"/>
                        </a:rPr>
                        <a:t>타입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 dirty="0"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800"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91425" marR="91425" marT="91425" marB="91425"/>
                </a:tc>
              </a:tr>
              <a:tr h="5448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history_no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number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등산 기록 관리번호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ea"/>
                          <a:ea typeface="+mn-ea"/>
                        </a:rPr>
                        <a:t>PK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  <a:tr h="5448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user_id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varchar2(15)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사용자 아이디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FK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  <a:tr h="5448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mountain_no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number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산 관리 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번호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mtClean="0">
                          <a:latin typeface="+mn-ea"/>
                          <a:ea typeface="+mn-ea"/>
                        </a:rPr>
                        <a:t>FK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  <a:tr h="5448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hiking_date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dirty="0" smtClean="0">
                          <a:latin typeface="+mn-ea"/>
                          <a:ea typeface="+mn-ea"/>
                        </a:rPr>
                        <a:t>date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등산 날짜</a:t>
                      </a:r>
                      <a:endParaRPr lang="ko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95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ko" b="1" dirty="0" err="1" smtClean="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TitleS</a:t>
            </a:r>
            <a:endParaRPr lang="ko" b="1" dirty="0">
              <a:solidFill>
                <a:srgbClr val="00B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5" name="Shape 75"/>
          <p:cNvGraphicFramePr/>
          <p:nvPr>
            <p:extLst>
              <p:ext uri="{D42A27DB-BD31-4B8C-83A1-F6EECF244321}">
                <p14:modId xmlns:p14="http://schemas.microsoft.com/office/powerpoint/2010/main" val="2552008418"/>
              </p:ext>
            </p:extLst>
          </p:nvPr>
        </p:nvGraphicFramePr>
        <p:xfrm>
          <a:off x="311700" y="1191075"/>
          <a:ext cx="8484750" cy="2161025"/>
        </p:xfrm>
        <a:graphic>
          <a:graphicData uri="http://schemas.openxmlformats.org/drawingml/2006/table">
            <a:tbl>
              <a:tblPr>
                <a:noFill/>
                <a:tableStyleId>{A8E86F9E-798B-427F-8E33-9167125B3FD2}</a:tableStyleId>
              </a:tblPr>
              <a:tblGrid>
                <a:gridCol w="1668012"/>
                <a:gridCol w="1944216"/>
                <a:gridCol w="3888432"/>
                <a:gridCol w="984090"/>
              </a:tblGrid>
              <a:tr h="526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500" dirty="0">
                          <a:latin typeface="+mn-ea"/>
                          <a:ea typeface="+mn-ea"/>
                        </a:rPr>
                        <a:t>이름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500" dirty="0">
                          <a:latin typeface="+mn-ea"/>
                          <a:ea typeface="+mn-ea"/>
                        </a:rPr>
                        <a:t>타입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500"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" sz="1500"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91425" marR="91425" marT="91425" marB="91425"/>
                </a:tc>
              </a:tr>
              <a:tr h="5448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400" dirty="0" smtClean="0">
                          <a:latin typeface="+mn-ea"/>
                          <a:ea typeface="+mn-ea"/>
                        </a:rPr>
                        <a:t>title_no</a:t>
                      </a:r>
                      <a:endParaRPr lang="ko" sz="14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400" dirty="0" smtClean="0">
                          <a:latin typeface="+mn-ea"/>
                          <a:ea typeface="+mn-ea"/>
                        </a:rPr>
                        <a:t>number</a:t>
                      </a:r>
                      <a:endParaRPr lang="ko" sz="14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타이틀 관리번호</a:t>
                      </a:r>
                      <a:endParaRPr lang="ko" sz="14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ea"/>
                          <a:ea typeface="+mn-ea"/>
                        </a:rPr>
                        <a:t>PK</a:t>
                      </a:r>
                      <a:endParaRPr sz="14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  <a:tr h="5448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400" dirty="0" smtClean="0">
                          <a:latin typeface="+mn-ea"/>
                          <a:ea typeface="+mn-ea"/>
                        </a:rPr>
                        <a:t>title_name</a:t>
                      </a:r>
                      <a:endParaRPr lang="ko" sz="14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400" dirty="0" smtClean="0">
                          <a:latin typeface="+mn-ea"/>
                          <a:ea typeface="+mn-ea"/>
                        </a:rPr>
                        <a:t>varchar2(30)</a:t>
                      </a:r>
                      <a:endParaRPr lang="ko" sz="14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타이틀 이름</a:t>
                      </a:r>
                      <a:endParaRPr lang="ko" sz="14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lang="ko" sz="14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  <a:tr h="5448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400" dirty="0" smtClean="0">
                          <a:latin typeface="+mn-ea"/>
                          <a:ea typeface="+mn-ea"/>
                        </a:rPr>
                        <a:t>title_condition</a:t>
                      </a:r>
                      <a:endParaRPr lang="ko" sz="14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400" dirty="0" smtClean="0">
                          <a:latin typeface="+mn-ea"/>
                          <a:ea typeface="+mn-ea"/>
                        </a:rPr>
                        <a:t>varchar2(60)</a:t>
                      </a:r>
                      <a:endParaRPr lang="ko" sz="14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타이틀 조건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구분자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=“,” 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값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=“</a:t>
                      </a:r>
                      <a:r>
                        <a:rPr lang="en-US" altLang="ko-KR" sz="1400" baseline="0" dirty="0" err="1" smtClean="0">
                          <a:latin typeface="+mn-ea"/>
                          <a:ea typeface="+mn-ea"/>
                        </a:rPr>
                        <a:t>mountain_no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”)</a:t>
                      </a:r>
                      <a:endParaRPr lang="ko" sz="14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lang="ko" sz="14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2561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107504" y="5147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b="1" dirty="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 </a:t>
            </a:r>
            <a:r>
              <a:rPr lang="en-US" altLang="ko" b="1" dirty="0" smtClean="0">
                <a:solidFill>
                  <a:srgbClr val="00B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ERD</a:t>
            </a:r>
            <a:endParaRPr lang="ko" b="1" dirty="0">
              <a:solidFill>
                <a:srgbClr val="00B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6" name="Picture 2" descr="C:\Users\dta98\Desktop\ER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99914"/>
            <a:ext cx="8136904" cy="416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51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ko-KR" altLang="en-US" b="1" dirty="0" smtClean="0">
                <a:solidFill>
                  <a:srgbClr val="00B050"/>
                </a:solidFill>
              </a:rPr>
              <a:t>건강♥하자</a:t>
            </a:r>
            <a:endParaRPr lang="ko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8737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938</TotalTime>
  <Words>323</Words>
  <Application>Microsoft Office PowerPoint</Application>
  <PresentationFormat>화면 슬라이드 쇼(16:9)</PresentationFormat>
  <Paragraphs>159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굴림</vt:lpstr>
      <vt:lpstr>Arial</vt:lpstr>
      <vt:lpstr>돋움</vt:lpstr>
      <vt:lpstr>HY견고딕</vt:lpstr>
      <vt:lpstr>Proxima Nova</vt:lpstr>
      <vt:lpstr>Arial Black</vt:lpstr>
      <vt:lpstr>Malgun Gothic</vt:lpstr>
      <vt:lpstr>휴먼엑스포</vt:lpstr>
      <vt:lpstr>필수</vt:lpstr>
      <vt:lpstr>MiNi Web  Project</vt:lpstr>
      <vt:lpstr>프로젝트 개요</vt:lpstr>
      <vt:lpstr>Members</vt:lpstr>
      <vt:lpstr>Boards</vt:lpstr>
      <vt:lpstr>MountainS</vt:lpstr>
      <vt:lpstr>Mountain_history</vt:lpstr>
      <vt:lpstr>TitleS</vt:lpstr>
      <vt:lpstr>테이블 ERD</vt:lpstr>
      <vt:lpstr>건강♥하자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Web Project</dc:title>
  <cp:lastModifiedBy>ITFE-7</cp:lastModifiedBy>
  <cp:revision>83</cp:revision>
  <dcterms:modified xsi:type="dcterms:W3CDTF">2016-07-22T07:20:50Z</dcterms:modified>
</cp:coreProperties>
</file>