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Ex4.xml" ContentType="application/vnd.ms-office.chartex+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uygu\Desktop\Visualizations.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duygu\Desktop\Visualization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duygu\Desktop\Visualization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duygu\Desktop\Visualization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duygu\Desktop\Visualiza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r>
              <a:rPr lang="en-US" sz="1600"/>
              <a:t># of Users</a:t>
            </a:r>
          </a:p>
        </c:rich>
      </c:tx>
      <c:overlay val="0"/>
      <c:spPr>
        <a:noFill/>
        <a:ln>
          <a:noFill/>
        </a:ln>
        <a:effectLst/>
      </c:spPr>
      <c:txPr>
        <a:bodyPr rot="0" spcFirstLastPara="1" vertOverflow="ellipsis" vert="horz" wrap="square" anchor="ctr" anchorCtr="1"/>
        <a:lstStyle/>
        <a:p>
          <a:pPr>
            <a:defRPr sz="16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99F-4BB8-AA13-6F5C5535BEB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99F-4BB8-AA13-6F5C5535BEB2}"/>
              </c:ext>
            </c:extLst>
          </c:dPt>
          <c:dLbls>
            <c:dLbl>
              <c:idx val="0"/>
              <c:tx>
                <c:rich>
                  <a:bodyPr/>
                  <a:lstStyle/>
                  <a:p>
                    <a:r>
                      <a:rPr lang="en-US"/>
                      <a:t>29000, </a:t>
                    </a:r>
                  </a:p>
                  <a:p>
                    <a:fld id="{6102857C-3456-41FC-A4DA-546C7BFC783F}" type="PERCENTAGE">
                      <a:rPr lang="en-US"/>
                      <a:pPr/>
                      <a:t>[PERCENTAGE]</a:t>
                    </a:fld>
                    <a:endParaRPr lang="en-US"/>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99F-4BB8-AA13-6F5C5535BEB2}"/>
                </c:ext>
              </c:extLst>
            </c:dLbl>
            <c:dLbl>
              <c:idx val="1"/>
              <c:layout>
                <c:manualLayout>
                  <c:x val="0.12605030621172353"/>
                  <c:y val="-4.2464639836687079E-2"/>
                </c:manualLayout>
              </c:layout>
              <c:tx>
                <c:rich>
                  <a:bodyPr/>
                  <a:lstStyle/>
                  <a:p>
                    <a:r>
                      <a:rPr lang="en-US"/>
                      <a:t>35500, </a:t>
                    </a:r>
                  </a:p>
                  <a:p>
                    <a:fld id="{DEC7B543-75B9-460D-AC2E-40788B185DC9}" type="PERCENTAGE">
                      <a:rPr lang="en-US"/>
                      <a:pPr/>
                      <a:t>[PERCENTAGE]</a:t>
                    </a:fld>
                    <a:endParaRPr 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99F-4BB8-AA13-6F5C5535BEB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I!$A$1:$B$1</c:f>
              <c:strCache>
                <c:ptCount val="2"/>
                <c:pt idx="0">
                  <c:v>After 2017-01-12</c:v>
                </c:pt>
                <c:pt idx="1">
                  <c:v>Before 2017-01-12</c:v>
                </c:pt>
              </c:strCache>
            </c:strRef>
          </c:cat>
          <c:val>
            <c:numRef>
              <c:f>I!$A$2:$B$2</c:f>
              <c:numCache>
                <c:formatCode>General</c:formatCode>
                <c:ptCount val="2"/>
                <c:pt idx="0">
                  <c:v>29000</c:v>
                </c:pt>
                <c:pt idx="1">
                  <c:v>35500</c:v>
                </c:pt>
              </c:numCache>
            </c:numRef>
          </c:val>
          <c:extLst>
            <c:ext xmlns:c16="http://schemas.microsoft.com/office/drawing/2014/chart" uri="{C3380CC4-5D6E-409C-BE32-E72D297353CC}">
              <c16:uniqueId val="{00000004-799F-4BB8-AA13-6F5C5535BEB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dirty="0"/>
              <a:t>Services and Average Price per Unit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II!$B$1</c:f>
              <c:strCache>
                <c:ptCount val="1"/>
                <c:pt idx="0">
                  <c:v>Average Price per Unit</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II!$A$2:$A$4</c:f>
              <c:strCache>
                <c:ptCount val="3"/>
                <c:pt idx="0">
                  <c:v>Boarding</c:v>
                </c:pt>
                <c:pt idx="1">
                  <c:v>Day-care</c:v>
                </c:pt>
                <c:pt idx="2">
                  <c:v>Dog-walking</c:v>
                </c:pt>
              </c:strCache>
            </c:strRef>
          </c:cat>
          <c:val>
            <c:numRef>
              <c:f>II!$B$2:$B$4</c:f>
              <c:numCache>
                <c:formatCode>General</c:formatCode>
                <c:ptCount val="3"/>
                <c:pt idx="0">
                  <c:v>34.5</c:v>
                </c:pt>
                <c:pt idx="1">
                  <c:v>27</c:v>
                </c:pt>
                <c:pt idx="2">
                  <c:v>22</c:v>
                </c:pt>
              </c:numCache>
            </c:numRef>
          </c:val>
          <c:extLst>
            <c:ext xmlns:c16="http://schemas.microsoft.com/office/drawing/2014/chart" uri="{C3380CC4-5D6E-409C-BE32-E72D297353CC}">
              <c16:uniqueId val="{00000000-BCC6-4B0F-8DEE-B9B88F1CA0CF}"/>
            </c:ext>
          </c:extLst>
        </c:ser>
        <c:dLbls>
          <c:dLblPos val="inEnd"/>
          <c:showLegendKey val="0"/>
          <c:showVal val="1"/>
          <c:showCatName val="0"/>
          <c:showSerName val="0"/>
          <c:showPercent val="0"/>
          <c:showBubbleSize val="0"/>
        </c:dLbls>
        <c:gapWidth val="65"/>
        <c:axId val="565338168"/>
        <c:axId val="565336856"/>
      </c:barChart>
      <c:catAx>
        <c:axId val="5653381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en-US"/>
          </a:p>
        </c:txPr>
        <c:crossAx val="565336856"/>
        <c:crosses val="autoZero"/>
        <c:auto val="1"/>
        <c:lblAlgn val="ctr"/>
        <c:lblOffset val="100"/>
        <c:noMultiLvlLbl val="0"/>
      </c:catAx>
      <c:valAx>
        <c:axId val="565336856"/>
        <c:scaling>
          <c:orientation val="minMax"/>
          <c:max val="35"/>
          <c:min val="0"/>
        </c:scaling>
        <c:delete val="1"/>
        <c:axPos val="b"/>
        <c:numFmt formatCode="General" sourceLinked="1"/>
        <c:majorTickMark val="none"/>
        <c:minorTickMark val="none"/>
        <c:tickLblPos val="nextTo"/>
        <c:crossAx val="565338168"/>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b="1" i="0" baseline="0" dirty="0">
                <a:effectLst/>
              </a:rPr>
              <a:t># of Requests for Each Service Type, </a:t>
            </a:r>
            <a:endParaRPr lang="en-US" sz="1400" dirty="0">
              <a:effectLst/>
            </a:endParaRPr>
          </a:p>
          <a:p>
            <a:pPr>
              <a:defRPr sz="1400"/>
            </a:pPr>
            <a:r>
              <a:rPr lang="en-US" sz="1400" b="1" i="0" baseline="0" dirty="0">
                <a:effectLst/>
              </a:rPr>
              <a:t>Booking and Cancellation Rates</a:t>
            </a:r>
            <a:endParaRPr lang="en-US" sz="1400" dirty="0">
              <a:effectLst/>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II!$I$1</c:f>
              <c:strCache>
                <c:ptCount val="1"/>
                <c:pt idx="0">
                  <c:v>Booking Rate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II!$H$2:$H$4</c:f>
              <c:strCache>
                <c:ptCount val="3"/>
                <c:pt idx="0">
                  <c:v>Boarding (2665 requests)</c:v>
                </c:pt>
                <c:pt idx="1">
                  <c:v>Day-care (26362 requests)</c:v>
                </c:pt>
                <c:pt idx="2">
                  <c:v>Dog-walking (26716 requests)</c:v>
                </c:pt>
              </c:strCache>
            </c:strRef>
          </c:cat>
          <c:val>
            <c:numRef>
              <c:f>II!$I$2:$I$4</c:f>
              <c:numCache>
                <c:formatCode>0%</c:formatCode>
                <c:ptCount val="3"/>
                <c:pt idx="0">
                  <c:v>0.4</c:v>
                </c:pt>
                <c:pt idx="1">
                  <c:v>0.35</c:v>
                </c:pt>
                <c:pt idx="2">
                  <c:v>0.47</c:v>
                </c:pt>
              </c:numCache>
            </c:numRef>
          </c:val>
          <c:extLst>
            <c:ext xmlns:c16="http://schemas.microsoft.com/office/drawing/2014/chart" uri="{C3380CC4-5D6E-409C-BE32-E72D297353CC}">
              <c16:uniqueId val="{00000000-81D1-4933-8837-6662535CB277}"/>
            </c:ext>
          </c:extLst>
        </c:ser>
        <c:ser>
          <c:idx val="1"/>
          <c:order val="1"/>
          <c:tx>
            <c:strRef>
              <c:f>II!$J$1</c:f>
              <c:strCache>
                <c:ptCount val="1"/>
                <c:pt idx="0">
                  <c:v>Cancellation Rate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II!$H$2:$H$4</c:f>
              <c:strCache>
                <c:ptCount val="3"/>
                <c:pt idx="0">
                  <c:v>Boarding (2665 requests)</c:v>
                </c:pt>
                <c:pt idx="1">
                  <c:v>Day-care (26362 requests)</c:v>
                </c:pt>
                <c:pt idx="2">
                  <c:v>Dog-walking (26716 requests)</c:v>
                </c:pt>
              </c:strCache>
            </c:strRef>
          </c:cat>
          <c:val>
            <c:numRef>
              <c:f>II!$J$2:$J$4</c:f>
              <c:numCache>
                <c:formatCode>0%</c:formatCode>
                <c:ptCount val="3"/>
                <c:pt idx="0">
                  <c:v>0.09</c:v>
                </c:pt>
                <c:pt idx="1">
                  <c:v>0.09</c:v>
                </c:pt>
                <c:pt idx="2">
                  <c:v>0.09</c:v>
                </c:pt>
              </c:numCache>
            </c:numRef>
          </c:val>
          <c:extLst>
            <c:ext xmlns:c16="http://schemas.microsoft.com/office/drawing/2014/chart" uri="{C3380CC4-5D6E-409C-BE32-E72D297353CC}">
              <c16:uniqueId val="{00000001-81D1-4933-8837-6662535CB277}"/>
            </c:ext>
          </c:extLst>
        </c:ser>
        <c:dLbls>
          <c:dLblPos val="inEnd"/>
          <c:showLegendKey val="0"/>
          <c:showVal val="1"/>
          <c:showCatName val="0"/>
          <c:showSerName val="0"/>
          <c:showPercent val="0"/>
          <c:showBubbleSize val="0"/>
        </c:dLbls>
        <c:gapWidth val="65"/>
        <c:axId val="492704408"/>
        <c:axId val="492706048"/>
      </c:barChart>
      <c:catAx>
        <c:axId val="4927044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en-US"/>
          </a:p>
        </c:txPr>
        <c:crossAx val="492706048"/>
        <c:crosses val="autoZero"/>
        <c:auto val="1"/>
        <c:lblAlgn val="ctr"/>
        <c:lblOffset val="100"/>
        <c:noMultiLvlLbl val="0"/>
      </c:catAx>
      <c:valAx>
        <c:axId val="492706048"/>
        <c:scaling>
          <c:orientation val="minMax"/>
        </c:scaling>
        <c:delete val="1"/>
        <c:axPos val="l"/>
        <c:numFmt formatCode="0%" sourceLinked="1"/>
        <c:majorTickMark val="none"/>
        <c:minorTickMark val="none"/>
        <c:tickLblPos val="nextTo"/>
        <c:crossAx val="4927044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1400" baseline="0"/>
              <a:t>ratio of reviews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EC3-4B38-9454-D8063D5223C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EC3-4B38-9454-D8063D5223C5}"/>
              </c:ext>
            </c:extLst>
          </c:dPt>
          <c:dLbls>
            <c:dLbl>
              <c:idx val="0"/>
              <c:layout>
                <c:manualLayout>
                  <c:x val="-0.12034492563429572"/>
                  <c:y val="-0.14064887722368039"/>
                </c:manualLayout>
              </c:layout>
              <c:tx>
                <c:rich>
                  <a:bodyPr/>
                  <a:lstStyle/>
                  <a:p>
                    <a:fld id="{22B40097-2F3B-46B9-BC97-75C8238B4A6C}" type="PERCENTAGE">
                      <a:rPr lang="en-US" baseline="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EC3-4B38-9454-D8063D5223C5}"/>
                </c:ext>
              </c:extLst>
            </c:dLbl>
            <c:dLbl>
              <c:idx val="1"/>
              <c:layout>
                <c:manualLayout>
                  <c:x val="0.11388517060367449"/>
                  <c:y val="0.10824146981627297"/>
                </c:manualLayout>
              </c:layout>
              <c:tx>
                <c:rich>
                  <a:bodyPr/>
                  <a:lstStyle/>
                  <a:p>
                    <a:fld id="{104A6E75-E71B-4A16-8268-1807045955A5}" type="PERCENTAGE">
                      <a:rPr lang="en-US" baseline="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EC3-4B38-9454-D8063D5223C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II!$A$22:$B$22</c:f>
              <c:strCache>
                <c:ptCount val="2"/>
                <c:pt idx="0">
                  <c:v>by Requesters</c:v>
                </c:pt>
                <c:pt idx="1">
                  <c:v>by Service Providers</c:v>
                </c:pt>
              </c:strCache>
            </c:strRef>
          </c:cat>
          <c:val>
            <c:numRef>
              <c:f>II!$A$23:$B$23</c:f>
              <c:numCache>
                <c:formatCode>General</c:formatCode>
                <c:ptCount val="2"/>
                <c:pt idx="0">
                  <c:v>22493</c:v>
                </c:pt>
                <c:pt idx="1">
                  <c:v>6043</c:v>
                </c:pt>
              </c:numCache>
            </c:numRef>
          </c:val>
          <c:extLst>
            <c:ext xmlns:c16="http://schemas.microsoft.com/office/drawing/2014/chart" uri="{C3380CC4-5D6E-409C-BE32-E72D297353CC}">
              <c16:uniqueId val="{00000004-0EC3-4B38-9454-D8063D5223C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20248840769903764"/>
          <c:y val="0.14189814814814813"/>
          <c:w val="0.6589120734908136"/>
          <c:h val="7.812554680664918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baseline="0"/>
              <a:t>RATIO OF STARS</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stacked"/>
        <c:varyColors val="0"/>
        <c:ser>
          <c:idx val="0"/>
          <c:order val="0"/>
          <c:tx>
            <c:strRef>
              <c:f>II!$A$33</c:f>
              <c:strCache>
                <c:ptCount val="1"/>
                <c:pt idx="0">
                  <c:v>4 or 5</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II!$B$32:$C$32</c:f>
              <c:strCache>
                <c:ptCount val="2"/>
                <c:pt idx="0">
                  <c:v>by Requester</c:v>
                </c:pt>
                <c:pt idx="1">
                  <c:v>by Provider</c:v>
                </c:pt>
              </c:strCache>
            </c:strRef>
          </c:cat>
          <c:val>
            <c:numRef>
              <c:f>II!$B$33:$C$33</c:f>
              <c:numCache>
                <c:formatCode>0%</c:formatCode>
                <c:ptCount val="2"/>
                <c:pt idx="0">
                  <c:v>0.82</c:v>
                </c:pt>
                <c:pt idx="1">
                  <c:v>0.67</c:v>
                </c:pt>
              </c:numCache>
            </c:numRef>
          </c:val>
          <c:extLst>
            <c:ext xmlns:c16="http://schemas.microsoft.com/office/drawing/2014/chart" uri="{C3380CC4-5D6E-409C-BE32-E72D297353CC}">
              <c16:uniqueId val="{00000000-661B-4694-89C9-A3E208689947}"/>
            </c:ext>
          </c:extLst>
        </c:ser>
        <c:ser>
          <c:idx val="1"/>
          <c:order val="1"/>
          <c:tx>
            <c:strRef>
              <c:f>II!$A$34</c:f>
              <c:strCache>
                <c:ptCount val="1"/>
                <c:pt idx="0">
                  <c:v>3 and lower</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II!$B$32:$C$32</c:f>
              <c:strCache>
                <c:ptCount val="2"/>
                <c:pt idx="0">
                  <c:v>by Requester</c:v>
                </c:pt>
                <c:pt idx="1">
                  <c:v>by Provider</c:v>
                </c:pt>
              </c:strCache>
            </c:strRef>
          </c:cat>
          <c:val>
            <c:numRef>
              <c:f>II!$B$34:$C$34</c:f>
              <c:numCache>
                <c:formatCode>0%</c:formatCode>
                <c:ptCount val="2"/>
                <c:pt idx="0">
                  <c:v>0.18</c:v>
                </c:pt>
                <c:pt idx="1">
                  <c:v>0.33</c:v>
                </c:pt>
              </c:numCache>
            </c:numRef>
          </c:val>
          <c:extLst>
            <c:ext xmlns:c16="http://schemas.microsoft.com/office/drawing/2014/chart" uri="{C3380CC4-5D6E-409C-BE32-E72D297353CC}">
              <c16:uniqueId val="{00000001-661B-4694-89C9-A3E208689947}"/>
            </c:ext>
          </c:extLst>
        </c:ser>
        <c:dLbls>
          <c:dLblPos val="ctr"/>
          <c:showLegendKey val="0"/>
          <c:showVal val="1"/>
          <c:showCatName val="0"/>
          <c:showSerName val="0"/>
          <c:showPercent val="0"/>
          <c:showBubbleSize val="0"/>
        </c:dLbls>
        <c:gapWidth val="150"/>
        <c:overlap val="100"/>
        <c:axId val="680202952"/>
        <c:axId val="680203608"/>
      </c:barChart>
      <c:catAx>
        <c:axId val="68020295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0" i="0" u="none" strike="noStrike" kern="1200" cap="all" baseline="0">
                <a:solidFill>
                  <a:schemeClr val="dk1">
                    <a:lumMod val="75000"/>
                    <a:lumOff val="25000"/>
                  </a:schemeClr>
                </a:solidFill>
                <a:latin typeface="+mn-lt"/>
                <a:ea typeface="+mn-ea"/>
                <a:cs typeface="+mn-cs"/>
              </a:defRPr>
            </a:pPr>
            <a:endParaRPr lang="en-US"/>
          </a:p>
        </c:txPr>
        <c:crossAx val="680203608"/>
        <c:crosses val="autoZero"/>
        <c:auto val="1"/>
        <c:lblAlgn val="ctr"/>
        <c:lblOffset val="100"/>
        <c:noMultiLvlLbl val="0"/>
      </c:catAx>
      <c:valAx>
        <c:axId val="680203608"/>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68020295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Analysis</a:t>
            </a:r>
            <a:r>
              <a:rPr lang="en-US" b="1" baseline="0"/>
              <a:t> of Financial Data </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IV!$B$1</c:f>
              <c:strCache>
                <c:ptCount val="1"/>
                <c:pt idx="0">
                  <c:v>gross_billings</c:v>
                </c:pt>
              </c:strCache>
            </c:strRef>
          </c:tx>
          <c:spPr>
            <a:solidFill>
              <a:schemeClr val="accent1"/>
            </a:solidFill>
            <a:ln>
              <a:noFill/>
            </a:ln>
            <a:effectLst/>
          </c:spPr>
          <c:invertIfNegative val="0"/>
          <c:cat>
            <c:strRef>
              <c:f>IV!$A$2:$A$26</c:f>
              <c:strCache>
                <c:ptCount val="25"/>
                <c:pt idx="0">
                  <c:v>2015-07</c:v>
                </c:pt>
                <c:pt idx="1">
                  <c:v>2015-08</c:v>
                </c:pt>
                <c:pt idx="2">
                  <c:v>2015-09</c:v>
                </c:pt>
                <c:pt idx="3">
                  <c:v>2015-10</c:v>
                </c:pt>
                <c:pt idx="4">
                  <c:v>2015-11</c:v>
                </c:pt>
                <c:pt idx="5">
                  <c:v>2015-12</c:v>
                </c:pt>
                <c:pt idx="6">
                  <c:v>2016-01</c:v>
                </c:pt>
                <c:pt idx="7">
                  <c:v>2016-02</c:v>
                </c:pt>
                <c:pt idx="8">
                  <c:v>2016-03</c:v>
                </c:pt>
                <c:pt idx="9">
                  <c:v>2016-04</c:v>
                </c:pt>
                <c:pt idx="10">
                  <c:v>2016-05</c:v>
                </c:pt>
                <c:pt idx="11">
                  <c:v>2016-06</c:v>
                </c:pt>
                <c:pt idx="12">
                  <c:v>2016-07</c:v>
                </c:pt>
                <c:pt idx="13">
                  <c:v>2016-08</c:v>
                </c:pt>
                <c:pt idx="14">
                  <c:v>2016-09</c:v>
                </c:pt>
                <c:pt idx="15">
                  <c:v>2016-10</c:v>
                </c:pt>
                <c:pt idx="16">
                  <c:v>2016-11</c:v>
                </c:pt>
                <c:pt idx="17">
                  <c:v>2016-12</c:v>
                </c:pt>
                <c:pt idx="18">
                  <c:v>2017-01</c:v>
                </c:pt>
                <c:pt idx="19">
                  <c:v>2017-02</c:v>
                </c:pt>
                <c:pt idx="20">
                  <c:v>2017-03</c:v>
                </c:pt>
                <c:pt idx="21">
                  <c:v>2017-04</c:v>
                </c:pt>
                <c:pt idx="22">
                  <c:v>2017-05</c:v>
                </c:pt>
                <c:pt idx="23">
                  <c:v>2017-06</c:v>
                </c:pt>
                <c:pt idx="24">
                  <c:v>2017-07</c:v>
                </c:pt>
              </c:strCache>
            </c:strRef>
          </c:cat>
          <c:val>
            <c:numRef>
              <c:f>IV!$B$2:$B$26</c:f>
              <c:numCache>
                <c:formatCode>General</c:formatCode>
                <c:ptCount val="25"/>
                <c:pt idx="0">
                  <c:v>1056</c:v>
                </c:pt>
                <c:pt idx="1">
                  <c:v>11853</c:v>
                </c:pt>
                <c:pt idx="2">
                  <c:v>19319</c:v>
                </c:pt>
                <c:pt idx="3">
                  <c:v>36275</c:v>
                </c:pt>
                <c:pt idx="4">
                  <c:v>37484</c:v>
                </c:pt>
                <c:pt idx="5">
                  <c:v>58122</c:v>
                </c:pt>
                <c:pt idx="6">
                  <c:v>72364</c:v>
                </c:pt>
                <c:pt idx="7">
                  <c:v>81072</c:v>
                </c:pt>
                <c:pt idx="8">
                  <c:v>129527</c:v>
                </c:pt>
                <c:pt idx="9">
                  <c:v>140831</c:v>
                </c:pt>
                <c:pt idx="10">
                  <c:v>158431</c:v>
                </c:pt>
                <c:pt idx="11">
                  <c:v>190731</c:v>
                </c:pt>
                <c:pt idx="12">
                  <c:v>202623</c:v>
                </c:pt>
                <c:pt idx="13">
                  <c:v>241433</c:v>
                </c:pt>
                <c:pt idx="14">
                  <c:v>263247</c:v>
                </c:pt>
                <c:pt idx="15">
                  <c:v>287815</c:v>
                </c:pt>
                <c:pt idx="16">
                  <c:v>292237</c:v>
                </c:pt>
                <c:pt idx="17">
                  <c:v>334175</c:v>
                </c:pt>
                <c:pt idx="18">
                  <c:v>346195</c:v>
                </c:pt>
                <c:pt idx="19">
                  <c:v>360644</c:v>
                </c:pt>
                <c:pt idx="20">
                  <c:v>442036</c:v>
                </c:pt>
                <c:pt idx="21">
                  <c:v>495889</c:v>
                </c:pt>
                <c:pt idx="22">
                  <c:v>557742</c:v>
                </c:pt>
                <c:pt idx="23">
                  <c:v>607619</c:v>
                </c:pt>
                <c:pt idx="24">
                  <c:v>250271</c:v>
                </c:pt>
              </c:numCache>
            </c:numRef>
          </c:val>
          <c:extLst>
            <c:ext xmlns:c16="http://schemas.microsoft.com/office/drawing/2014/chart" uri="{C3380CC4-5D6E-409C-BE32-E72D297353CC}">
              <c16:uniqueId val="{00000000-F7BC-4403-A105-ADCCEDA1642E}"/>
            </c:ext>
          </c:extLst>
        </c:ser>
        <c:ser>
          <c:idx val="1"/>
          <c:order val="1"/>
          <c:tx>
            <c:strRef>
              <c:f>IV!$C$1</c:f>
              <c:strCache>
                <c:ptCount val="1"/>
                <c:pt idx="0">
                  <c:v>net_revenue</c:v>
                </c:pt>
              </c:strCache>
            </c:strRef>
          </c:tx>
          <c:spPr>
            <a:solidFill>
              <a:schemeClr val="accent2"/>
            </a:solidFill>
            <a:ln>
              <a:noFill/>
            </a:ln>
            <a:effectLst/>
          </c:spPr>
          <c:invertIfNegative val="0"/>
          <c:cat>
            <c:strRef>
              <c:f>IV!$A$2:$A$26</c:f>
              <c:strCache>
                <c:ptCount val="25"/>
                <c:pt idx="0">
                  <c:v>2015-07</c:v>
                </c:pt>
                <c:pt idx="1">
                  <c:v>2015-08</c:v>
                </c:pt>
                <c:pt idx="2">
                  <c:v>2015-09</c:v>
                </c:pt>
                <c:pt idx="3">
                  <c:v>2015-10</c:v>
                </c:pt>
                <c:pt idx="4">
                  <c:v>2015-11</c:v>
                </c:pt>
                <c:pt idx="5">
                  <c:v>2015-12</c:v>
                </c:pt>
                <c:pt idx="6">
                  <c:v>2016-01</c:v>
                </c:pt>
                <c:pt idx="7">
                  <c:v>2016-02</c:v>
                </c:pt>
                <c:pt idx="8">
                  <c:v>2016-03</c:v>
                </c:pt>
                <c:pt idx="9">
                  <c:v>2016-04</c:v>
                </c:pt>
                <c:pt idx="10">
                  <c:v>2016-05</c:v>
                </c:pt>
                <c:pt idx="11">
                  <c:v>2016-06</c:v>
                </c:pt>
                <c:pt idx="12">
                  <c:v>2016-07</c:v>
                </c:pt>
                <c:pt idx="13">
                  <c:v>2016-08</c:v>
                </c:pt>
                <c:pt idx="14">
                  <c:v>2016-09</c:v>
                </c:pt>
                <c:pt idx="15">
                  <c:v>2016-10</c:v>
                </c:pt>
                <c:pt idx="16">
                  <c:v>2016-11</c:v>
                </c:pt>
                <c:pt idx="17">
                  <c:v>2016-12</c:v>
                </c:pt>
                <c:pt idx="18">
                  <c:v>2017-01</c:v>
                </c:pt>
                <c:pt idx="19">
                  <c:v>2017-02</c:v>
                </c:pt>
                <c:pt idx="20">
                  <c:v>2017-03</c:v>
                </c:pt>
                <c:pt idx="21">
                  <c:v>2017-04</c:v>
                </c:pt>
                <c:pt idx="22">
                  <c:v>2017-05</c:v>
                </c:pt>
                <c:pt idx="23">
                  <c:v>2017-06</c:v>
                </c:pt>
                <c:pt idx="24">
                  <c:v>2017-07</c:v>
                </c:pt>
              </c:strCache>
            </c:strRef>
          </c:cat>
          <c:val>
            <c:numRef>
              <c:f>IV!$C$2:$C$26</c:f>
              <c:numCache>
                <c:formatCode>General</c:formatCode>
                <c:ptCount val="25"/>
                <c:pt idx="0">
                  <c:v>176</c:v>
                </c:pt>
                <c:pt idx="1">
                  <c:v>1976</c:v>
                </c:pt>
                <c:pt idx="2">
                  <c:v>3220</c:v>
                </c:pt>
                <c:pt idx="3">
                  <c:v>6046</c:v>
                </c:pt>
                <c:pt idx="4">
                  <c:v>6247</c:v>
                </c:pt>
                <c:pt idx="5">
                  <c:v>10395</c:v>
                </c:pt>
                <c:pt idx="6">
                  <c:v>13450</c:v>
                </c:pt>
                <c:pt idx="7">
                  <c:v>15191</c:v>
                </c:pt>
                <c:pt idx="8">
                  <c:v>24329</c:v>
                </c:pt>
                <c:pt idx="9">
                  <c:v>26480</c:v>
                </c:pt>
                <c:pt idx="10">
                  <c:v>30710</c:v>
                </c:pt>
                <c:pt idx="11">
                  <c:v>38354</c:v>
                </c:pt>
                <c:pt idx="12">
                  <c:v>41621</c:v>
                </c:pt>
                <c:pt idx="13">
                  <c:v>50592</c:v>
                </c:pt>
                <c:pt idx="14">
                  <c:v>56868</c:v>
                </c:pt>
                <c:pt idx="15">
                  <c:v>62287</c:v>
                </c:pt>
                <c:pt idx="16">
                  <c:v>64742</c:v>
                </c:pt>
                <c:pt idx="17">
                  <c:v>76738</c:v>
                </c:pt>
                <c:pt idx="18">
                  <c:v>80421</c:v>
                </c:pt>
                <c:pt idx="19">
                  <c:v>84609</c:v>
                </c:pt>
                <c:pt idx="20">
                  <c:v>104406</c:v>
                </c:pt>
                <c:pt idx="21">
                  <c:v>117807</c:v>
                </c:pt>
                <c:pt idx="22">
                  <c:v>133803</c:v>
                </c:pt>
                <c:pt idx="23">
                  <c:v>146438</c:v>
                </c:pt>
                <c:pt idx="24">
                  <c:v>60277</c:v>
                </c:pt>
              </c:numCache>
            </c:numRef>
          </c:val>
          <c:extLst>
            <c:ext xmlns:c16="http://schemas.microsoft.com/office/drawing/2014/chart" uri="{C3380CC4-5D6E-409C-BE32-E72D297353CC}">
              <c16:uniqueId val="{00000001-F7BC-4403-A105-ADCCEDA1642E}"/>
            </c:ext>
          </c:extLst>
        </c:ser>
        <c:dLbls>
          <c:showLegendKey val="0"/>
          <c:showVal val="0"/>
          <c:showCatName val="0"/>
          <c:showSerName val="0"/>
          <c:showPercent val="0"/>
          <c:showBubbleSize val="0"/>
        </c:dLbls>
        <c:gapWidth val="100"/>
        <c:axId val="678310952"/>
        <c:axId val="678311280"/>
      </c:barChart>
      <c:lineChart>
        <c:grouping val="standard"/>
        <c:varyColors val="0"/>
        <c:ser>
          <c:idx val="2"/>
          <c:order val="2"/>
          <c:tx>
            <c:strRef>
              <c:f>IV!$D$1</c:f>
              <c:strCache>
                <c:ptCount val="1"/>
                <c:pt idx="0">
                  <c:v>take_rate</c:v>
                </c:pt>
              </c:strCache>
            </c:strRef>
          </c:tx>
          <c:spPr>
            <a:ln w="28575" cap="rnd">
              <a:solidFill>
                <a:schemeClr val="accent3"/>
              </a:solidFill>
              <a:round/>
            </a:ln>
            <a:effectLst/>
          </c:spPr>
          <c:marker>
            <c:symbol val="none"/>
          </c:marker>
          <c:cat>
            <c:strRef>
              <c:f>IV!$A$2:$A$26</c:f>
              <c:strCache>
                <c:ptCount val="25"/>
                <c:pt idx="0">
                  <c:v>2015-07</c:v>
                </c:pt>
                <c:pt idx="1">
                  <c:v>2015-08</c:v>
                </c:pt>
                <c:pt idx="2">
                  <c:v>2015-09</c:v>
                </c:pt>
                <c:pt idx="3">
                  <c:v>2015-10</c:v>
                </c:pt>
                <c:pt idx="4">
                  <c:v>2015-11</c:v>
                </c:pt>
                <c:pt idx="5">
                  <c:v>2015-12</c:v>
                </c:pt>
                <c:pt idx="6">
                  <c:v>2016-01</c:v>
                </c:pt>
                <c:pt idx="7">
                  <c:v>2016-02</c:v>
                </c:pt>
                <c:pt idx="8">
                  <c:v>2016-03</c:v>
                </c:pt>
                <c:pt idx="9">
                  <c:v>2016-04</c:v>
                </c:pt>
                <c:pt idx="10">
                  <c:v>2016-05</c:v>
                </c:pt>
                <c:pt idx="11">
                  <c:v>2016-06</c:v>
                </c:pt>
                <c:pt idx="12">
                  <c:v>2016-07</c:v>
                </c:pt>
                <c:pt idx="13">
                  <c:v>2016-08</c:v>
                </c:pt>
                <c:pt idx="14">
                  <c:v>2016-09</c:v>
                </c:pt>
                <c:pt idx="15">
                  <c:v>2016-10</c:v>
                </c:pt>
                <c:pt idx="16">
                  <c:v>2016-11</c:v>
                </c:pt>
                <c:pt idx="17">
                  <c:v>2016-12</c:v>
                </c:pt>
                <c:pt idx="18">
                  <c:v>2017-01</c:v>
                </c:pt>
                <c:pt idx="19">
                  <c:v>2017-02</c:v>
                </c:pt>
                <c:pt idx="20">
                  <c:v>2017-03</c:v>
                </c:pt>
                <c:pt idx="21">
                  <c:v>2017-04</c:v>
                </c:pt>
                <c:pt idx="22">
                  <c:v>2017-05</c:v>
                </c:pt>
                <c:pt idx="23">
                  <c:v>2017-06</c:v>
                </c:pt>
                <c:pt idx="24">
                  <c:v>2017-07</c:v>
                </c:pt>
              </c:strCache>
            </c:strRef>
          </c:cat>
          <c:val>
            <c:numRef>
              <c:f>IV!$D$2:$D$26</c:f>
              <c:numCache>
                <c:formatCode>General</c:formatCode>
                <c:ptCount val="25"/>
                <c:pt idx="0">
                  <c:v>17</c:v>
                </c:pt>
                <c:pt idx="1">
                  <c:v>17</c:v>
                </c:pt>
                <c:pt idx="2">
                  <c:v>17</c:v>
                </c:pt>
                <c:pt idx="3">
                  <c:v>17</c:v>
                </c:pt>
                <c:pt idx="4">
                  <c:v>17</c:v>
                </c:pt>
                <c:pt idx="5">
                  <c:v>18</c:v>
                </c:pt>
                <c:pt idx="6">
                  <c:v>19</c:v>
                </c:pt>
                <c:pt idx="7">
                  <c:v>19</c:v>
                </c:pt>
                <c:pt idx="8">
                  <c:v>19</c:v>
                </c:pt>
                <c:pt idx="9">
                  <c:v>19</c:v>
                </c:pt>
                <c:pt idx="10">
                  <c:v>19</c:v>
                </c:pt>
                <c:pt idx="11">
                  <c:v>20</c:v>
                </c:pt>
                <c:pt idx="12">
                  <c:v>21</c:v>
                </c:pt>
                <c:pt idx="13">
                  <c:v>21</c:v>
                </c:pt>
                <c:pt idx="14">
                  <c:v>22</c:v>
                </c:pt>
                <c:pt idx="15">
                  <c:v>22</c:v>
                </c:pt>
                <c:pt idx="16">
                  <c:v>22</c:v>
                </c:pt>
                <c:pt idx="17">
                  <c:v>23</c:v>
                </c:pt>
                <c:pt idx="18">
                  <c:v>23</c:v>
                </c:pt>
                <c:pt idx="19">
                  <c:v>23</c:v>
                </c:pt>
                <c:pt idx="20">
                  <c:v>24</c:v>
                </c:pt>
                <c:pt idx="21">
                  <c:v>24</c:v>
                </c:pt>
                <c:pt idx="22">
                  <c:v>24</c:v>
                </c:pt>
                <c:pt idx="23">
                  <c:v>24</c:v>
                </c:pt>
                <c:pt idx="24">
                  <c:v>24</c:v>
                </c:pt>
              </c:numCache>
            </c:numRef>
          </c:val>
          <c:smooth val="0"/>
          <c:extLst>
            <c:ext xmlns:c16="http://schemas.microsoft.com/office/drawing/2014/chart" uri="{C3380CC4-5D6E-409C-BE32-E72D297353CC}">
              <c16:uniqueId val="{00000002-F7BC-4403-A105-ADCCEDA1642E}"/>
            </c:ext>
          </c:extLst>
        </c:ser>
        <c:dLbls>
          <c:showLegendKey val="0"/>
          <c:showVal val="0"/>
          <c:showCatName val="0"/>
          <c:showSerName val="0"/>
          <c:showPercent val="0"/>
          <c:showBubbleSize val="0"/>
        </c:dLbls>
        <c:marker val="1"/>
        <c:smooth val="0"/>
        <c:axId val="566095216"/>
        <c:axId val="566095544"/>
      </c:lineChart>
      <c:catAx>
        <c:axId val="678310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78311280"/>
        <c:crosses val="autoZero"/>
        <c:auto val="1"/>
        <c:lblAlgn val="ctr"/>
        <c:lblOffset val="100"/>
        <c:noMultiLvlLbl val="0"/>
      </c:catAx>
      <c:valAx>
        <c:axId val="67831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310952"/>
        <c:crosses val="autoZero"/>
        <c:crossBetween val="between"/>
      </c:valAx>
      <c:valAx>
        <c:axId val="56609554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66095216"/>
        <c:crosses val="max"/>
        <c:crossBetween val="between"/>
      </c:valAx>
      <c:catAx>
        <c:axId val="566095216"/>
        <c:scaling>
          <c:orientation val="minMax"/>
        </c:scaling>
        <c:delete val="1"/>
        <c:axPos val="b"/>
        <c:numFmt formatCode="General" sourceLinked="1"/>
        <c:majorTickMark val="none"/>
        <c:minorTickMark val="none"/>
        <c:tickLblPos val="nextTo"/>
        <c:crossAx val="5660955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Booking Rates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V!$B$1</c:f>
              <c:strCache>
                <c:ptCount val="1"/>
                <c:pt idx="0">
                  <c:v>booking_rate_percentage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V!$A$2:$A$3</c:f>
              <c:strCache>
                <c:ptCount val="2"/>
                <c:pt idx="0">
                  <c:v>holdout</c:v>
                </c:pt>
                <c:pt idx="1">
                  <c:v>variant</c:v>
                </c:pt>
              </c:strCache>
            </c:strRef>
          </c:cat>
          <c:val>
            <c:numRef>
              <c:f>V!$B$2:$B$3</c:f>
              <c:numCache>
                <c:formatCode>0%</c:formatCode>
                <c:ptCount val="2"/>
                <c:pt idx="0">
                  <c:v>0.37</c:v>
                </c:pt>
                <c:pt idx="1">
                  <c:v>0.44</c:v>
                </c:pt>
              </c:numCache>
            </c:numRef>
          </c:val>
          <c:extLst>
            <c:ext xmlns:c16="http://schemas.microsoft.com/office/drawing/2014/chart" uri="{C3380CC4-5D6E-409C-BE32-E72D297353CC}">
              <c16:uniqueId val="{00000000-955A-4854-849A-A8BE9B95E8AF}"/>
            </c:ext>
          </c:extLst>
        </c:ser>
        <c:dLbls>
          <c:dLblPos val="inEnd"/>
          <c:showLegendKey val="0"/>
          <c:showVal val="1"/>
          <c:showCatName val="0"/>
          <c:showSerName val="0"/>
          <c:showPercent val="0"/>
          <c:showBubbleSize val="0"/>
        </c:dLbls>
        <c:gapWidth val="65"/>
        <c:axId val="579018568"/>
        <c:axId val="579017256"/>
      </c:barChart>
      <c:catAx>
        <c:axId val="5790185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79017256"/>
        <c:crosses val="autoZero"/>
        <c:auto val="1"/>
        <c:lblAlgn val="ctr"/>
        <c:lblOffset val="100"/>
        <c:noMultiLvlLbl val="0"/>
      </c:catAx>
      <c:valAx>
        <c:axId val="57901725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79018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III!$A$2:$A$91</cx:f>
        <cx:lvl ptCount="90">
          <cx:pt idx="0">10/7/2017</cx:pt>
          <cx:pt idx="1">9/7/2017</cx:pt>
          <cx:pt idx="2">8/7/2017</cx:pt>
          <cx:pt idx="3">7/7/2017</cx:pt>
          <cx:pt idx="4">6/7/2017</cx:pt>
          <cx:pt idx="5">5/7/2017</cx:pt>
          <cx:pt idx="6">4/7/2017</cx:pt>
          <cx:pt idx="7">3/7/2017</cx:pt>
          <cx:pt idx="8">2/7/2017</cx:pt>
          <cx:pt idx="9">1/7/2017</cx:pt>
          <cx:pt idx="10">30-06-2017</cx:pt>
          <cx:pt idx="11">29-06-2017</cx:pt>
          <cx:pt idx="12">28-06-2017</cx:pt>
          <cx:pt idx="13">27-06-2017</cx:pt>
          <cx:pt idx="14">26-06-2017</cx:pt>
          <cx:pt idx="15">25-06-2017</cx:pt>
          <cx:pt idx="16">24-06-2017</cx:pt>
          <cx:pt idx="17">23-06-2017</cx:pt>
          <cx:pt idx="18">22-06-2017</cx:pt>
          <cx:pt idx="19">21-06-2017</cx:pt>
          <cx:pt idx="20">20-06-2017</cx:pt>
          <cx:pt idx="21">19-06-2017</cx:pt>
          <cx:pt idx="22">18-06-2017</cx:pt>
          <cx:pt idx="23">17-06-2017</cx:pt>
          <cx:pt idx="24">16-06-2017</cx:pt>
          <cx:pt idx="25">15-06-2017</cx:pt>
          <cx:pt idx="26">14-06-2017</cx:pt>
          <cx:pt idx="27">13-06-2017</cx:pt>
          <cx:pt idx="28">12/6/2017</cx:pt>
          <cx:pt idx="29">11/6/2017</cx:pt>
          <cx:pt idx="30">10/6/2017</cx:pt>
          <cx:pt idx="31">9/6/2017</cx:pt>
          <cx:pt idx="32">8/6/2017</cx:pt>
          <cx:pt idx="33">7/6/2017</cx:pt>
          <cx:pt idx="34">6/6/2017</cx:pt>
          <cx:pt idx="35">5/6/2017</cx:pt>
          <cx:pt idx="36">4/6/2017</cx:pt>
          <cx:pt idx="37">3/6/2017</cx:pt>
          <cx:pt idx="38">2/6/2017</cx:pt>
          <cx:pt idx="39">1/6/2017</cx:pt>
          <cx:pt idx="40">31-05-2017</cx:pt>
          <cx:pt idx="41">30-05-2017</cx:pt>
          <cx:pt idx="42">29-05-2017</cx:pt>
          <cx:pt idx="43">28-05-2017</cx:pt>
          <cx:pt idx="44">27-05-2017</cx:pt>
          <cx:pt idx="45">26-05-2017</cx:pt>
          <cx:pt idx="46">25-05-2017</cx:pt>
          <cx:pt idx="47">24-05-2017</cx:pt>
          <cx:pt idx="48">23-05-2017</cx:pt>
          <cx:pt idx="49">22-05-2017</cx:pt>
          <cx:pt idx="50">21-05-2017</cx:pt>
          <cx:pt idx="51">20-05-2017</cx:pt>
          <cx:pt idx="52">19-05-2017</cx:pt>
          <cx:pt idx="53">18-05-2017</cx:pt>
          <cx:pt idx="54">17-05-2017</cx:pt>
          <cx:pt idx="55">16-05-2017</cx:pt>
          <cx:pt idx="56">15-05-2017</cx:pt>
          <cx:pt idx="57">14-05-2017</cx:pt>
          <cx:pt idx="58">13-05-2017</cx:pt>
          <cx:pt idx="59">12/5/2017</cx:pt>
          <cx:pt idx="60">11/5/2017</cx:pt>
          <cx:pt idx="61">10/5/2017</cx:pt>
          <cx:pt idx="62">9/5/2017</cx:pt>
          <cx:pt idx="63">8/5/2017</cx:pt>
          <cx:pt idx="64">7/5/2017</cx:pt>
          <cx:pt idx="65">6/5/2017</cx:pt>
          <cx:pt idx="66">5/5/2017</cx:pt>
          <cx:pt idx="67">4/5/2017</cx:pt>
          <cx:pt idx="68">3/5/2017</cx:pt>
          <cx:pt idx="69">2/5/2017</cx:pt>
          <cx:pt idx="70">1/5/2017</cx:pt>
          <cx:pt idx="71">30-04-2017</cx:pt>
          <cx:pt idx="72">29-04-2017</cx:pt>
          <cx:pt idx="73">28-04-2017</cx:pt>
          <cx:pt idx="74">27-04-2017</cx:pt>
          <cx:pt idx="75">26-04-2017</cx:pt>
          <cx:pt idx="76">25-04-2017</cx:pt>
          <cx:pt idx="77">24-04-2017</cx:pt>
          <cx:pt idx="78">23-04-2017</cx:pt>
          <cx:pt idx="79">22-04-2017</cx:pt>
          <cx:pt idx="80">21-04-2017</cx:pt>
          <cx:pt idx="81">20-04-2017</cx:pt>
          <cx:pt idx="82">19-04-2017</cx:pt>
          <cx:pt idx="83">18-04-2017</cx:pt>
          <cx:pt idx="84">17-04-2017</cx:pt>
          <cx:pt idx="85">16-04-2017</cx:pt>
          <cx:pt idx="86">15-04-2017</cx:pt>
          <cx:pt idx="87">14-04-2017</cx:pt>
          <cx:pt idx="88">13-04-2017</cx:pt>
          <cx:pt idx="89">12/4/2017</cx:pt>
        </cx:lvl>
      </cx:strDim>
      <cx:numDim type="val">
        <cx:f>III!$B$2:$B$91</cx:f>
        <cx:lvl ptCount="90" formatCode="0%">
          <cx:pt idx="0">0.059999999999999998</cx:pt>
          <cx:pt idx="1">0.20999999999999999</cx:pt>
          <cx:pt idx="2">0.23999999999999999</cx:pt>
          <cx:pt idx="3">0.32000000000000001</cx:pt>
          <cx:pt idx="4">0.40999999999999998</cx:pt>
          <cx:pt idx="5">0.41999999999999998</cx:pt>
          <cx:pt idx="6">0.46999999999999997</cx:pt>
          <cx:pt idx="7">0.39000000000000001</cx:pt>
          <cx:pt idx="8">0.45000000000000001</cx:pt>
          <cx:pt idx="9">0.48999999999999999</cx:pt>
          <cx:pt idx="10">0.44</cx:pt>
          <cx:pt idx="11">0.38</cx:pt>
          <cx:pt idx="12">0.38</cx:pt>
          <cx:pt idx="13">0.46999999999999997</cx:pt>
          <cx:pt idx="14">0.45000000000000001</cx:pt>
          <cx:pt idx="15">0.47999999999999998</cx:pt>
          <cx:pt idx="16">0.40999999999999998</cx:pt>
          <cx:pt idx="17">0.47999999999999998</cx:pt>
          <cx:pt idx="18">0.40000000000000002</cx:pt>
          <cx:pt idx="19">0.42999999999999999</cx:pt>
          <cx:pt idx="20">0.41999999999999998</cx:pt>
          <cx:pt idx="21">0.40000000000000002</cx:pt>
          <cx:pt idx="22">0.46999999999999997</cx:pt>
          <cx:pt idx="23">0.40999999999999998</cx:pt>
          <cx:pt idx="24">0.42999999999999999</cx:pt>
          <cx:pt idx="25">0.47999999999999998</cx:pt>
          <cx:pt idx="26">0.40999999999999998</cx:pt>
          <cx:pt idx="27">0.45000000000000001</cx:pt>
          <cx:pt idx="28">0.44</cx:pt>
          <cx:pt idx="29">0.42999999999999999</cx:pt>
          <cx:pt idx="30">0.46999999999999997</cx:pt>
          <cx:pt idx="31">0.46000000000000002</cx:pt>
          <cx:pt idx="32">0.46000000000000002</cx:pt>
          <cx:pt idx="33">0.45000000000000001</cx:pt>
          <cx:pt idx="34">0.40999999999999998</cx:pt>
          <cx:pt idx="35">0.46000000000000002</cx:pt>
          <cx:pt idx="36">0.42999999999999999</cx:pt>
          <cx:pt idx="37">0.46000000000000002</cx:pt>
          <cx:pt idx="38">0.41999999999999998</cx:pt>
          <cx:pt idx="39">0.40999999999999998</cx:pt>
          <cx:pt idx="40">0.40000000000000002</cx:pt>
          <cx:pt idx="41">0.44</cx:pt>
          <cx:pt idx="42">0.44</cx:pt>
          <cx:pt idx="43">0.44</cx:pt>
          <cx:pt idx="44">0.40999999999999998</cx:pt>
          <cx:pt idx="45">0.45000000000000001</cx:pt>
          <cx:pt idx="46">0.41999999999999998</cx:pt>
          <cx:pt idx="47">0.41999999999999998</cx:pt>
          <cx:pt idx="48">0.45000000000000001</cx:pt>
          <cx:pt idx="49">0.42999999999999999</cx:pt>
          <cx:pt idx="50">0.35999999999999999</cx:pt>
          <cx:pt idx="51">0.47999999999999998</cx:pt>
          <cx:pt idx="52">0.5</cx:pt>
          <cx:pt idx="53">0.40000000000000002</cx:pt>
          <cx:pt idx="54">0.46000000000000002</cx:pt>
          <cx:pt idx="55">0.38</cx:pt>
          <cx:pt idx="56">0.40000000000000002</cx:pt>
          <cx:pt idx="57">0.42999999999999999</cx:pt>
          <cx:pt idx="58">0.37</cx:pt>
          <cx:pt idx="59">0.46000000000000002</cx:pt>
          <cx:pt idx="60">0.42999999999999999</cx:pt>
          <cx:pt idx="61">0.46000000000000002</cx:pt>
          <cx:pt idx="62">0.42999999999999999</cx:pt>
          <cx:pt idx="63">0.46000000000000002</cx:pt>
          <cx:pt idx="64">0.46000000000000002</cx:pt>
          <cx:pt idx="65">0.45000000000000001</cx:pt>
          <cx:pt idx="66">0.40999999999999998</cx:pt>
          <cx:pt idx="67">0.41999999999999998</cx:pt>
          <cx:pt idx="68">0.44</cx:pt>
          <cx:pt idx="69">0.5</cx:pt>
          <cx:pt idx="70">0.40000000000000002</cx:pt>
          <cx:pt idx="71">0.41999999999999998</cx:pt>
          <cx:pt idx="72">0.44</cx:pt>
          <cx:pt idx="73">0.40000000000000002</cx:pt>
          <cx:pt idx="74">0.40999999999999998</cx:pt>
          <cx:pt idx="75">0.41999999999999998</cx:pt>
          <cx:pt idx="76">0.40000000000000002</cx:pt>
          <cx:pt idx="77">0.46000000000000002</cx:pt>
          <cx:pt idx="78">0.47999999999999998</cx:pt>
          <cx:pt idx="79">0.45000000000000001</cx:pt>
          <cx:pt idx="80">0.51000000000000001</cx:pt>
          <cx:pt idx="81">0.44</cx:pt>
          <cx:pt idx="82">0.46999999999999997</cx:pt>
          <cx:pt idx="83">0.40999999999999998</cx:pt>
          <cx:pt idx="84">0.40000000000000002</cx:pt>
          <cx:pt idx="85">0.45000000000000001</cx:pt>
          <cx:pt idx="86">0.40000000000000002</cx:pt>
          <cx:pt idx="87">0.42999999999999999</cx:pt>
          <cx:pt idx="88">0.45000000000000001</cx:pt>
          <cx:pt idx="89">0.5</cx:pt>
        </cx:lvl>
      </cx:numDim>
    </cx:data>
  </cx:chartData>
  <cx:chart>
    <cx:title pos="t" align="ctr" overlay="0">
      <cx:tx>
        <cx:txData>
          <cx:v>Recent Daily Booking Rate</cx:v>
        </cx:txData>
      </cx:tx>
      <cx:txPr>
        <a:bodyPr spcFirstLastPara="1" vertOverflow="ellipsis" horzOverflow="overflow" wrap="square" lIns="0" tIns="0" rIns="0" bIns="0" anchor="ctr" anchorCtr="1"/>
        <a:lstStyle/>
        <a:p>
          <a:pPr algn="ctr" rtl="0">
            <a:defRPr b="1"/>
          </a:pPr>
          <a:r>
            <a:rPr lang="en-US" sz="1400" b="1" i="0" u="none" strike="noStrike" cap="none" spc="20" baseline="0">
              <a:solidFill>
                <a:sysClr val="windowText" lastClr="000000">
                  <a:lumMod val="50000"/>
                  <a:lumOff val="50000"/>
                </a:sysClr>
              </a:solidFill>
              <a:latin typeface="Calibri" panose="020F0502020204030204"/>
            </a:rPr>
            <a:t>Recent Daily Booking Rate</a:t>
          </a:r>
        </a:p>
      </cx:txPr>
    </cx:title>
    <cx:plotArea>
      <cx:plotAreaRegion>
        <cx:series layoutId="clusteredColumn" uniqueId="{32D3AE52-EE66-4C54-A548-04AD5FC61DAB}">
          <cx:tx>
            <cx:txData>
              <cx:f>III!$B$1</cx:f>
              <cx:v>booking_rate</cx:v>
            </cx:txData>
          </cx:tx>
          <cx:dataId val="0"/>
          <cx:layoutPr>
            <cx:aggregation/>
          </cx:layoutPr>
          <cx:axisId val="1"/>
        </cx:series>
        <cx:series layoutId="paretoLine" ownerIdx="0" uniqueId="{42C1B07D-96BE-4164-801A-CD399FD4E152}">
          <cx:spPr>
            <a:ln>
              <a:noFill/>
            </a:ln>
          </cx:spPr>
          <cx:axisId val="2"/>
        </cx:series>
      </cx:plotAreaRegion>
      <cx:axis id="0">
        <cx:catScaling gapWidth="0"/>
        <cx:tickLabels/>
        <cx:txPr>
          <a:bodyPr spcFirstLastPara="1" vertOverflow="ellipsis" horzOverflow="overflow" wrap="square" lIns="0" tIns="0" rIns="0" bIns="0" anchor="ctr" anchorCtr="1"/>
          <a:lstStyle/>
          <a:p>
            <a:pPr algn="ctr" rtl="0">
              <a:defRPr sz="900"/>
            </a:pPr>
            <a:endParaRPr lang="en-US" sz="900" b="0" i="0" u="none" strike="noStrike" baseline="0">
              <a:solidFill>
                <a:prstClr val="black">
                  <a:lumMod val="50000"/>
                  <a:lumOff val="50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b="1"/>
            </a:pPr>
            <a:endParaRPr lang="en-US" sz="1200" b="1" i="0" u="none" strike="noStrike" baseline="0">
              <a:solidFill>
                <a:sysClr val="windowText" lastClr="000000">
                  <a:lumMod val="50000"/>
                  <a:lumOff val="50000"/>
                </a:sysClr>
              </a:solidFill>
              <a:latin typeface="Calibri" panose="020F0502020204030204"/>
            </a:endParaRPr>
          </a:p>
        </cx:txPr>
      </cx:axis>
      <cx:axis id="2" hidden="1">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IV!$A$30:$A$54</cx:f>
        <cx:lvl ptCount="25">
          <cx:pt idx="0">2015-07</cx:pt>
          <cx:pt idx="1">2015-08</cx:pt>
          <cx:pt idx="2">2015-09</cx:pt>
          <cx:pt idx="3">2015-10</cx:pt>
          <cx:pt idx="4">2015-11</cx:pt>
          <cx:pt idx="5">2015-12</cx:pt>
          <cx:pt idx="6">2016-01</cx:pt>
          <cx:pt idx="7">2016-02</cx:pt>
          <cx:pt idx="8">2016-03</cx:pt>
          <cx:pt idx="9">2016-04</cx:pt>
          <cx:pt idx="10">2016-05</cx:pt>
          <cx:pt idx="11">2016-06</cx:pt>
          <cx:pt idx="12">2016-07</cx:pt>
          <cx:pt idx="13">2016-08</cx:pt>
          <cx:pt idx="14">2016-09</cx:pt>
          <cx:pt idx="15">2016-10</cx:pt>
          <cx:pt idx="16">2016-11</cx:pt>
          <cx:pt idx="17">2016-12</cx:pt>
          <cx:pt idx="18">2017-01</cx:pt>
          <cx:pt idx="19">2017-02</cx:pt>
          <cx:pt idx="20">2017-03</cx:pt>
          <cx:pt idx="21">2017-04</cx:pt>
          <cx:pt idx="22">2017-05</cx:pt>
          <cx:pt idx="23">2017-06</cx:pt>
          <cx:pt idx="24">2017-07</cx:pt>
        </cx:lvl>
      </cx:strDim>
      <cx:numDim type="val">
        <cx:f>IV!$B$30:$B$54</cx:f>
        <cx:lvl ptCount="25" formatCode="General">
          <cx:pt idx="0">0.02</cx:pt>
          <cx:pt idx="1">0.02</cx:pt>
          <cx:pt idx="2">0.02</cx:pt>
          <cx:pt idx="3">0.02</cx:pt>
          <cx:pt idx="4">0.02</cx:pt>
          <cx:pt idx="5">0.050000000000000003</cx:pt>
          <cx:pt idx="6">0.050000000000000003</cx:pt>
          <cx:pt idx="7">0.050000000000000003</cx:pt>
          <cx:pt idx="8">0.050000000000000003</cx:pt>
          <cx:pt idx="9">0.050000000000000003</cx:pt>
          <cx:pt idx="10">0.050000000000000003</cx:pt>
          <cx:pt idx="11">0.050000000000000003</cx:pt>
          <cx:pt idx="12">0.050000000000000003</cx:pt>
          <cx:pt idx="13">0.050000000000000003</cx:pt>
          <cx:pt idx="14">0.050000000000000003</cx:pt>
          <cx:pt idx="15">0.050000000000000003</cx:pt>
          <cx:pt idx="16">0.070000000000000007</cx:pt>
          <cx:pt idx="17">0.050000000000000003</cx:pt>
          <cx:pt idx="18">0.070000000000000007</cx:pt>
          <cx:pt idx="19">0.070000000000000007</cx:pt>
          <cx:pt idx="20">0.050000000000000003</cx:pt>
          <cx:pt idx="21">0.070000000000000007</cx:pt>
          <cx:pt idx="22">0.050000000000000003</cx:pt>
          <cx:pt idx="23">0.050000000000000003</cx:pt>
          <cx:pt idx="24">0.070000000000000007</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1" i="0" u="none" strike="noStrike" baseline="0" dirty="0">
                <a:solidFill>
                  <a:prstClr val="black">
                    <a:lumMod val="75000"/>
                    <a:lumOff val="25000"/>
                  </a:prstClr>
                </a:solidFill>
                <a:latin typeface="Calibri" panose="020F0502020204030204"/>
              </a:rPr>
              <a:t>Owner Fee</a:t>
            </a:r>
          </a:p>
        </cx:rich>
      </cx:tx>
    </cx:title>
    <cx:plotArea>
      <cx:plotAreaRegion>
        <cx:series layoutId="boxWhisker" uniqueId="{C5940954-A7FD-4FFF-8305-0E90C270E4C0}">
          <cx:tx>
            <cx:txData>
              <cx:f>IV!$B$29</cx:f>
              <cx:v>fee</cx:v>
            </cx:txData>
          </cx:tx>
          <cx:dataId val="0"/>
          <cx:layoutPr>
            <cx:visibility meanLine="0" meanMarker="1" nonoutliers="0" outliers="1"/>
            <cx:statistics quartileMethod="exclusive"/>
          </cx:layoutPr>
        </cx:series>
      </cx:plotAreaRegion>
      <cx:axis id="0">
        <cx:catScaling gapWidth="1.5"/>
        <cx:tickLabels/>
        <cx:txPr>
          <a:bodyPr spcFirstLastPara="1" vertOverflow="ellipsis" horzOverflow="overflow" wrap="square" lIns="0" tIns="0" rIns="0" bIns="0" anchor="ctr" anchorCtr="1"/>
          <a:lstStyle/>
          <a:p>
            <a:pPr algn="ctr" rtl="0">
              <a:defRPr sz="1000"/>
            </a:pPr>
            <a:endParaRPr lang="en-US" sz="1000" b="0" i="0" u="none" strike="noStrike" baseline="0">
              <a:solidFill>
                <a:prstClr val="black">
                  <a:lumMod val="75000"/>
                  <a:lumOff val="25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axis>
    </cx:plotArea>
    <cx:legend pos="b" align="ctr" overlay="0">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legend>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IV!$A$58:$A$82</cx:f>
        <cx:lvl ptCount="25">
          <cx:pt idx="0">2015-07</cx:pt>
          <cx:pt idx="1">2015-08</cx:pt>
          <cx:pt idx="2">2015-09</cx:pt>
          <cx:pt idx="3">2015-10</cx:pt>
          <cx:pt idx="4">2015-11</cx:pt>
          <cx:pt idx="5">2015-12</cx:pt>
          <cx:pt idx="6">2016-01</cx:pt>
          <cx:pt idx="7">2016-02</cx:pt>
          <cx:pt idx="8">2016-03</cx:pt>
          <cx:pt idx="9">2016-04</cx:pt>
          <cx:pt idx="10">2016-05</cx:pt>
          <cx:pt idx="11">2016-06</cx:pt>
          <cx:pt idx="12">2016-07</cx:pt>
          <cx:pt idx="13">2016-08</cx:pt>
          <cx:pt idx="14">2016-09</cx:pt>
          <cx:pt idx="15">2016-10</cx:pt>
          <cx:pt idx="16">2016-11</cx:pt>
          <cx:pt idx="17">2016-12</cx:pt>
          <cx:pt idx="18">2017-01</cx:pt>
          <cx:pt idx="19">2017-02</cx:pt>
          <cx:pt idx="20">2017-03</cx:pt>
          <cx:pt idx="21">2017-04</cx:pt>
          <cx:pt idx="22">2017-05</cx:pt>
          <cx:pt idx="23">2017-06</cx:pt>
          <cx:pt idx="24">2017-07</cx:pt>
        </cx:lvl>
      </cx:strDim>
      <cx:numDim type="val">
        <cx:f>IV!$B$58:$B$82</cx:f>
        <cx:lvl ptCount="25" formatCode="General">
          <cx:pt idx="0">0.14999999999999999</cx:pt>
          <cx:pt idx="1">0.14999999999999999</cx:pt>
          <cx:pt idx="2">0.14999999999999999</cx:pt>
          <cx:pt idx="3">0.14999999999999999</cx:pt>
          <cx:pt idx="4">0.14999999999999999</cx:pt>
          <cx:pt idx="5">0.14999999999999999</cx:pt>
          <cx:pt idx="6">0.14999999999999999</cx:pt>
          <cx:pt idx="7">0.14999999999999999</cx:pt>
          <cx:pt idx="8">0.14999999999999999</cx:pt>
          <cx:pt idx="9">0.14999999999999999</cx:pt>
          <cx:pt idx="10">0.14999999999999999</cx:pt>
          <cx:pt idx="11">0.14999999999999999</cx:pt>
          <cx:pt idx="12">0.20000000000000001</cx:pt>
          <cx:pt idx="13">0.14999999999999999</cx:pt>
          <cx:pt idx="14">0.14999999999999999</cx:pt>
          <cx:pt idx="15">0.14999999999999999</cx:pt>
          <cx:pt idx="16">0.14999999999999999</cx:pt>
          <cx:pt idx="17">0.20000000000000001</cx:pt>
          <cx:pt idx="18">0.20000000000000001</cx:pt>
          <cx:pt idx="19">0.20000000000000001</cx:pt>
          <cx:pt idx="20">0.14999999999999999</cx:pt>
          <cx:pt idx="21">0.20000000000000001</cx:pt>
          <cx:pt idx="22">0.20000000000000001</cx:pt>
          <cx:pt idx="23">0.20000000000000001</cx:pt>
          <cx:pt idx="24">0.20000000000000001</cx:pt>
        </cx:lvl>
      </cx:numDim>
    </cx:data>
  </cx:chartData>
  <cx:chart>
    <cx:title pos="t" align="ctr" overlay="0">
      <cx:tx>
        <cx:txData>
          <cx:v>Service Fee</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Service Fee</a:t>
          </a:r>
        </a:p>
      </cx:txPr>
    </cx:title>
    <cx:plotArea>
      <cx:plotAreaRegion>
        <cx:series layoutId="boxWhisker" uniqueId="{93965C3C-EA7C-4BEA-9D86-E2EBC45B8F66}">
          <cx:tx>
            <cx:txData>
              <cx:f>IV!$B$57</cx:f>
              <cx:v>fee</cx:v>
            </cx:txData>
          </cx:tx>
          <cx:dataId val="0"/>
          <cx:layoutPr>
            <cx:visibility meanLine="0" meanMarker="1" nonoutliers="0" outliers="1"/>
            <cx:statistics quartileMethod="exclusive"/>
          </cx:layoutPr>
        </cx:series>
      </cx:plotAreaRegion>
      <cx:axis id="0">
        <cx:catScaling gapWidth="1.5"/>
        <cx:tickLabels/>
        <cx:txPr>
          <a:bodyPr spcFirstLastPara="1" vertOverflow="ellipsis" horzOverflow="overflow" wrap="square" lIns="0" tIns="0" rIns="0" bIns="0" anchor="ctr" anchorCtr="1"/>
          <a:lstStyle/>
          <a:p>
            <a:pPr algn="ctr" rtl="0">
              <a:defRPr sz="1000"/>
            </a:pPr>
            <a:endParaRPr lang="en-US" sz="1000" b="0" i="0" u="none" strike="noStrike" baseline="0">
              <a:solidFill>
                <a:prstClr val="black">
                  <a:lumMod val="75000"/>
                  <a:lumOff val="25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axis>
    </cx:plotArea>
    <cx:legend pos="b" align="ctr" overlay="0">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legend>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IV!$A$87:$A$111</cx:f>
        <cx:lvl ptCount="25">
          <cx:pt idx="0">2015-07</cx:pt>
          <cx:pt idx="1">2015-08</cx:pt>
          <cx:pt idx="2">2015-09</cx:pt>
          <cx:pt idx="3">2015-10</cx:pt>
          <cx:pt idx="4">2015-11</cx:pt>
          <cx:pt idx="5">2015-12</cx:pt>
          <cx:pt idx="6">2016-01</cx:pt>
          <cx:pt idx="7">2016-02</cx:pt>
          <cx:pt idx="8">2016-03</cx:pt>
          <cx:pt idx="9">2016-04</cx:pt>
          <cx:pt idx="10">2016-05</cx:pt>
          <cx:pt idx="11">2016-06</cx:pt>
          <cx:pt idx="12">2016-07</cx:pt>
          <cx:pt idx="13">2016-08</cx:pt>
          <cx:pt idx="14">2016-09</cx:pt>
          <cx:pt idx="15">2016-10</cx:pt>
          <cx:pt idx="16">2016-11</cx:pt>
          <cx:pt idx="17">2016-12</cx:pt>
          <cx:pt idx="18">2017-01</cx:pt>
          <cx:pt idx="19">2017-02</cx:pt>
          <cx:pt idx="20">2017-03</cx:pt>
          <cx:pt idx="21">2017-04</cx:pt>
          <cx:pt idx="22">2017-05</cx:pt>
          <cx:pt idx="23">2017-06</cx:pt>
          <cx:pt idx="24"/>
        </cx:lvl>
      </cx:strDim>
      <cx:numDim type="val">
        <cx:f>IV!$B$87:$B$111</cx:f>
        <cx:lvl ptCount="25" formatCode="General">
          <cx:pt idx="0">40</cx:pt>
          <cx:pt idx="1">266</cx:pt>
          <cx:pt idx="2">465</cx:pt>
          <cx:pt idx="3">829</cx:pt>
          <cx:pt idx="4">1090</cx:pt>
          <cx:pt idx="5">1445</cx:pt>
          <cx:pt idx="6">1876</cx:pt>
          <cx:pt idx="7">2074</cx:pt>
          <cx:pt idx="8">2729</cx:pt>
          <cx:pt idx="9">3094</cx:pt>
          <cx:pt idx="10">3555</cx:pt>
          <cx:pt idx="11">4048</cx:pt>
          <cx:pt idx="12">4572</cx:pt>
          <cx:pt idx="13">5112</cx:pt>
          <cx:pt idx="14">5403</cx:pt>
          <cx:pt idx="15">6128</cx:pt>
          <cx:pt idx="16">6474</cx:pt>
          <cx:pt idx="17">7481</cx:pt>
          <cx:pt idx="18">7886</cx:pt>
          <cx:pt idx="19">7826</cx:pt>
          <cx:pt idx="20">9269</cx:pt>
          <cx:pt idx="21">9681</cx:pt>
          <cx:pt idx="22">11488</cx:pt>
          <cx:pt idx="23">12093</cx:pt>
        </cx:lvl>
      </cx:numDim>
    </cx:data>
  </cx:chartData>
  <cx:chart>
    <cx:title pos="t" align="ctr" overlay="0">
      <cx:tx>
        <cx:txData>
          <cx:v># of Pets per Conversation</cx:v>
        </cx:txData>
      </cx:tx>
      <cx:txPr>
        <a:bodyPr spcFirstLastPara="1" vertOverflow="ellipsis" horzOverflow="overflow" wrap="square" lIns="0" tIns="0" rIns="0" bIns="0" anchor="ctr" anchorCtr="1"/>
        <a:lstStyle/>
        <a:p>
          <a:pPr algn="ctr" rtl="0">
            <a:defRPr/>
          </a:pPr>
          <a:r>
            <a:rPr lang="en-US" sz="1800" b="1" i="0" u="none" strike="noStrike" baseline="0" dirty="0">
              <a:solidFill>
                <a:prstClr val="black">
                  <a:lumMod val="75000"/>
                  <a:lumOff val="25000"/>
                </a:prstClr>
              </a:solidFill>
              <a:latin typeface="Calibri" panose="020F0502020204030204"/>
            </a:rPr>
            <a:t># of Pets per Conversation</a:t>
          </a:r>
        </a:p>
      </cx:txPr>
    </cx:title>
    <cx:plotArea>
      <cx:plotAreaRegion>
        <cx:series layoutId="boxWhisker" uniqueId="{E0F2EC62-D29F-475A-97B5-F5E5D910BD74}">
          <cx:tx>
            <cx:txData>
              <cx:f>IV!$B$86</cx:f>
              <cx:v># of pets per conversation</cx:v>
            </cx:txData>
          </cx:tx>
          <cx:dataId val="0"/>
          <cx:layoutPr>
            <cx:visibility meanLine="1" meanMarker="1" nonoutliers="0" outliers="1"/>
            <cx:statistics quartileMethod="exclusive"/>
          </cx:layoutPr>
        </cx:series>
      </cx:plotAreaRegion>
      <cx:axis id="0">
        <cx:catScaling gapWidth="1.5"/>
        <cx:tickLabels/>
        <cx:txPr>
          <a:bodyPr spcFirstLastPara="1" vertOverflow="ellipsis" horzOverflow="overflow" wrap="square" lIns="0" tIns="0" rIns="0" bIns="0" anchor="ctr" anchorCtr="1"/>
          <a:lstStyle/>
          <a:p>
            <a:pPr algn="ctr" rtl="0">
              <a:defRPr sz="1000"/>
            </a:pPr>
            <a:endParaRPr lang="en-US" sz="1000" b="0" i="0" u="none" strike="noStrike" baseline="0">
              <a:solidFill>
                <a:prstClr val="black">
                  <a:lumMod val="75000"/>
                  <a:lumOff val="25000"/>
                </a:prstClr>
              </a:solidFill>
              <a:latin typeface="Calibri" panose="020F0502020204030204"/>
            </a:endParaRPr>
          </a:p>
        </cx:txPr>
      </cx:axis>
      <cx:axis id="1">
        <cx:valScaling/>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axis>
    </cx:plotArea>
    <cx:legend pos="b" align="ctr" overlay="0">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75000"/>
                <a:lumOff val="25000"/>
              </a:prst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900"/>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50000"/>
        <a:lumOff val="50000"/>
      </a:schemeClr>
    </cs:fontRef>
    <cs:defRPr sz="900"/>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400"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9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6A7E-F54D-4178-92B9-01BCF8D24C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7C99BB-88E1-4A02-8D2C-DD000BC58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38B66-7428-4DC0-B653-0F15FA6E8E95}"/>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E21AFA79-A654-4C5B-89A3-27D0FAA1B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608FF-A47A-4135-8A00-3F4663587451}"/>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26199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C12A-692C-46E4-88DA-90E6D8360C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D57629-3C05-40D0-95A5-86A5D3795C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4FB16-6FA0-461A-926D-90BFC5B7551A}"/>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3CC11379-6EF2-47FC-9BC1-E2DC40EFE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F0860-C04B-4DFF-9B9B-B5745006FC16}"/>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309201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7CEEA6-19D8-4C4D-82BD-E4C8B2C2B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F81B4F-4CEC-44BC-8AC1-EF8BCADB9F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650C0-3C70-4B3D-9F89-ED945EE0356F}"/>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55EA6598-D948-48DF-B4B1-20874682C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5E95A-DEF1-4C7C-A747-A3FDD055A9D5}"/>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401870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9675-CE21-4E96-B405-E19D32A31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D5FDE-EBD5-42E9-9728-1763317250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C1B4D-0795-4046-9610-7DCF1795283C}"/>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00717FE3-341D-4495-BD9C-7E12CFE49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37BBE-6861-4C1E-834F-4A128FFF5B78}"/>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30621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49A1-3E45-44B4-9F85-510DAD2D4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F234EA-FB35-49E3-A17F-9E29D2945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36D1BF-6E0D-4625-88D9-DACBA4AF9E72}"/>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2E3ECDD8-7E76-44EF-8C37-5FDCE82C2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CCCB-E318-442B-918F-1A0B7F6F8EF0}"/>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77567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2A02-B436-46DE-B967-2EA384FA1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7D8DE-76B1-4023-9ABA-326182C78E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068301-9492-4B9A-9D5B-D98D5E6812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DDC678-B244-4D58-801A-2B275EC85C1A}"/>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6" name="Footer Placeholder 5">
            <a:extLst>
              <a:ext uri="{FF2B5EF4-FFF2-40B4-BE49-F238E27FC236}">
                <a16:creationId xmlns:a16="http://schemas.microsoft.com/office/drawing/2014/main" id="{96470F08-75E6-4B20-9090-E72D36925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58311-97D2-4CC7-9D01-230ED40430A4}"/>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256323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6199-6F63-4B15-B7BF-D5BDE5409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F3A14-2339-463E-AA05-BA0B49330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48823-A1A4-4870-B361-AC4606229A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F9A98C-1B3A-4EC1-B44E-1E652ED8C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B4E852-D57E-4F4F-893C-4FD132F2FA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D482AE-61E9-4554-9B5B-14E461530975}"/>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8" name="Footer Placeholder 7">
            <a:extLst>
              <a:ext uri="{FF2B5EF4-FFF2-40B4-BE49-F238E27FC236}">
                <a16:creationId xmlns:a16="http://schemas.microsoft.com/office/drawing/2014/main" id="{980B9246-8A8C-4CA2-AE66-9DE624FCC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9C45F-D173-4E42-85D9-308C33E3DE59}"/>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82735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43A9-7B5B-485D-8A6B-04E7DFF583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56E692-4CC4-4AB0-AA47-F3ABCC148E88}"/>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4" name="Footer Placeholder 3">
            <a:extLst>
              <a:ext uri="{FF2B5EF4-FFF2-40B4-BE49-F238E27FC236}">
                <a16:creationId xmlns:a16="http://schemas.microsoft.com/office/drawing/2014/main" id="{48A09ACB-8B3C-4F31-A883-42A80416EA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1CB731-6778-4C9D-B60A-D7650DA0F377}"/>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365782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B5A92-3C19-4D96-B6B2-508C14EF6EBE}"/>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3" name="Footer Placeholder 2">
            <a:extLst>
              <a:ext uri="{FF2B5EF4-FFF2-40B4-BE49-F238E27FC236}">
                <a16:creationId xmlns:a16="http://schemas.microsoft.com/office/drawing/2014/main" id="{F507DE65-786C-4B00-96FB-5C7B59BF1B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80DCD0-9DF8-41E3-925C-871644C08742}"/>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244142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3F2-4798-44D4-88DC-93591758D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42A78C-7A6B-4C84-8B52-B49ACC1CE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47DED8-700A-47A4-991A-34F4C8D8D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FE4471-3821-4683-B904-ADD21E19B0D8}"/>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6" name="Footer Placeholder 5">
            <a:extLst>
              <a:ext uri="{FF2B5EF4-FFF2-40B4-BE49-F238E27FC236}">
                <a16:creationId xmlns:a16="http://schemas.microsoft.com/office/drawing/2014/main" id="{08B86E18-2A8C-4181-A636-5CE943E6D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7944F-4EFE-416C-97D2-F05F09CD89B6}"/>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199508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CBDD-4C2A-401F-9EE3-4AFDC19E3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70420B-EE33-4FC5-BC11-29805B05A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1C9C02-13EF-44B3-B22A-EF362448C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9B5AF-8698-4671-9C7D-B1D1523A2EEA}"/>
              </a:ext>
            </a:extLst>
          </p:cNvPr>
          <p:cNvSpPr>
            <a:spLocks noGrp="1"/>
          </p:cNvSpPr>
          <p:nvPr>
            <p:ph type="dt" sz="half" idx="10"/>
          </p:nvPr>
        </p:nvSpPr>
        <p:spPr/>
        <p:txBody>
          <a:bodyPr/>
          <a:lstStyle/>
          <a:p>
            <a:fld id="{1E87690F-5D86-4D07-AD57-364840CEC4BD}" type="datetimeFigureOut">
              <a:rPr lang="en-US" smtClean="0"/>
              <a:t>2/18/2018</a:t>
            </a:fld>
            <a:endParaRPr lang="en-US"/>
          </a:p>
        </p:txBody>
      </p:sp>
      <p:sp>
        <p:nvSpPr>
          <p:cNvPr id="6" name="Footer Placeholder 5">
            <a:extLst>
              <a:ext uri="{FF2B5EF4-FFF2-40B4-BE49-F238E27FC236}">
                <a16:creationId xmlns:a16="http://schemas.microsoft.com/office/drawing/2014/main" id="{2C1A387D-4F37-49CF-833D-1EF140559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A57B6-BABA-4E1F-AF8E-CDD2B7A575A0}"/>
              </a:ext>
            </a:extLst>
          </p:cNvPr>
          <p:cNvSpPr>
            <a:spLocks noGrp="1"/>
          </p:cNvSpPr>
          <p:nvPr>
            <p:ph type="sldNum" sz="quarter" idx="12"/>
          </p:nvPr>
        </p:nvSpPr>
        <p:spPr/>
        <p:txBody>
          <a:bodyPr/>
          <a:lstStyle/>
          <a:p>
            <a:fld id="{0F434FFB-4071-4F0C-B038-655D384229A1}" type="slidenum">
              <a:rPr lang="en-US" smtClean="0"/>
              <a:t>‹#›</a:t>
            </a:fld>
            <a:endParaRPr lang="en-US"/>
          </a:p>
        </p:txBody>
      </p:sp>
    </p:spTree>
    <p:extLst>
      <p:ext uri="{BB962C8B-B14F-4D97-AF65-F5344CB8AC3E}">
        <p14:creationId xmlns:p14="http://schemas.microsoft.com/office/powerpoint/2010/main" val="46847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D818A-1BEE-4CE9-898E-909382312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82F12D-BFB1-415A-AF90-ABD0B2976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DEA7A-BF8A-4BAB-A7E2-F633E0448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7690F-5D86-4D07-AD57-364840CEC4BD}" type="datetimeFigureOut">
              <a:rPr lang="en-US" smtClean="0"/>
              <a:t>2/18/2018</a:t>
            </a:fld>
            <a:endParaRPr lang="en-US"/>
          </a:p>
        </p:txBody>
      </p:sp>
      <p:sp>
        <p:nvSpPr>
          <p:cNvPr id="5" name="Footer Placeholder 4">
            <a:extLst>
              <a:ext uri="{FF2B5EF4-FFF2-40B4-BE49-F238E27FC236}">
                <a16:creationId xmlns:a16="http://schemas.microsoft.com/office/drawing/2014/main" id="{5F4FA6F2-3455-4CAD-957D-139946A80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96BB7-17BD-4173-8D32-6B85CF669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34FFB-4071-4F0C-B038-655D384229A1}" type="slidenum">
              <a:rPr lang="en-US" smtClean="0"/>
              <a:t>‹#›</a:t>
            </a:fld>
            <a:endParaRPr lang="en-US"/>
          </a:p>
        </p:txBody>
      </p:sp>
    </p:spTree>
    <p:extLst>
      <p:ext uri="{BB962C8B-B14F-4D97-AF65-F5344CB8AC3E}">
        <p14:creationId xmlns:p14="http://schemas.microsoft.com/office/powerpoint/2010/main" val="1779876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2.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C533DD-1CF6-4A33-852D-387744153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2F9EB70-AAF1-48B1-B3E5-10C71ECD7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41" y="1014398"/>
            <a:ext cx="9680010" cy="3315402"/>
          </a:xfrm>
          <a:prstGeom prst="rect">
            <a:avLst/>
          </a:prstGeom>
        </p:spPr>
      </p:pic>
      <p:sp>
        <p:nvSpPr>
          <p:cNvPr id="12" name="Freeform: Shape 11">
            <a:extLst>
              <a:ext uri="{FF2B5EF4-FFF2-40B4-BE49-F238E27FC236}">
                <a16:creationId xmlns:a16="http://schemas.microsoft.com/office/drawing/2014/main" id="{61B91595-DF01-4E8B-80BF-B812BA9BFD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4C8997-5BDF-40A6-937B-FE7BA7F6A8D5}"/>
              </a:ext>
            </a:extLst>
          </p:cNvPr>
          <p:cNvSpPr>
            <a:spLocks noGrp="1"/>
          </p:cNvSpPr>
          <p:nvPr>
            <p:ph type="subTitle" idx="1"/>
          </p:nvPr>
        </p:nvSpPr>
        <p:spPr>
          <a:xfrm>
            <a:off x="767240" y="6275067"/>
            <a:ext cx="9095651" cy="347473"/>
          </a:xfrm>
        </p:spPr>
        <p:txBody>
          <a:bodyPr>
            <a:normAutofit/>
          </a:bodyPr>
          <a:lstStyle/>
          <a:p>
            <a:pPr algn="l"/>
            <a:r>
              <a:rPr lang="en-US" sz="1600" dirty="0"/>
              <a:t>The Final Report, prepared by Duygu Tabak on 2.19.2018</a:t>
            </a:r>
          </a:p>
        </p:txBody>
      </p:sp>
    </p:spTree>
    <p:extLst>
      <p:ext uri="{BB962C8B-B14F-4D97-AF65-F5344CB8AC3E}">
        <p14:creationId xmlns:p14="http://schemas.microsoft.com/office/powerpoint/2010/main" val="220398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3E2B-2DC9-4934-91C9-665D786A138F}"/>
              </a:ext>
            </a:extLst>
          </p:cNvPr>
          <p:cNvSpPr>
            <a:spLocks noGrp="1"/>
          </p:cNvSpPr>
          <p:nvPr>
            <p:ph type="title"/>
          </p:nvPr>
        </p:nvSpPr>
        <p:spPr/>
        <p:txBody>
          <a:bodyPr/>
          <a:lstStyle/>
          <a:p>
            <a:r>
              <a:rPr lang="en-US" dirty="0"/>
              <a:t>The First Exercise: Exploring the Database</a:t>
            </a:r>
          </a:p>
        </p:txBody>
      </p:sp>
      <p:sp>
        <p:nvSpPr>
          <p:cNvPr id="3" name="Content Placeholder 2">
            <a:extLst>
              <a:ext uri="{FF2B5EF4-FFF2-40B4-BE49-F238E27FC236}">
                <a16:creationId xmlns:a16="http://schemas.microsoft.com/office/drawing/2014/main" id="{CBDFB028-2F9C-42E0-9AC6-E52BAE7C8CE2}"/>
              </a:ext>
            </a:extLst>
          </p:cNvPr>
          <p:cNvSpPr>
            <a:spLocks noGrp="1"/>
          </p:cNvSpPr>
          <p:nvPr>
            <p:ph idx="1"/>
          </p:nvPr>
        </p:nvSpPr>
        <p:spPr>
          <a:xfrm>
            <a:off x="3670852" y="2294699"/>
            <a:ext cx="7195930" cy="4351338"/>
          </a:xfrm>
        </p:spPr>
        <p:txBody>
          <a:bodyPr/>
          <a:lstStyle/>
          <a:p>
            <a:r>
              <a:rPr lang="en-US" b="1" dirty="0"/>
              <a:t>64.5k</a:t>
            </a:r>
            <a:r>
              <a:rPr lang="en-US" dirty="0"/>
              <a:t> users have signed up to rover.com. </a:t>
            </a:r>
            <a:r>
              <a:rPr lang="en-US" b="1" dirty="0"/>
              <a:t>35.5k (55%)</a:t>
            </a:r>
            <a:r>
              <a:rPr lang="en-US" dirty="0"/>
              <a:t> users signed up prior to 2017-01-12. </a:t>
            </a:r>
          </a:p>
          <a:p>
            <a:endParaRPr lang="en-US" dirty="0"/>
          </a:p>
          <a:p>
            <a:r>
              <a:rPr lang="en-US" b="1" dirty="0"/>
              <a:t>80.44% </a:t>
            </a:r>
            <a:r>
              <a:rPr lang="en-US" dirty="0"/>
              <a:t>of users have added pets and </a:t>
            </a:r>
            <a:r>
              <a:rPr lang="en-US" b="1" dirty="0"/>
              <a:t>1.5</a:t>
            </a:r>
            <a:r>
              <a:rPr lang="en-US" dirty="0"/>
              <a:t> pets per user have been added on average. </a:t>
            </a:r>
            <a:r>
              <a:rPr lang="en-US" b="1" dirty="0"/>
              <a:t>24.78% </a:t>
            </a:r>
            <a:r>
              <a:rPr lang="en-US" dirty="0"/>
              <a:t>of pets play well with cats.</a:t>
            </a:r>
          </a:p>
          <a:p>
            <a:endParaRPr lang="en-US" dirty="0"/>
          </a:p>
        </p:txBody>
      </p:sp>
      <p:graphicFrame>
        <p:nvGraphicFramePr>
          <p:cNvPr id="4" name="Chart 3">
            <a:extLst>
              <a:ext uri="{FF2B5EF4-FFF2-40B4-BE49-F238E27FC236}">
                <a16:creationId xmlns:a16="http://schemas.microsoft.com/office/drawing/2014/main" id="{4EF39040-2A82-450B-82B6-1E5ACE1D8366}"/>
              </a:ext>
            </a:extLst>
          </p:cNvPr>
          <p:cNvGraphicFramePr>
            <a:graphicFrameLocks/>
          </p:cNvGraphicFramePr>
          <p:nvPr>
            <p:extLst>
              <p:ext uri="{D42A27DB-BD31-4B8C-83A1-F6EECF244321}">
                <p14:modId xmlns:p14="http://schemas.microsoft.com/office/powerpoint/2010/main" val="2304879380"/>
              </p:ext>
            </p:extLst>
          </p:nvPr>
        </p:nvGraphicFramePr>
        <p:xfrm>
          <a:off x="-609600" y="206628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972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9E0C-45A2-452B-89CB-59DE7D144A82}"/>
              </a:ext>
            </a:extLst>
          </p:cNvPr>
          <p:cNvSpPr>
            <a:spLocks noGrp="1"/>
          </p:cNvSpPr>
          <p:nvPr>
            <p:ph type="title"/>
          </p:nvPr>
        </p:nvSpPr>
        <p:spPr/>
        <p:txBody>
          <a:bodyPr/>
          <a:lstStyle/>
          <a:p>
            <a:r>
              <a:rPr lang="en-US" dirty="0"/>
              <a:t>The Second Exercise: </a:t>
            </a:r>
            <a:br>
              <a:rPr lang="en-US" dirty="0"/>
            </a:br>
            <a:r>
              <a:rPr lang="en-US" dirty="0"/>
              <a:t>Conversations and Bookings (1/2)</a:t>
            </a:r>
          </a:p>
        </p:txBody>
      </p:sp>
      <p:graphicFrame>
        <p:nvGraphicFramePr>
          <p:cNvPr id="4" name="Chart 3">
            <a:extLst>
              <a:ext uri="{FF2B5EF4-FFF2-40B4-BE49-F238E27FC236}">
                <a16:creationId xmlns:a16="http://schemas.microsoft.com/office/drawing/2014/main" id="{C0A245FC-48B0-448E-A5A7-FE94E28AD432}"/>
              </a:ext>
            </a:extLst>
          </p:cNvPr>
          <p:cNvGraphicFramePr>
            <a:graphicFrameLocks/>
          </p:cNvGraphicFramePr>
          <p:nvPr>
            <p:extLst>
              <p:ext uri="{D42A27DB-BD31-4B8C-83A1-F6EECF244321}">
                <p14:modId xmlns:p14="http://schemas.microsoft.com/office/powerpoint/2010/main" val="1000602147"/>
              </p:ext>
            </p:extLst>
          </p:nvPr>
        </p:nvGraphicFramePr>
        <p:xfrm>
          <a:off x="742121" y="2729948"/>
          <a:ext cx="4837043" cy="3167269"/>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7F65AB1D-2539-4B4F-916A-95B677479FCB}"/>
              </a:ext>
            </a:extLst>
          </p:cNvPr>
          <p:cNvSpPr>
            <a:spLocks noGrp="1"/>
          </p:cNvSpPr>
          <p:nvPr>
            <p:ph idx="1"/>
          </p:nvPr>
        </p:nvSpPr>
        <p:spPr>
          <a:xfrm>
            <a:off x="742122" y="1844091"/>
            <a:ext cx="10515600" cy="1009651"/>
          </a:xfrm>
        </p:spPr>
        <p:txBody>
          <a:bodyPr>
            <a:normAutofit/>
          </a:bodyPr>
          <a:lstStyle/>
          <a:p>
            <a:r>
              <a:rPr lang="en-US" sz="2400" dirty="0"/>
              <a:t>Some facts and statistics are presented regarding each service type. </a:t>
            </a:r>
          </a:p>
        </p:txBody>
      </p:sp>
      <p:graphicFrame>
        <p:nvGraphicFramePr>
          <p:cNvPr id="7" name="Chart 6">
            <a:extLst>
              <a:ext uri="{FF2B5EF4-FFF2-40B4-BE49-F238E27FC236}">
                <a16:creationId xmlns:a16="http://schemas.microsoft.com/office/drawing/2014/main" id="{21521FAF-6D5A-453A-BBEB-7C4FA675B7D4}"/>
              </a:ext>
            </a:extLst>
          </p:cNvPr>
          <p:cNvGraphicFramePr>
            <a:graphicFrameLocks/>
          </p:cNvGraphicFramePr>
          <p:nvPr>
            <p:extLst>
              <p:ext uri="{D42A27DB-BD31-4B8C-83A1-F6EECF244321}">
                <p14:modId xmlns:p14="http://schemas.microsoft.com/office/powerpoint/2010/main" val="4122519039"/>
              </p:ext>
            </p:extLst>
          </p:nvPr>
        </p:nvGraphicFramePr>
        <p:xfrm>
          <a:off x="6215269" y="2729948"/>
          <a:ext cx="4837043" cy="31672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462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9FA8-A3B9-48D0-86BD-7329567572B9}"/>
              </a:ext>
            </a:extLst>
          </p:cNvPr>
          <p:cNvSpPr>
            <a:spLocks noGrp="1"/>
          </p:cNvSpPr>
          <p:nvPr>
            <p:ph type="title"/>
          </p:nvPr>
        </p:nvSpPr>
        <p:spPr/>
        <p:txBody>
          <a:bodyPr/>
          <a:lstStyle/>
          <a:p>
            <a:r>
              <a:rPr lang="en-US" dirty="0"/>
              <a:t>The Second Exercise: </a:t>
            </a:r>
            <a:br>
              <a:rPr lang="en-US" dirty="0"/>
            </a:br>
            <a:r>
              <a:rPr lang="en-US" dirty="0"/>
              <a:t>Conversations and Bookings (2/2)</a:t>
            </a:r>
          </a:p>
        </p:txBody>
      </p:sp>
      <p:sp>
        <p:nvSpPr>
          <p:cNvPr id="3" name="Content Placeholder 2">
            <a:extLst>
              <a:ext uri="{FF2B5EF4-FFF2-40B4-BE49-F238E27FC236}">
                <a16:creationId xmlns:a16="http://schemas.microsoft.com/office/drawing/2014/main" id="{26A5901F-30EB-483D-B6DC-4820FDE507D6}"/>
              </a:ext>
            </a:extLst>
          </p:cNvPr>
          <p:cNvSpPr>
            <a:spLocks noGrp="1"/>
          </p:cNvSpPr>
          <p:nvPr>
            <p:ph idx="1"/>
          </p:nvPr>
        </p:nvSpPr>
        <p:spPr>
          <a:xfrm>
            <a:off x="437321" y="5274769"/>
            <a:ext cx="5108713" cy="1009651"/>
          </a:xfrm>
        </p:spPr>
        <p:txBody>
          <a:bodyPr>
            <a:normAutofit/>
          </a:bodyPr>
          <a:lstStyle/>
          <a:p>
            <a:pPr marL="0" indent="0">
              <a:buNone/>
            </a:pPr>
            <a:r>
              <a:rPr lang="en-US" dirty="0"/>
              <a:t>For un-cancelled bookings, owner is more likely to leave a review. </a:t>
            </a:r>
          </a:p>
        </p:txBody>
      </p:sp>
      <p:graphicFrame>
        <p:nvGraphicFramePr>
          <p:cNvPr id="5" name="Chart 4">
            <a:extLst>
              <a:ext uri="{FF2B5EF4-FFF2-40B4-BE49-F238E27FC236}">
                <a16:creationId xmlns:a16="http://schemas.microsoft.com/office/drawing/2014/main" id="{2413AFB1-F6CA-4D39-87B5-F47793882D18}"/>
              </a:ext>
            </a:extLst>
          </p:cNvPr>
          <p:cNvGraphicFramePr>
            <a:graphicFrameLocks/>
          </p:cNvGraphicFramePr>
          <p:nvPr>
            <p:extLst>
              <p:ext uri="{D42A27DB-BD31-4B8C-83A1-F6EECF244321}">
                <p14:modId xmlns:p14="http://schemas.microsoft.com/office/powerpoint/2010/main" val="2155411309"/>
              </p:ext>
            </p:extLst>
          </p:nvPr>
        </p:nvGraphicFramePr>
        <p:xfrm>
          <a:off x="337931" y="208617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6A581BD-596D-4306-B31E-062D41DCD96B}"/>
              </a:ext>
            </a:extLst>
          </p:cNvPr>
          <p:cNvGraphicFramePr>
            <a:graphicFrameLocks/>
          </p:cNvGraphicFramePr>
          <p:nvPr>
            <p:extLst>
              <p:ext uri="{D42A27DB-BD31-4B8C-83A1-F6EECF244321}">
                <p14:modId xmlns:p14="http://schemas.microsoft.com/office/powerpoint/2010/main" val="3958953462"/>
              </p:ext>
            </p:extLst>
          </p:nvPr>
        </p:nvGraphicFramePr>
        <p:xfrm>
          <a:off x="5970105" y="208617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a:extLst>
              <a:ext uri="{FF2B5EF4-FFF2-40B4-BE49-F238E27FC236}">
                <a16:creationId xmlns:a16="http://schemas.microsoft.com/office/drawing/2014/main" id="{5206F71D-59B5-4ACA-A700-355E21B07CFE}"/>
              </a:ext>
            </a:extLst>
          </p:cNvPr>
          <p:cNvSpPr txBox="1">
            <a:spLocks/>
          </p:cNvSpPr>
          <p:nvPr/>
        </p:nvSpPr>
        <p:spPr>
          <a:xfrm>
            <a:off x="5754757" y="5277247"/>
            <a:ext cx="5599043" cy="1009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Owner also tends to leave better reviews.</a:t>
            </a:r>
          </a:p>
        </p:txBody>
      </p:sp>
      <p:cxnSp>
        <p:nvCxnSpPr>
          <p:cNvPr id="11" name="Straight Connector 10">
            <a:extLst>
              <a:ext uri="{FF2B5EF4-FFF2-40B4-BE49-F238E27FC236}">
                <a16:creationId xmlns:a16="http://schemas.microsoft.com/office/drawing/2014/main" id="{BDEA8527-587D-481D-8461-E22F69CAB830}"/>
              </a:ext>
            </a:extLst>
          </p:cNvPr>
          <p:cNvCxnSpPr/>
          <p:nvPr/>
        </p:nvCxnSpPr>
        <p:spPr>
          <a:xfrm>
            <a:off x="5546034" y="1709532"/>
            <a:ext cx="0" cy="471777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8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B2A2-31EC-4999-8D4A-457210DADA0D}"/>
              </a:ext>
            </a:extLst>
          </p:cNvPr>
          <p:cNvSpPr>
            <a:spLocks noGrp="1"/>
          </p:cNvSpPr>
          <p:nvPr>
            <p:ph type="title"/>
          </p:nvPr>
        </p:nvSpPr>
        <p:spPr/>
        <p:txBody>
          <a:bodyPr/>
          <a:lstStyle/>
          <a:p>
            <a:r>
              <a:rPr lang="en-US" dirty="0"/>
              <a:t>The Third Exercise: Recent Daily Booking Rate</a:t>
            </a:r>
          </a:p>
        </p:txBody>
      </p:sp>
      <p:sp>
        <p:nvSpPr>
          <p:cNvPr id="3" name="Content Placeholder 2">
            <a:extLst>
              <a:ext uri="{FF2B5EF4-FFF2-40B4-BE49-F238E27FC236}">
                <a16:creationId xmlns:a16="http://schemas.microsoft.com/office/drawing/2014/main" id="{955008FF-3379-4C53-AD6D-777424DA334E}"/>
              </a:ext>
            </a:extLst>
          </p:cNvPr>
          <p:cNvSpPr>
            <a:spLocks noGrp="1"/>
          </p:cNvSpPr>
          <p:nvPr>
            <p:ph idx="1"/>
          </p:nvPr>
        </p:nvSpPr>
        <p:spPr>
          <a:xfrm>
            <a:off x="357809" y="4928425"/>
            <a:ext cx="11675165" cy="1643962"/>
          </a:xfrm>
        </p:spPr>
        <p:txBody>
          <a:bodyPr>
            <a:normAutofit fontScale="92500" lnSpcReduction="20000"/>
          </a:bodyPr>
          <a:lstStyle/>
          <a:p>
            <a:r>
              <a:rPr lang="en-US" dirty="0"/>
              <a:t>The trend of daily booking rate for each of the 90 days prior to 2017-07-11 is presented in the figure. </a:t>
            </a:r>
          </a:p>
          <a:p>
            <a:r>
              <a:rPr lang="en-US" dirty="0"/>
              <a:t>Although there is not much difference in the count of conversations and bookings, the presence of a downward trend in booking rates is noticeable. Especially reasons of the immediate drop in the last couple of days should be investigated. </a:t>
            </a:r>
          </a:p>
          <a:p>
            <a:pPr marL="0" indent="0">
              <a:buNone/>
            </a:pPr>
            <a:endParaRPr lang="en-US" dirty="0"/>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B098E121-9893-46C5-951B-D394E62EB658}"/>
                  </a:ext>
                </a:extLst>
              </p:cNvPr>
              <p:cNvGraphicFramePr/>
              <p:nvPr>
                <p:extLst>
                  <p:ext uri="{D42A27DB-BD31-4B8C-83A1-F6EECF244321}">
                    <p14:modId xmlns:p14="http://schemas.microsoft.com/office/powerpoint/2010/main" val="63398578"/>
                  </p:ext>
                </p:extLst>
              </p:nvPr>
            </p:nvGraphicFramePr>
            <p:xfrm>
              <a:off x="450574" y="1327842"/>
              <a:ext cx="11039064" cy="3476624"/>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B098E121-9893-46C5-951B-D394E62EB658}"/>
                  </a:ext>
                </a:extLst>
              </p:cNvPr>
              <p:cNvPicPr>
                <a:picLocks noGrp="1" noRot="1" noChangeAspect="1" noMove="1" noResize="1" noEditPoints="1" noAdjustHandles="1" noChangeArrowheads="1" noChangeShapeType="1"/>
              </p:cNvPicPr>
              <p:nvPr/>
            </p:nvPicPr>
            <p:blipFill>
              <a:blip r:embed="rId3"/>
              <a:stretch>
                <a:fillRect/>
              </a:stretch>
            </p:blipFill>
            <p:spPr>
              <a:xfrm>
                <a:off x="450574" y="1327842"/>
                <a:ext cx="11039064" cy="3476624"/>
              </a:xfrm>
              <a:prstGeom prst="rect">
                <a:avLst/>
              </a:prstGeom>
            </p:spPr>
          </p:pic>
        </mc:Fallback>
      </mc:AlternateContent>
    </p:spTree>
    <p:extLst>
      <p:ext uri="{BB962C8B-B14F-4D97-AF65-F5344CB8AC3E}">
        <p14:creationId xmlns:p14="http://schemas.microsoft.com/office/powerpoint/2010/main" val="124805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7C4A-48A3-458C-8A91-5032A53726F4}"/>
              </a:ext>
            </a:extLst>
          </p:cNvPr>
          <p:cNvSpPr>
            <a:spLocks noGrp="1"/>
          </p:cNvSpPr>
          <p:nvPr>
            <p:ph type="title"/>
          </p:nvPr>
        </p:nvSpPr>
        <p:spPr/>
        <p:txBody>
          <a:bodyPr/>
          <a:lstStyle/>
          <a:p>
            <a:r>
              <a:rPr lang="en-US" dirty="0"/>
              <a:t>The Forth Exercise: Analyzing Take Rate (1/3)</a:t>
            </a:r>
          </a:p>
        </p:txBody>
      </p:sp>
      <p:sp>
        <p:nvSpPr>
          <p:cNvPr id="3" name="Content Placeholder 2">
            <a:extLst>
              <a:ext uri="{FF2B5EF4-FFF2-40B4-BE49-F238E27FC236}">
                <a16:creationId xmlns:a16="http://schemas.microsoft.com/office/drawing/2014/main" id="{3E65449E-DBDB-4CF2-BCBE-92AE57F9C7D9}"/>
              </a:ext>
            </a:extLst>
          </p:cNvPr>
          <p:cNvSpPr>
            <a:spLocks noGrp="1"/>
          </p:cNvSpPr>
          <p:nvPr>
            <p:ph idx="1"/>
          </p:nvPr>
        </p:nvSpPr>
        <p:spPr>
          <a:xfrm>
            <a:off x="838200" y="5367129"/>
            <a:ext cx="11049000" cy="809833"/>
          </a:xfrm>
        </p:spPr>
        <p:txBody>
          <a:bodyPr>
            <a:normAutofit fontScale="85000" lnSpcReduction="10000"/>
          </a:bodyPr>
          <a:lstStyle/>
          <a:p>
            <a:r>
              <a:rPr lang="en-US" dirty="0"/>
              <a:t>Gross billings, net revenue and take rates are presented for each month.</a:t>
            </a:r>
          </a:p>
          <a:p>
            <a:r>
              <a:rPr lang="en-US" dirty="0"/>
              <a:t>Take rate has an upward trend. Gross billings and net revenue are also going up.</a:t>
            </a:r>
          </a:p>
          <a:p>
            <a:endParaRPr lang="en-US" dirty="0"/>
          </a:p>
        </p:txBody>
      </p:sp>
      <p:graphicFrame>
        <p:nvGraphicFramePr>
          <p:cNvPr id="7" name="Chart 6">
            <a:extLst>
              <a:ext uri="{FF2B5EF4-FFF2-40B4-BE49-F238E27FC236}">
                <a16:creationId xmlns:a16="http://schemas.microsoft.com/office/drawing/2014/main" id="{BA17E1CD-8A43-4187-BF60-9A4D8FFC5345}"/>
              </a:ext>
            </a:extLst>
          </p:cNvPr>
          <p:cNvGraphicFramePr>
            <a:graphicFrameLocks/>
          </p:cNvGraphicFramePr>
          <p:nvPr>
            <p:extLst>
              <p:ext uri="{D42A27DB-BD31-4B8C-83A1-F6EECF244321}">
                <p14:modId xmlns:p14="http://schemas.microsoft.com/office/powerpoint/2010/main" val="2571259004"/>
              </p:ext>
            </p:extLst>
          </p:nvPr>
        </p:nvGraphicFramePr>
        <p:xfrm>
          <a:off x="798444" y="1493871"/>
          <a:ext cx="10691191" cy="36877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367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2CB1-99E4-43B0-92EB-895C668222B3}"/>
              </a:ext>
            </a:extLst>
          </p:cNvPr>
          <p:cNvSpPr>
            <a:spLocks noGrp="1"/>
          </p:cNvSpPr>
          <p:nvPr>
            <p:ph type="title"/>
          </p:nvPr>
        </p:nvSpPr>
        <p:spPr/>
        <p:txBody>
          <a:bodyPr/>
          <a:lstStyle/>
          <a:p>
            <a:r>
              <a:rPr lang="en-US" dirty="0"/>
              <a:t>The Forth Exercise: Analyzing Take Rate (2/3)</a:t>
            </a:r>
          </a:p>
        </p:txBody>
      </p:sp>
      <p:sp>
        <p:nvSpPr>
          <p:cNvPr id="3" name="Content Placeholder 2">
            <a:extLst>
              <a:ext uri="{FF2B5EF4-FFF2-40B4-BE49-F238E27FC236}">
                <a16:creationId xmlns:a16="http://schemas.microsoft.com/office/drawing/2014/main" id="{F05DA0E4-4587-4DC6-80FE-D65A948BBA95}"/>
              </a:ext>
            </a:extLst>
          </p:cNvPr>
          <p:cNvSpPr>
            <a:spLocks noGrp="1"/>
          </p:cNvSpPr>
          <p:nvPr>
            <p:ph idx="1"/>
          </p:nvPr>
        </p:nvSpPr>
        <p:spPr>
          <a:xfrm>
            <a:off x="838200" y="5141843"/>
            <a:ext cx="10515600" cy="1035120"/>
          </a:xfrm>
        </p:spPr>
        <p:txBody>
          <a:bodyPr>
            <a:normAutofit fontScale="92500" lnSpcReduction="20000"/>
          </a:bodyPr>
          <a:lstStyle/>
          <a:p>
            <a:pPr marL="0" indent="0">
              <a:buNone/>
            </a:pPr>
            <a:r>
              <a:rPr lang="en-US" dirty="0"/>
              <a:t>One of the reasons of take rate having an upward trend is the increase in owner fees and service fees. Rover.com started to make more money for each transaction that adds up to higher revenue and take rate. </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67E500AF-B913-47EC-BC2F-EC72E8D6861A}"/>
                  </a:ext>
                </a:extLst>
              </p:cNvPr>
              <p:cNvGraphicFramePr/>
              <p:nvPr>
                <p:extLst>
                  <p:ext uri="{D42A27DB-BD31-4B8C-83A1-F6EECF244321}">
                    <p14:modId xmlns:p14="http://schemas.microsoft.com/office/powerpoint/2010/main" val="1363762338"/>
                  </p:ext>
                </p:extLst>
              </p:nvPr>
            </p:nvGraphicFramePr>
            <p:xfrm>
              <a:off x="838199" y="1716157"/>
              <a:ext cx="4966252" cy="273291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67E500AF-B913-47EC-BC2F-EC72E8D6861A}"/>
                  </a:ext>
                </a:extLst>
              </p:cNvPr>
              <p:cNvPicPr>
                <a:picLocks noGrp="1" noRot="1" noChangeAspect="1" noMove="1" noResize="1" noEditPoints="1" noAdjustHandles="1" noChangeArrowheads="1" noChangeShapeType="1"/>
              </p:cNvPicPr>
              <p:nvPr/>
            </p:nvPicPr>
            <p:blipFill>
              <a:blip r:embed="rId3"/>
              <a:stretch>
                <a:fillRect/>
              </a:stretch>
            </p:blipFill>
            <p:spPr>
              <a:xfrm>
                <a:off x="838199" y="1716157"/>
                <a:ext cx="4966252" cy="2732915"/>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A46B04AC-D6E0-4E75-8D49-A2BA63A57753}"/>
                  </a:ext>
                </a:extLst>
              </p:cNvPr>
              <p:cNvGraphicFramePr/>
              <p:nvPr>
                <p:extLst>
                  <p:ext uri="{D42A27DB-BD31-4B8C-83A1-F6EECF244321}">
                    <p14:modId xmlns:p14="http://schemas.microsoft.com/office/powerpoint/2010/main" val="1323087373"/>
                  </p:ext>
                </p:extLst>
              </p:nvPr>
            </p:nvGraphicFramePr>
            <p:xfrm>
              <a:off x="6387551" y="1746492"/>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A46B04AC-D6E0-4E75-8D49-A2BA63A57753}"/>
                  </a:ext>
                </a:extLst>
              </p:cNvPr>
              <p:cNvPicPr>
                <a:picLocks noGrp="1" noRot="1" noChangeAspect="1" noMove="1" noResize="1" noEditPoints="1" noAdjustHandles="1" noChangeArrowheads="1" noChangeShapeType="1"/>
              </p:cNvPicPr>
              <p:nvPr/>
            </p:nvPicPr>
            <p:blipFill>
              <a:blip r:embed="rId5"/>
              <a:stretch>
                <a:fillRect/>
              </a:stretch>
            </p:blipFill>
            <p:spPr>
              <a:xfrm>
                <a:off x="6387551" y="1746492"/>
                <a:ext cx="4572000" cy="2743200"/>
              </a:xfrm>
              <a:prstGeom prst="rect">
                <a:avLst/>
              </a:prstGeom>
            </p:spPr>
          </p:pic>
        </mc:Fallback>
      </mc:AlternateContent>
    </p:spTree>
    <p:extLst>
      <p:ext uri="{BB962C8B-B14F-4D97-AF65-F5344CB8AC3E}">
        <p14:creationId xmlns:p14="http://schemas.microsoft.com/office/powerpoint/2010/main" val="37070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BD02-D074-4051-B7CF-F488B2F272A5}"/>
              </a:ext>
            </a:extLst>
          </p:cNvPr>
          <p:cNvSpPr>
            <a:spLocks noGrp="1"/>
          </p:cNvSpPr>
          <p:nvPr>
            <p:ph type="title"/>
          </p:nvPr>
        </p:nvSpPr>
        <p:spPr/>
        <p:txBody>
          <a:bodyPr/>
          <a:lstStyle/>
          <a:p>
            <a:r>
              <a:rPr lang="en-US" dirty="0"/>
              <a:t>The Forth Exercise: Analyzing Take Rate (3/3)</a:t>
            </a:r>
          </a:p>
        </p:txBody>
      </p:sp>
      <p:sp>
        <p:nvSpPr>
          <p:cNvPr id="3" name="Content Placeholder 2">
            <a:extLst>
              <a:ext uri="{FF2B5EF4-FFF2-40B4-BE49-F238E27FC236}">
                <a16:creationId xmlns:a16="http://schemas.microsoft.com/office/drawing/2014/main" id="{7F7BDAB0-E649-451B-A1C6-E84BD421C1B2}"/>
              </a:ext>
            </a:extLst>
          </p:cNvPr>
          <p:cNvSpPr>
            <a:spLocks noGrp="1"/>
          </p:cNvSpPr>
          <p:nvPr>
            <p:ph idx="1"/>
          </p:nvPr>
        </p:nvSpPr>
        <p:spPr>
          <a:xfrm>
            <a:off x="6506817" y="2057400"/>
            <a:ext cx="5565914" cy="4351338"/>
          </a:xfrm>
        </p:spPr>
        <p:txBody>
          <a:bodyPr/>
          <a:lstStyle/>
          <a:p>
            <a:pPr marL="0" indent="0">
              <a:buNone/>
            </a:pPr>
            <a:r>
              <a:rPr lang="en-US" dirty="0"/>
              <a:t>The other reason that contributed to upward trend of take rate is the increase in the number of pets associated with conversations. Conversations and bookings involved more pets by time. </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782E2192-D33D-4C5E-8149-557FF4BC6293}"/>
                  </a:ext>
                </a:extLst>
              </p:cNvPr>
              <p:cNvGraphicFramePr/>
              <p:nvPr>
                <p:extLst>
                  <p:ext uri="{D42A27DB-BD31-4B8C-83A1-F6EECF244321}">
                    <p14:modId xmlns:p14="http://schemas.microsoft.com/office/powerpoint/2010/main" val="1043207080"/>
                  </p:ext>
                </p:extLst>
              </p:nvPr>
            </p:nvGraphicFramePr>
            <p:xfrm>
              <a:off x="838200" y="2057400"/>
              <a:ext cx="5257800" cy="329647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782E2192-D33D-4C5E-8149-557FF4BC6293}"/>
                  </a:ext>
                </a:extLst>
              </p:cNvPr>
              <p:cNvPicPr>
                <a:picLocks noGrp="1" noRot="1" noChangeAspect="1" noMove="1" noResize="1" noEditPoints="1" noAdjustHandles="1" noChangeArrowheads="1" noChangeShapeType="1"/>
              </p:cNvPicPr>
              <p:nvPr/>
            </p:nvPicPr>
            <p:blipFill>
              <a:blip r:embed="rId3"/>
              <a:stretch>
                <a:fillRect/>
              </a:stretch>
            </p:blipFill>
            <p:spPr>
              <a:xfrm>
                <a:off x="838200" y="2057400"/>
                <a:ext cx="5257800" cy="3296478"/>
              </a:xfrm>
              <a:prstGeom prst="rect">
                <a:avLst/>
              </a:prstGeom>
            </p:spPr>
          </p:pic>
        </mc:Fallback>
      </mc:AlternateContent>
    </p:spTree>
    <p:extLst>
      <p:ext uri="{BB962C8B-B14F-4D97-AF65-F5344CB8AC3E}">
        <p14:creationId xmlns:p14="http://schemas.microsoft.com/office/powerpoint/2010/main" val="142269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6363-26F2-4DF4-9A00-C346E16293CD}"/>
              </a:ext>
            </a:extLst>
          </p:cNvPr>
          <p:cNvSpPr>
            <a:spLocks noGrp="1"/>
          </p:cNvSpPr>
          <p:nvPr>
            <p:ph type="title"/>
          </p:nvPr>
        </p:nvSpPr>
        <p:spPr>
          <a:xfrm>
            <a:off x="838200" y="365125"/>
            <a:ext cx="10515600" cy="1325563"/>
          </a:xfrm>
        </p:spPr>
        <p:txBody>
          <a:bodyPr/>
          <a:lstStyle/>
          <a:p>
            <a:r>
              <a:rPr lang="en-US" dirty="0"/>
              <a:t>The Fifth Exercise: New Conversation Flow</a:t>
            </a:r>
          </a:p>
        </p:txBody>
      </p:sp>
      <p:pic>
        <p:nvPicPr>
          <p:cNvPr id="4" name="Content Placeholder 3">
            <a:extLst>
              <a:ext uri="{FF2B5EF4-FFF2-40B4-BE49-F238E27FC236}">
                <a16:creationId xmlns:a16="http://schemas.microsoft.com/office/drawing/2014/main" id="{5374F371-90F0-46B1-9756-BC7AC3BE0903}"/>
              </a:ext>
            </a:extLst>
          </p:cNvPr>
          <p:cNvPicPr>
            <a:picLocks noGrp="1" noChangeAspect="1"/>
          </p:cNvPicPr>
          <p:nvPr>
            <p:ph idx="1"/>
          </p:nvPr>
        </p:nvPicPr>
        <p:blipFill>
          <a:blip r:embed="rId3"/>
          <a:stretch>
            <a:fillRect/>
          </a:stretch>
        </p:blipFill>
        <p:spPr>
          <a:xfrm>
            <a:off x="5790370" y="1594401"/>
            <a:ext cx="6275639" cy="2288485"/>
          </a:xfrm>
          <a:prstGeom prst="rect">
            <a:avLst/>
          </a:prstGeom>
        </p:spPr>
      </p:pic>
      <p:sp>
        <p:nvSpPr>
          <p:cNvPr id="5" name="Rectangle 4">
            <a:extLst>
              <a:ext uri="{FF2B5EF4-FFF2-40B4-BE49-F238E27FC236}">
                <a16:creationId xmlns:a16="http://schemas.microsoft.com/office/drawing/2014/main" id="{A9D48175-E40A-4ED4-BEB8-6CECB34CA463}"/>
              </a:ext>
            </a:extLst>
          </p:cNvPr>
          <p:cNvSpPr/>
          <p:nvPr/>
        </p:nvSpPr>
        <p:spPr>
          <a:xfrm>
            <a:off x="272130" y="4450442"/>
            <a:ext cx="11647739" cy="1631216"/>
          </a:xfrm>
          <a:prstGeom prst="rect">
            <a:avLst/>
          </a:prstGeom>
        </p:spPr>
        <p:txBody>
          <a:bodyPr wrap="square">
            <a:spAutoFit/>
          </a:bodyPr>
          <a:lstStyle/>
          <a:p>
            <a:endParaRPr lang="en-US" sz="2000" b="1" i="0" u="none" strike="noStrike" dirty="0">
              <a:solidFill>
                <a:srgbClr val="000000"/>
              </a:solidFill>
              <a:effectLst/>
            </a:endParaRPr>
          </a:p>
          <a:p>
            <a:pPr>
              <a:buFont typeface="Arial" panose="020B0604020202020204" pitchFamily="34" charset="0"/>
              <a:buChar char="•"/>
            </a:pPr>
            <a:r>
              <a:rPr lang="en-US" sz="2000" b="0" i="0" u="none" strike="noStrike" dirty="0">
                <a:solidFill>
                  <a:srgbClr val="000000"/>
                </a:solidFill>
                <a:effectLst/>
              </a:rPr>
              <a:t> The new conversation flow is usually going to have a positive impact on booking rates. </a:t>
            </a:r>
          </a:p>
          <a:p>
            <a:pPr>
              <a:buFont typeface="Arial" panose="020B0604020202020204" pitchFamily="34" charset="0"/>
              <a:buChar char="•"/>
            </a:pPr>
            <a:r>
              <a:rPr lang="en-US" sz="2000" b="0" i="0" u="none" strike="noStrike" dirty="0">
                <a:solidFill>
                  <a:srgbClr val="000000"/>
                </a:solidFill>
                <a:effectLst/>
              </a:rPr>
              <a:t> t-testing was performed to measure statistical significance. In summary, since the P-value is much less than zero, any observed booking rate difference is not due to random sampling error.</a:t>
            </a:r>
          </a:p>
          <a:p>
            <a:pPr>
              <a:buFont typeface="Arial" panose="020B0604020202020204" pitchFamily="34" charset="0"/>
              <a:buChar char="•"/>
            </a:pPr>
            <a:r>
              <a:rPr lang="en-US" sz="2000" dirty="0">
                <a:solidFill>
                  <a:srgbClr val="000000"/>
                </a:solidFill>
              </a:rPr>
              <a:t> For details of the t-test, please click the following document. </a:t>
            </a:r>
            <a:endParaRPr lang="en-US" sz="2000" b="0" i="0" u="none" strike="noStrike" dirty="0">
              <a:solidFill>
                <a:srgbClr val="000000"/>
              </a:solidFill>
              <a:effectLst/>
            </a:endParaRPr>
          </a:p>
        </p:txBody>
      </p:sp>
      <p:graphicFrame>
        <p:nvGraphicFramePr>
          <p:cNvPr id="17" name="Chart 16">
            <a:extLst>
              <a:ext uri="{FF2B5EF4-FFF2-40B4-BE49-F238E27FC236}">
                <a16:creationId xmlns:a16="http://schemas.microsoft.com/office/drawing/2014/main" id="{81B990A7-A291-4B2B-99FB-9D0A59BB1C19}"/>
              </a:ext>
            </a:extLst>
          </p:cNvPr>
          <p:cNvGraphicFramePr>
            <a:graphicFrameLocks/>
          </p:cNvGraphicFramePr>
          <p:nvPr>
            <p:extLst>
              <p:ext uri="{D42A27DB-BD31-4B8C-83A1-F6EECF244321}">
                <p14:modId xmlns:p14="http://schemas.microsoft.com/office/powerpoint/2010/main" val="3340714967"/>
              </p:ext>
            </p:extLst>
          </p:nvPr>
        </p:nvGraphicFramePr>
        <p:xfrm>
          <a:off x="838200" y="141932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Object 5">
            <a:extLst>
              <a:ext uri="{FF2B5EF4-FFF2-40B4-BE49-F238E27FC236}">
                <a16:creationId xmlns:a16="http://schemas.microsoft.com/office/drawing/2014/main" id="{796F0052-63E6-4B2B-A453-4C137D5F3654}"/>
              </a:ext>
            </a:extLst>
          </p:cNvPr>
          <p:cNvGraphicFramePr>
            <a:graphicFrameLocks noChangeAspect="1"/>
          </p:cNvGraphicFramePr>
          <p:nvPr>
            <p:extLst>
              <p:ext uri="{D42A27DB-BD31-4B8C-83A1-F6EECF244321}">
                <p14:modId xmlns:p14="http://schemas.microsoft.com/office/powerpoint/2010/main" val="3639375602"/>
              </p:ext>
            </p:extLst>
          </p:nvPr>
        </p:nvGraphicFramePr>
        <p:xfrm>
          <a:off x="6778106" y="5816655"/>
          <a:ext cx="1849437" cy="604837"/>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5" imgW="1850040" imgH="604800" progId="Package">
                  <p:embed/>
                </p:oleObj>
              </mc:Choice>
              <mc:Fallback>
                <p:oleObj name="Packager Shell Object" showAsIcon="1" r:id="rId5" imgW="1850040" imgH="604800" progId="Package">
                  <p:embed/>
                  <p:pic>
                    <p:nvPicPr>
                      <p:cNvPr id="0" name=""/>
                      <p:cNvPicPr/>
                      <p:nvPr/>
                    </p:nvPicPr>
                    <p:blipFill>
                      <a:blip r:embed="rId6"/>
                      <a:stretch>
                        <a:fillRect/>
                      </a:stretch>
                    </p:blipFill>
                    <p:spPr>
                      <a:xfrm>
                        <a:off x="6778106" y="5816655"/>
                        <a:ext cx="1849437" cy="604837"/>
                      </a:xfrm>
                      <a:prstGeom prst="rect">
                        <a:avLst/>
                      </a:prstGeom>
                    </p:spPr>
                  </p:pic>
                </p:oleObj>
              </mc:Fallback>
            </mc:AlternateContent>
          </a:graphicData>
        </a:graphic>
      </p:graphicFrame>
    </p:spTree>
    <p:extLst>
      <p:ext uri="{BB962C8B-B14F-4D97-AF65-F5344CB8AC3E}">
        <p14:creationId xmlns:p14="http://schemas.microsoft.com/office/powerpoint/2010/main" val="1013933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436</Words>
  <Application>Microsoft Office PowerPoint</Application>
  <PresentationFormat>Widescreen</PresentationFormat>
  <Paragraphs>43</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Package</vt:lpstr>
      <vt:lpstr>PowerPoint Presentation</vt:lpstr>
      <vt:lpstr>The First Exercise: Exploring the Database</vt:lpstr>
      <vt:lpstr>The Second Exercise:  Conversations and Bookings (1/2)</vt:lpstr>
      <vt:lpstr>The Second Exercise:  Conversations and Bookings (2/2)</vt:lpstr>
      <vt:lpstr>The Third Exercise: Recent Daily Booking Rate</vt:lpstr>
      <vt:lpstr>The Forth Exercise: Analyzing Take Rate (1/3)</vt:lpstr>
      <vt:lpstr>The Forth Exercise: Analyzing Take Rate (2/3)</vt:lpstr>
      <vt:lpstr>The Forth Exercise: Analyzing Take Rate (3/3)</vt:lpstr>
      <vt:lpstr>The Fifth Exercise: New Conversation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Duygu Sonmez Tabak</dc:creator>
  <cp:lastModifiedBy>Duygu Sonmez Tabak</cp:lastModifiedBy>
  <cp:revision>14</cp:revision>
  <dcterms:created xsi:type="dcterms:W3CDTF">2018-02-19T01:13:38Z</dcterms:created>
  <dcterms:modified xsi:type="dcterms:W3CDTF">2018-02-19T03:40:57Z</dcterms:modified>
</cp:coreProperties>
</file>