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326" r:id="rId4"/>
    <p:sldId id="327" r:id="rId5"/>
    <p:sldId id="328" r:id="rId6"/>
    <p:sldId id="312" r:id="rId7"/>
    <p:sldId id="330" r:id="rId8"/>
    <p:sldId id="331" r:id="rId9"/>
    <p:sldId id="332" r:id="rId10"/>
    <p:sldId id="333" r:id="rId11"/>
    <p:sldId id="335" r:id="rId12"/>
    <p:sldId id="337" r:id="rId13"/>
    <p:sldId id="336" r:id="rId14"/>
    <p:sldId id="338" r:id="rId15"/>
    <p:sldId id="339" r:id="rId16"/>
    <p:sldId id="341" r:id="rId17"/>
    <p:sldId id="340" r:id="rId18"/>
    <p:sldId id="342" r:id="rId19"/>
    <p:sldId id="343" r:id="rId20"/>
    <p:sldId id="344" r:id="rId21"/>
    <p:sldId id="3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dalrhman Alkhateeb" initials="AA" lastIdx="1" clrIdx="0">
    <p:extLst>
      <p:ext uri="{19B8F6BF-5375-455C-9EA6-DF929625EA0E}">
        <p15:presenceInfo xmlns:p15="http://schemas.microsoft.com/office/powerpoint/2012/main" userId="9362099f3efc6a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2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21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6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25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8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45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2022-01-05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28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2022-01-05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61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2022-01-05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6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65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2022-01-05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45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5A6F-7DD5-4831-AF22-23E2A6F3F5A0}" type="datetimeFigureOut">
              <a:rPr lang="en-CA" smtClean="0"/>
              <a:t>2022-01-05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36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org.csueastbay.edu/~bhecker/Previous%20Terms/CS-453-Fall19/Examples/" TargetMode="External"/><Relationship Id="rId2" Type="http://schemas.openxmlformats.org/officeDocument/2006/relationships/hyperlink" Target="https://developer.android.com/guide/components/intents-filt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681384"/>
            <a:ext cx="9144000" cy="2387600"/>
          </a:xfrm>
        </p:spPr>
        <p:txBody>
          <a:bodyPr/>
          <a:lstStyle/>
          <a:p>
            <a:r>
              <a:rPr lang="en-US" dirty="0" smtClean="0"/>
              <a:t>Create a Content Provider &amp; </a:t>
            </a:r>
            <a:r>
              <a:rPr lang="en-US" dirty="0" err="1" smtClean="0"/>
              <a:t>SQLiteDatabase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4"/>
          <a:stretch/>
        </p:blipFill>
        <p:spPr>
          <a:xfrm>
            <a:off x="1" y="3401919"/>
            <a:ext cx="5972174" cy="3456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9" y="277365"/>
            <a:ext cx="2520701" cy="302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6" y="3117926"/>
            <a:ext cx="4267200" cy="38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ContentProvider</a:t>
            </a:r>
            <a:r>
              <a:rPr lang="en-US" dirty="0"/>
              <a:t>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518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200" dirty="0"/>
              <a:t>class </a:t>
            </a:r>
            <a:r>
              <a:rPr lang="en-CA" sz="1200" dirty="0" err="1"/>
              <a:t>StudentsProvider</a:t>
            </a:r>
            <a:r>
              <a:rPr lang="en-CA" sz="1200" dirty="0"/>
              <a:t>() : </a:t>
            </a:r>
            <a:r>
              <a:rPr lang="en-CA" sz="1200" dirty="0" err="1"/>
              <a:t>ContentProvider</a:t>
            </a:r>
            <a:r>
              <a:rPr lang="en-CA" sz="1200" dirty="0"/>
              <a:t>() </a:t>
            </a:r>
            <a:r>
              <a:rPr lang="en-CA" sz="12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CA" sz="1200" dirty="0" smtClean="0"/>
              <a:t>companion </a:t>
            </a:r>
            <a:r>
              <a:rPr lang="en-CA" sz="1200" dirty="0"/>
              <a:t>object {</a:t>
            </a:r>
          </a:p>
          <a:p>
            <a:pPr marL="0" indent="0">
              <a:buNone/>
            </a:pPr>
            <a:r>
              <a:rPr lang="en-CA" sz="1200" dirty="0"/>
              <a:t>        </a:t>
            </a:r>
            <a:r>
              <a:rPr lang="en-CA" sz="1200" dirty="0" err="1"/>
              <a:t>val</a:t>
            </a:r>
            <a:r>
              <a:rPr lang="en-CA" sz="1200" dirty="0"/>
              <a:t> PROVIDER_NAME = "</a:t>
            </a:r>
            <a:r>
              <a:rPr lang="en-CA" sz="1200" dirty="0" err="1"/>
              <a:t>com.example.MyApplication.StudentsProvider</a:t>
            </a:r>
            <a:r>
              <a:rPr lang="en-CA" sz="1200" dirty="0"/>
              <a:t>"</a:t>
            </a:r>
          </a:p>
          <a:p>
            <a:pPr marL="0" indent="0">
              <a:buNone/>
            </a:pPr>
            <a:r>
              <a:rPr lang="en-CA" sz="1200" dirty="0"/>
              <a:t>        </a:t>
            </a:r>
            <a:r>
              <a:rPr lang="en-CA" sz="1200" dirty="0" err="1"/>
              <a:t>val</a:t>
            </a:r>
            <a:r>
              <a:rPr lang="en-CA" sz="1200" dirty="0"/>
              <a:t> URL = "content://" + PROVIDER_NAME + "/students"</a:t>
            </a:r>
          </a:p>
          <a:p>
            <a:pPr marL="0" indent="0">
              <a:buNone/>
            </a:pPr>
            <a:r>
              <a:rPr lang="en-CA" sz="1200" dirty="0"/>
              <a:t>        </a:t>
            </a:r>
            <a:r>
              <a:rPr lang="en-CA" sz="1200" dirty="0" err="1"/>
              <a:t>val</a:t>
            </a:r>
            <a:r>
              <a:rPr lang="en-CA" sz="1200" dirty="0"/>
              <a:t> CONTENT_URI = </a:t>
            </a:r>
            <a:r>
              <a:rPr lang="en-CA" sz="1200" dirty="0" err="1"/>
              <a:t>Uri.parse</a:t>
            </a:r>
            <a:r>
              <a:rPr lang="en-CA" sz="1200" dirty="0"/>
              <a:t>(URL)</a:t>
            </a:r>
          </a:p>
          <a:p>
            <a:pPr marL="0" indent="0">
              <a:buNone/>
            </a:pPr>
            <a:r>
              <a:rPr lang="en-CA" sz="1200" dirty="0"/>
              <a:t>        </a:t>
            </a:r>
            <a:r>
              <a:rPr lang="en-CA" sz="1200" dirty="0" err="1"/>
              <a:t>val</a:t>
            </a:r>
            <a:r>
              <a:rPr lang="en-CA" sz="1200" dirty="0"/>
              <a:t> _ID = "_id"</a:t>
            </a:r>
          </a:p>
          <a:p>
            <a:pPr marL="0" indent="0">
              <a:buNone/>
            </a:pPr>
            <a:r>
              <a:rPr lang="en-CA" sz="1200" dirty="0"/>
              <a:t>        </a:t>
            </a:r>
            <a:r>
              <a:rPr lang="en-CA" sz="1200" dirty="0" err="1"/>
              <a:t>val</a:t>
            </a:r>
            <a:r>
              <a:rPr lang="en-CA" sz="1200" dirty="0"/>
              <a:t> NAME = "name"</a:t>
            </a:r>
          </a:p>
          <a:p>
            <a:pPr marL="0" indent="0">
              <a:buNone/>
            </a:pPr>
            <a:r>
              <a:rPr lang="en-CA" sz="1200" dirty="0"/>
              <a:t>        </a:t>
            </a:r>
            <a:r>
              <a:rPr lang="en-CA" sz="1200" dirty="0" err="1"/>
              <a:t>val</a:t>
            </a:r>
            <a:r>
              <a:rPr lang="en-CA" sz="1200" dirty="0"/>
              <a:t> GRADE = "grade"</a:t>
            </a:r>
          </a:p>
          <a:p>
            <a:pPr marL="0" indent="0">
              <a:buNone/>
            </a:pPr>
            <a:r>
              <a:rPr lang="en-CA" sz="1200" dirty="0"/>
              <a:t>        private </a:t>
            </a:r>
            <a:r>
              <a:rPr lang="en-CA" sz="1200" dirty="0" err="1"/>
              <a:t>val</a:t>
            </a:r>
            <a:r>
              <a:rPr lang="en-CA" sz="1200" dirty="0"/>
              <a:t> STUDENTS_PROJECTION_MAP: </a:t>
            </a:r>
            <a:r>
              <a:rPr lang="en-CA" sz="1200" dirty="0" err="1"/>
              <a:t>HashMap</a:t>
            </a:r>
            <a:r>
              <a:rPr lang="en-CA" sz="1200" dirty="0"/>
              <a:t>&lt;String, String&gt;? = null</a:t>
            </a:r>
          </a:p>
          <a:p>
            <a:pPr marL="0" indent="0">
              <a:buNone/>
            </a:pPr>
            <a:r>
              <a:rPr lang="en-CA" sz="1200" dirty="0"/>
              <a:t>        </a:t>
            </a:r>
            <a:r>
              <a:rPr lang="en-CA" sz="1200" dirty="0" err="1"/>
              <a:t>val</a:t>
            </a:r>
            <a:r>
              <a:rPr lang="en-CA" sz="1200" dirty="0"/>
              <a:t> STUDENTS = 1</a:t>
            </a:r>
          </a:p>
          <a:p>
            <a:pPr marL="0" indent="0">
              <a:buNone/>
            </a:pPr>
            <a:r>
              <a:rPr lang="en-CA" sz="1200" dirty="0"/>
              <a:t>        </a:t>
            </a:r>
            <a:r>
              <a:rPr lang="en-CA" sz="1200" dirty="0" err="1"/>
              <a:t>val</a:t>
            </a:r>
            <a:r>
              <a:rPr lang="en-CA" sz="1200" dirty="0"/>
              <a:t> STUDENT_ID = 2</a:t>
            </a:r>
          </a:p>
          <a:p>
            <a:pPr marL="0" indent="0">
              <a:buNone/>
            </a:pPr>
            <a:r>
              <a:rPr lang="en-CA" sz="1200" dirty="0"/>
              <a:t>        </a:t>
            </a:r>
            <a:r>
              <a:rPr lang="en-CA" sz="1200" dirty="0" err="1"/>
              <a:t>val</a:t>
            </a:r>
            <a:r>
              <a:rPr lang="en-CA" sz="1200" dirty="0"/>
              <a:t> </a:t>
            </a:r>
            <a:r>
              <a:rPr lang="en-CA" sz="1200" dirty="0" err="1"/>
              <a:t>uriMatcher</a:t>
            </a:r>
            <a:r>
              <a:rPr lang="en-CA" sz="1200" dirty="0"/>
              <a:t>: </a:t>
            </a:r>
            <a:r>
              <a:rPr lang="en-CA" sz="1200" dirty="0" err="1"/>
              <a:t>UriMatcher</a:t>
            </a:r>
            <a:r>
              <a:rPr lang="en-CA" sz="1200" dirty="0"/>
              <a:t>? = null</a:t>
            </a:r>
          </a:p>
          <a:p>
            <a:pPr marL="0" indent="0">
              <a:buNone/>
            </a:pPr>
            <a:r>
              <a:rPr lang="en-CA" sz="1200" dirty="0"/>
              <a:t>        </a:t>
            </a:r>
            <a:r>
              <a:rPr lang="en-CA" sz="1200" dirty="0" err="1"/>
              <a:t>val</a:t>
            </a:r>
            <a:r>
              <a:rPr lang="en-CA" sz="1200" dirty="0"/>
              <a:t> DATABASE_NAME = "College"</a:t>
            </a:r>
          </a:p>
          <a:p>
            <a:pPr marL="0" indent="0">
              <a:buNone/>
            </a:pPr>
            <a:r>
              <a:rPr lang="en-CA" sz="1200" dirty="0"/>
              <a:t>        </a:t>
            </a:r>
            <a:r>
              <a:rPr lang="en-CA" sz="1200" dirty="0" err="1"/>
              <a:t>val</a:t>
            </a:r>
            <a:r>
              <a:rPr lang="en-CA" sz="1200" dirty="0"/>
              <a:t> STUDENTS_TABLE_NAME = "students"</a:t>
            </a:r>
          </a:p>
          <a:p>
            <a:pPr marL="0" indent="0">
              <a:buNone/>
            </a:pPr>
            <a:r>
              <a:rPr lang="en-CA" sz="1200" dirty="0"/>
              <a:t>        </a:t>
            </a:r>
            <a:r>
              <a:rPr lang="en-CA" sz="1200" dirty="0" err="1"/>
              <a:t>val</a:t>
            </a:r>
            <a:r>
              <a:rPr lang="en-CA" sz="1200" dirty="0"/>
              <a:t> DATABASE_VERSION = 1</a:t>
            </a:r>
          </a:p>
          <a:p>
            <a:pPr marL="0" indent="0">
              <a:buNone/>
            </a:pPr>
            <a:r>
              <a:rPr lang="en-CA" sz="1200" dirty="0"/>
              <a:t>        </a:t>
            </a:r>
            <a:r>
              <a:rPr lang="en-CA" sz="1200" dirty="0" err="1"/>
              <a:t>val</a:t>
            </a:r>
            <a:r>
              <a:rPr lang="en-CA" sz="1200" dirty="0"/>
              <a:t> CREATE_DB_TABLE = " CREATE TABLE " + STUDENTS_TABLE_NAME </a:t>
            </a:r>
            <a:r>
              <a:rPr lang="en-CA" sz="1200" dirty="0" smtClean="0"/>
              <a:t>+        </a:t>
            </a:r>
            <a:r>
              <a:rPr lang="en-CA" sz="1200" dirty="0"/>
              <a:t>" (_id INTEGER PRIMARY KEY AUTOINCREMENT, " + " name TEXT NOT NULL, " +</a:t>
            </a:r>
          </a:p>
          <a:p>
            <a:pPr marL="0" indent="0">
              <a:buNone/>
            </a:pPr>
            <a:r>
              <a:rPr lang="en-CA" sz="1200" dirty="0"/>
              <a:t>                " grade TEXT NOT NULL);"</a:t>
            </a:r>
          </a:p>
          <a:p>
            <a:pPr marL="0" indent="0">
              <a:buNone/>
            </a:pPr>
            <a:r>
              <a:rPr lang="en-CA" sz="1200" dirty="0" smtClean="0"/>
              <a:t>}</a:t>
            </a:r>
            <a:r>
              <a:rPr lang="en-CA" sz="1200" dirty="0" smtClean="0">
                <a:solidFill>
                  <a:srgbClr val="FF0000"/>
                </a:solidFill>
              </a:rPr>
              <a:t>}</a:t>
            </a:r>
            <a:endParaRPr lang="en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database</a:t>
            </a:r>
            <a:endParaRPr lang="en-CA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200" y="1477525"/>
            <a:ext cx="9662652" cy="50475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sUriMatcher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UriMatcher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UriMatcher.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NO_MATCH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sUriMatcher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.addURI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PROVIDER_NAME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"students"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sUriMatcher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.addURI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PROVIDER_NAME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"students/#"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STUDENT_ID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SQLiteDatabase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 Helper class that actually creates and manages * the provider's underlying data repository.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*/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DatabaseHelper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internal constructor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(context: Context?) 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SQLiteOpenHelper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null,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DATABASE_VERSION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SQLiteDatabase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db.execSQL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CREATE_DB_TABLE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onUpgrade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SQLiteDatabase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oldVersion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db.execSQL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"DROP TABLE IF EXISTS 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STUDENTS_TABLE_NAME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ContentProvider</a:t>
            </a:r>
            <a:r>
              <a:rPr lang="en-US" dirty="0" smtClean="0"/>
              <a:t> Functions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42357"/>
            <a:ext cx="7730613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 Boolean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 =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dbHelper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DatabaseHelper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(context)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Create a write able database which will trigger its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creation if it doesn't already exist.  */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dbHelper.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writableDatabase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 else true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ContentProvider</a:t>
            </a:r>
            <a:r>
              <a:rPr lang="en-US" dirty="0" smtClean="0"/>
              <a:t> Functions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49315"/>
            <a:ext cx="8696632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insert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values: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ContentValues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?): Uri?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Add a new student record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!!.insert(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STUDENTS_TABLE_NAME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values)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If record is added successfully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*/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ContentUris.withAppendedId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CONTENT_URI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contentResolver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.notifyChange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SQLException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"Failed to add a record into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ContentProvider</a:t>
            </a:r>
            <a:r>
              <a:rPr lang="en-US" dirty="0" smtClean="0"/>
              <a:t> Functions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85247"/>
            <a:ext cx="9441426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query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Uri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projection: Array&lt;String&gt;?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selection: String?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selectionArgs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Array&lt;String&gt;?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sortOrder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String?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Cursor?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sortOrder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sortOrder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SQLiteQueryBuilder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qb.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tables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STUDENTS_TABLE_NAME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uriMatcher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!!.match(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STUDENT_ID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qb.appendWhere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_ID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"="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pathSegments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{ null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sortOrder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||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sortOrder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===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/*** By default sort on student names*/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sortOrder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qb.query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projection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selectionArgs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null, null,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sortOrder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/**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* register to watch a content URI for changes  */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c.setNotificationUri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contentResolver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9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ContentProvider</a:t>
            </a:r>
            <a:r>
              <a:rPr lang="en-US" dirty="0" smtClean="0"/>
              <a:t> Functions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5"/>
            <a:ext cx="8291052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delete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selection: String?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selectionArgs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Array&lt;String&gt;?):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uriMatcher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!!.match(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STUDENTS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count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!!.delete(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STUDENTS_TABLE_NAME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selectionArgs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STUDENT_ID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pathSegments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count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!!.delete(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STUDENTS_TABLE_NAME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_ID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= 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id +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(!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TextUtils.isEmpty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(selection))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AND 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)"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selectionArgs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IllegalArgumentException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"Unknown URI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contentResolver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.notifyChange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145"/>
            <a:ext cx="10515600" cy="1325563"/>
          </a:xfrm>
        </p:spPr>
        <p:txBody>
          <a:bodyPr/>
          <a:lstStyle/>
          <a:p>
            <a:r>
              <a:rPr lang="en-US" dirty="0" err="1" smtClean="0"/>
              <a:t>ContentProvider</a:t>
            </a:r>
            <a:r>
              <a:rPr lang="en-US" dirty="0" smtClean="0"/>
              <a:t> Functions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23583"/>
            <a:ext cx="9609875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update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values: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ContentValues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selection: String?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selectionArgs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Array&lt;String&gt;?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uriMatcher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!!.match(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STUDENTS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count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!!.update(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STUDENTS_TABLE_NAME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selectionArgs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STUDENT_ID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count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!!.update(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STUDENTS_TABLE_NAME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_ID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= 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pathSegments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+ 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(!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TextUtils.isEmpty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(selection))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AND 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)"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selectionArgs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IllegalArgumentException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"Unknown URI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contentResolver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.notifyChange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ContentProvider</a:t>
            </a:r>
            <a:r>
              <a:rPr lang="en-US" dirty="0" smtClean="0"/>
              <a:t> Functions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3"/>
            <a:ext cx="827989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getType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Uri): String?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uriMatcher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!!.match(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STUDENTS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vnd.android.cursor.dir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vnd.example.students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STUDENT_ID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vnd.android.cursor.item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vnd.example.students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IllegalArgumentException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"Unsupported URI: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8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event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2247"/>
            <a:ext cx="7461915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class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MainActivity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: Activity() </a:t>
            </a:r>
            <a:r>
              <a:rPr lang="en-US" altLang="en-US" sz="1600" dirty="0" smtClean="0">
                <a:solidFill>
                  <a:srgbClr val="A9B7C6"/>
                </a:solidFill>
                <a:latin typeface="JetBrains Mono"/>
              </a:rPr>
              <a:t>{ // …..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onClickAddName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(view: View?)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Add a new student record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values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ContentValues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values.put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StudentsProvider.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&lt;View&gt;(R.id.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editText2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EditText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values.put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StudentsProvider.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GRADE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&lt;View&gt;(R.id.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editText3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EditText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contentResolver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.insert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StudentsProvider.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CONTENT_URI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Toast.makeText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baseContext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LENGTH_LONG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59646" y="2367117"/>
            <a:ext cx="22491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Go back to slide 8</a:t>
            </a:r>
            <a:endParaRPr lang="en-CA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2794819" y="2367117"/>
            <a:ext cx="6164827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DB in Android Studio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291" y="3920292"/>
            <a:ext cx="10515600" cy="2937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946" y="608883"/>
            <a:ext cx="4848033" cy="3798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3897" y="2138943"/>
            <a:ext cx="540528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Run the application through the emulator, then click view-&gt;Tool Windows-&gt; App Inspection.</a:t>
            </a:r>
          </a:p>
          <a:p>
            <a:r>
              <a:rPr lang="en-US" dirty="0" smtClean="0"/>
              <a:t>Click on Database Inspector, you must see College Database, if you expand it, you will see students table.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8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6" y="1690687"/>
            <a:ext cx="6939115" cy="489446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A </a:t>
            </a:r>
            <a:r>
              <a:rPr lang="en-US" b="1" dirty="0"/>
              <a:t>Uniform Resource Identifier</a:t>
            </a:r>
            <a:r>
              <a:rPr lang="en-US" dirty="0"/>
              <a:t> (</a:t>
            </a:r>
            <a:r>
              <a:rPr lang="en-US" b="1" dirty="0"/>
              <a:t>URI</a:t>
            </a:r>
            <a:r>
              <a:rPr lang="en-US" dirty="0"/>
              <a:t>) is a unique sequence of </a:t>
            </a:r>
            <a:r>
              <a:rPr lang="en-US" dirty="0" smtClean="0"/>
              <a:t>characters to identify a specific resource.</a:t>
            </a:r>
          </a:p>
          <a:p>
            <a:r>
              <a:rPr lang="en-US" dirty="0" smtClean="0"/>
              <a:t>URI can be for any resource such as table, information, row, web page, etc.</a:t>
            </a:r>
          </a:p>
          <a:p>
            <a:r>
              <a:rPr lang="en-US" dirty="0"/>
              <a:t>URI consists of:</a:t>
            </a:r>
          </a:p>
          <a:p>
            <a:pPr lvl="1"/>
            <a:r>
              <a:rPr lang="en-US" b="1" u="sng" dirty="0" smtClean="0"/>
              <a:t>Authority:</a:t>
            </a:r>
            <a:r>
              <a:rPr lang="en-US" dirty="0" smtClean="0"/>
              <a:t> internet domain in reverse similar to package name followed by “.provider”</a:t>
            </a:r>
            <a:endParaRPr lang="en-US" dirty="0"/>
          </a:p>
          <a:p>
            <a:pPr lvl="1"/>
            <a:r>
              <a:rPr lang="en-US" b="1" u="sng" dirty="0" smtClean="0"/>
              <a:t>Path:</a:t>
            </a:r>
            <a:r>
              <a:rPr lang="en-US" dirty="0" smtClean="0"/>
              <a:t> usually Authority is followed by the /</a:t>
            </a:r>
            <a:r>
              <a:rPr lang="en-US" dirty="0" err="1" smtClean="0"/>
              <a:t>table_name</a:t>
            </a:r>
            <a:r>
              <a:rPr lang="en-US" dirty="0" smtClean="0"/>
              <a:t>. it does not have to be </a:t>
            </a:r>
            <a:r>
              <a:rPr lang="en-US" dirty="0" err="1" smtClean="0"/>
              <a:t>table_name</a:t>
            </a:r>
            <a:r>
              <a:rPr lang="en-US" dirty="0" smtClean="0"/>
              <a:t> and can be different level of folders.</a:t>
            </a:r>
          </a:p>
          <a:p>
            <a:pPr lvl="1"/>
            <a:r>
              <a:rPr lang="en-US" b="1" dirty="0" smtClean="0"/>
              <a:t>Optional Path:</a:t>
            </a:r>
            <a:r>
              <a:rPr lang="en-US" dirty="0" smtClean="0"/>
              <a:t> to specify the data type of the data (audio, video,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lvl="1"/>
            <a:r>
              <a:rPr lang="en-US" b="1" u="sng" dirty="0" smtClean="0"/>
              <a:t>Id:</a:t>
            </a:r>
            <a:r>
              <a:rPr lang="en-US" dirty="0" smtClean="0"/>
              <a:t> (optional) by </a:t>
            </a:r>
            <a:r>
              <a:rPr lang="en-US" dirty="0" err="1" smtClean="0"/>
              <a:t>convintion</a:t>
            </a:r>
            <a:r>
              <a:rPr lang="en-US" dirty="0" smtClean="0"/>
              <a:t>, developers usually provide id to specific row in the table.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63581" y="1825079"/>
            <a:ext cx="47784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content://com.example.app.provider/table3/6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89399" y="2328802"/>
            <a:ext cx="118970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Authority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0724994" y="2328802"/>
            <a:ext cx="66060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Path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1515724" y="2324100"/>
            <a:ext cx="6000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id=6</a:t>
            </a:r>
            <a:endParaRPr lang="en-CA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9169408" y="872402"/>
            <a:ext cx="218339" cy="27026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Brace 9"/>
          <p:cNvSpPr/>
          <p:nvPr/>
        </p:nvSpPr>
        <p:spPr>
          <a:xfrm rot="5400000">
            <a:off x="10922390" y="1964936"/>
            <a:ext cx="370741" cy="555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Brace 10"/>
          <p:cNvSpPr/>
          <p:nvPr/>
        </p:nvSpPr>
        <p:spPr>
          <a:xfrm rot="5400000">
            <a:off x="11521183" y="2017066"/>
            <a:ext cx="306629" cy="1777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7486650" y="3333750"/>
            <a:ext cx="4419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* Wild card for any string of character(s).</a:t>
            </a:r>
          </a:p>
          <a:p>
            <a:r>
              <a:rPr lang="en-US" dirty="0" smtClean="0"/>
              <a:t># </a:t>
            </a:r>
            <a:r>
              <a:rPr lang="en-US" dirty="0"/>
              <a:t>Wild card for any </a:t>
            </a:r>
            <a:r>
              <a:rPr lang="en-US" dirty="0" smtClean="0"/>
              <a:t>string of number(s).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56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Event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00693"/>
            <a:ext cx="7599132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MainActiviry:Activity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..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onClickRetrieveStudents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(view: View?)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Retrieve student records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URL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"content://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com.example.MyApplication.StudentsProvider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students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Uri.parse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(URL)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//\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c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contentResolver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!!.query(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students,null,null,null,"name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contentResolver.query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(students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null, null,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null,null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//c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managedQuery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(students, null, null, null, "name")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 !=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(c?.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moveToFirst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Toast.makeText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c.getString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c.getColumnIndex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StudentsProvider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_ID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", 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c.getString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c.getColumnIndex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(StudentsProvider.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+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", 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c.getString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c.getColumnIndex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StudentsProvider.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GRADE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LENGTH_SHORT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c.moveToNext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59646" y="2367117"/>
            <a:ext cx="22491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Go back to slide 8</a:t>
            </a:r>
            <a:endParaRPr lang="en-CA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2835408" y="2259107"/>
            <a:ext cx="6124238" cy="292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developer.android.com/guide/components/intents-filters</a:t>
            </a:r>
            <a:endParaRPr lang="en-CA" dirty="0" smtClean="0"/>
          </a:p>
          <a:p>
            <a:r>
              <a:rPr lang="en-CA" dirty="0">
                <a:hlinkClick r:id="rId3"/>
              </a:rPr>
              <a:t>http://borg.csueastbay.edu/~bhecker/Previous%20Terms/CS-453-Fall19/Examples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78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RI Examples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4" y="1690688"/>
            <a:ext cx="11634143" cy="3419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7713"/>
          <a:stretch/>
        </p:blipFill>
        <p:spPr>
          <a:xfrm>
            <a:off x="252024" y="5748259"/>
            <a:ext cx="4596202" cy="3953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2024" y="6130411"/>
            <a:ext cx="40100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Matches </a:t>
            </a:r>
            <a:r>
              <a:rPr lang="en-US" dirty="0"/>
              <a:t>any content URI in the provider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944" y="5748259"/>
            <a:ext cx="4981981" cy="3920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85944" y="6114279"/>
            <a:ext cx="698223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Matches a content URI for the tables dataset1 and dataset2, but doesn't match content URIs for table1 or table3.</a:t>
            </a:r>
          </a:p>
        </p:txBody>
      </p:sp>
    </p:spTree>
    <p:extLst>
      <p:ext uri="{BB962C8B-B14F-4D97-AF65-F5344CB8AC3E}">
        <p14:creationId xmlns:p14="http://schemas.microsoft.com/office/powerpoint/2010/main" val="4733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the </a:t>
            </a:r>
            <a:r>
              <a:rPr lang="en-CA" dirty="0" err="1"/>
              <a:t>ContentProvider</a:t>
            </a:r>
            <a:r>
              <a:rPr lang="en-CA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52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ContentProvider</a:t>
            </a:r>
            <a:r>
              <a:rPr lang="en-US" dirty="0" smtClean="0"/>
              <a:t> is an abstract class.</a:t>
            </a:r>
          </a:p>
          <a:p>
            <a:r>
              <a:rPr lang="en-US" dirty="0" smtClean="0"/>
              <a:t>By extending it, we must implement the following functions: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3033492"/>
            <a:ext cx="10907647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ContentProvider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/>
          <a:lstStyle/>
          <a:p>
            <a:r>
              <a:rPr lang="en-US" dirty="0" smtClean="0"/>
              <a:t>Content Providers provide/encapsulate data through </a:t>
            </a:r>
            <a:r>
              <a:rPr lang="en-US" b="1" dirty="0" smtClean="0"/>
              <a:t>ContentResolver </a:t>
            </a:r>
            <a:r>
              <a:rPr lang="en-US" dirty="0" smtClean="0"/>
              <a:t>interface using specific URI.</a:t>
            </a:r>
          </a:p>
          <a:p>
            <a:r>
              <a:rPr lang="en-US" dirty="0" smtClean="0"/>
              <a:t>Then, Android inspect the contact the </a:t>
            </a:r>
            <a:r>
              <a:rPr lang="en-US" b="1" dirty="0" err="1" smtClean="0"/>
              <a:t>ContentProvider</a:t>
            </a:r>
            <a:r>
              <a:rPr lang="en-US" dirty="0" smtClean="0"/>
              <a:t> that is specified in the </a:t>
            </a:r>
            <a:r>
              <a:rPr lang="en-US" b="1" dirty="0" smtClean="0"/>
              <a:t>Authority </a:t>
            </a:r>
            <a:r>
              <a:rPr lang="en-US" dirty="0" smtClean="0"/>
              <a:t>to access the required data.</a:t>
            </a:r>
          </a:p>
          <a:p>
            <a:r>
              <a:rPr lang="en-US" dirty="0" smtClean="0"/>
              <a:t>They are used to mainly share data with other applications.</a:t>
            </a:r>
          </a:p>
          <a:p>
            <a:r>
              <a:rPr lang="en-US" dirty="0" smtClean="0"/>
              <a:t>Within the app, we use direct access to database (</a:t>
            </a:r>
            <a:r>
              <a:rPr lang="en-US" b="1" dirty="0" err="1" smtClean="0"/>
              <a:t>SQLiteDatabase</a:t>
            </a:r>
            <a:r>
              <a:rPr lang="en-US" dirty="0" smtClean="0"/>
              <a:t>).</a:t>
            </a:r>
          </a:p>
          <a:p>
            <a:r>
              <a:rPr lang="en-US" b="1" dirty="0" err="1" smtClean="0"/>
              <a:t>ContentProvider</a:t>
            </a:r>
            <a:r>
              <a:rPr lang="en-US" dirty="0" smtClean="0"/>
              <a:t> uses </a:t>
            </a:r>
            <a:r>
              <a:rPr lang="en-US" b="1" dirty="0" err="1" smtClean="0"/>
              <a:t>UriMatcher</a:t>
            </a:r>
            <a:r>
              <a:rPr lang="en-US" b="1" dirty="0" smtClean="0"/>
              <a:t> </a:t>
            </a:r>
            <a:r>
              <a:rPr lang="en-US" dirty="0"/>
              <a:t>class </a:t>
            </a:r>
            <a:r>
              <a:rPr lang="en-US" dirty="0" smtClean="0"/>
              <a:t>to parse </a:t>
            </a:r>
            <a:r>
              <a:rPr lang="en-US" dirty="0"/>
              <a:t>URIs</a:t>
            </a:r>
            <a:r>
              <a:rPr lang="en-US" dirty="0" smtClean="0"/>
              <a:t>.</a:t>
            </a:r>
          </a:p>
          <a:p>
            <a:r>
              <a:rPr lang="en-US" dirty="0"/>
              <a:t>Content providers must be declared in the </a:t>
            </a:r>
            <a:r>
              <a:rPr lang="en-US" dirty="0" smtClean="0"/>
              <a:t>manifest.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289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Contacts contents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60124"/>
            <a:ext cx="6882581" cy="1006065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app -&gt; My Activity (default).</a:t>
            </a:r>
          </a:p>
          <a:p>
            <a:r>
              <a:rPr lang="en-US" dirty="0" smtClean="0"/>
              <a:t>open AndroidManifest.xml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461" y="1273263"/>
            <a:ext cx="4059739" cy="21818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4465" y="2364191"/>
            <a:ext cx="109875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&lt;?xml version="1.0" encoding="utf-8"?&gt;</a:t>
            </a:r>
          </a:p>
          <a:p>
            <a:r>
              <a:rPr lang="en-CA" sz="1400" dirty="0"/>
              <a:t>&lt;manifest </a:t>
            </a:r>
            <a:r>
              <a:rPr lang="en-CA" sz="1400" dirty="0" err="1"/>
              <a:t>xmlns:android</a:t>
            </a:r>
            <a:r>
              <a:rPr lang="en-CA" sz="1400" dirty="0"/>
              <a:t>="http://schemas.android.com/</a:t>
            </a:r>
            <a:r>
              <a:rPr lang="en-CA" sz="1400" dirty="0" err="1"/>
              <a:t>apk</a:t>
            </a:r>
            <a:r>
              <a:rPr lang="en-CA" sz="1400" dirty="0"/>
              <a:t>/res/android"</a:t>
            </a:r>
          </a:p>
          <a:p>
            <a:r>
              <a:rPr lang="en-CA" sz="1400" dirty="0"/>
              <a:t>    package="</a:t>
            </a:r>
            <a:r>
              <a:rPr lang="en-CA" sz="1400" dirty="0" err="1"/>
              <a:t>com.example.myapplication</a:t>
            </a:r>
            <a:r>
              <a:rPr lang="en-CA" sz="1400" dirty="0" smtClean="0"/>
              <a:t>"&gt;</a:t>
            </a:r>
            <a:endParaRPr lang="en-CA" sz="1400" dirty="0"/>
          </a:p>
          <a:p>
            <a:r>
              <a:rPr lang="en-CA" sz="1400" dirty="0"/>
              <a:t>    &lt;application</a:t>
            </a:r>
          </a:p>
          <a:p>
            <a:r>
              <a:rPr lang="en-CA" sz="1400" dirty="0"/>
              <a:t>        </a:t>
            </a:r>
            <a:r>
              <a:rPr lang="en-CA" sz="1400" dirty="0" err="1"/>
              <a:t>android:allowBackup</a:t>
            </a:r>
            <a:r>
              <a:rPr lang="en-CA" sz="1400" dirty="0"/>
              <a:t>="true"</a:t>
            </a:r>
          </a:p>
          <a:p>
            <a:r>
              <a:rPr lang="en-CA" sz="1400" dirty="0"/>
              <a:t>        </a:t>
            </a:r>
            <a:r>
              <a:rPr lang="en-CA" sz="1400" dirty="0" err="1"/>
              <a:t>android:icon</a:t>
            </a:r>
            <a:r>
              <a:rPr lang="en-CA" sz="1400" dirty="0"/>
              <a:t>="@</a:t>
            </a:r>
            <a:r>
              <a:rPr lang="en-CA" sz="1400" dirty="0" err="1"/>
              <a:t>mipmap</a:t>
            </a:r>
            <a:r>
              <a:rPr lang="en-CA" sz="1400" dirty="0"/>
              <a:t>/</a:t>
            </a:r>
            <a:r>
              <a:rPr lang="en-CA" sz="1400" dirty="0" err="1"/>
              <a:t>ic_launcher</a:t>
            </a:r>
            <a:r>
              <a:rPr lang="en-CA" sz="1400" dirty="0"/>
              <a:t>"</a:t>
            </a:r>
          </a:p>
          <a:p>
            <a:r>
              <a:rPr lang="en-CA" sz="1400" dirty="0"/>
              <a:t>        </a:t>
            </a:r>
            <a:r>
              <a:rPr lang="en-CA" sz="1400" dirty="0" err="1"/>
              <a:t>android:label</a:t>
            </a:r>
            <a:r>
              <a:rPr lang="en-CA" sz="1400" dirty="0"/>
              <a:t>="@string/</a:t>
            </a:r>
            <a:r>
              <a:rPr lang="en-CA" sz="1400" dirty="0" err="1"/>
              <a:t>app_name</a:t>
            </a:r>
            <a:r>
              <a:rPr lang="en-CA" sz="1400" dirty="0"/>
              <a:t>"</a:t>
            </a:r>
          </a:p>
          <a:p>
            <a:r>
              <a:rPr lang="en-CA" sz="1400" dirty="0"/>
              <a:t>        </a:t>
            </a:r>
            <a:r>
              <a:rPr lang="en-CA" sz="1400" dirty="0" err="1"/>
              <a:t>android:roundIcon</a:t>
            </a:r>
            <a:r>
              <a:rPr lang="en-CA" sz="1400" dirty="0"/>
              <a:t>="@</a:t>
            </a:r>
            <a:r>
              <a:rPr lang="en-CA" sz="1400" dirty="0" err="1"/>
              <a:t>mipmap</a:t>
            </a:r>
            <a:r>
              <a:rPr lang="en-CA" sz="1400" dirty="0"/>
              <a:t>/</a:t>
            </a:r>
            <a:r>
              <a:rPr lang="en-CA" sz="1400" dirty="0" err="1"/>
              <a:t>ic_launcher_round</a:t>
            </a:r>
            <a:r>
              <a:rPr lang="en-CA" sz="1400" dirty="0"/>
              <a:t>"</a:t>
            </a:r>
          </a:p>
          <a:p>
            <a:r>
              <a:rPr lang="en-CA" sz="1400" dirty="0"/>
              <a:t>        </a:t>
            </a:r>
            <a:r>
              <a:rPr lang="en-CA" sz="1400" dirty="0" err="1"/>
              <a:t>android:supportsRtl</a:t>
            </a:r>
            <a:r>
              <a:rPr lang="en-CA" sz="1400" dirty="0"/>
              <a:t>="true"</a:t>
            </a:r>
          </a:p>
          <a:p>
            <a:r>
              <a:rPr lang="en-CA" sz="1400" dirty="0"/>
              <a:t>        </a:t>
            </a:r>
            <a:r>
              <a:rPr lang="en-CA" sz="1400" dirty="0" err="1"/>
              <a:t>android:theme</a:t>
            </a:r>
            <a:r>
              <a:rPr lang="en-CA" sz="1400" dirty="0"/>
              <a:t>="@style/</a:t>
            </a:r>
            <a:r>
              <a:rPr lang="en-CA" sz="1400" dirty="0" err="1"/>
              <a:t>AppTheme</a:t>
            </a:r>
            <a:r>
              <a:rPr lang="en-CA" sz="1400" dirty="0"/>
              <a:t>"&gt;</a:t>
            </a:r>
          </a:p>
          <a:p>
            <a:r>
              <a:rPr lang="en-CA" sz="1400" dirty="0"/>
              <a:t>        &lt;activity </a:t>
            </a:r>
            <a:r>
              <a:rPr lang="en-CA" sz="1400" dirty="0" err="1"/>
              <a:t>android:name</a:t>
            </a:r>
            <a:r>
              <a:rPr lang="en-CA" sz="1400" dirty="0"/>
              <a:t>=".</a:t>
            </a:r>
            <a:r>
              <a:rPr lang="en-CA" sz="1400" dirty="0" err="1"/>
              <a:t>MainActivity</a:t>
            </a:r>
            <a:r>
              <a:rPr lang="en-CA" sz="1400" dirty="0"/>
              <a:t>"</a:t>
            </a:r>
          </a:p>
          <a:p>
            <a:r>
              <a:rPr lang="en-CA" sz="1400" dirty="0"/>
              <a:t>          </a:t>
            </a:r>
            <a:r>
              <a:rPr lang="en-CA" sz="1400" dirty="0" smtClean="0"/>
              <a:t>  </a:t>
            </a:r>
            <a:r>
              <a:rPr lang="en-CA" sz="1400" b="1" dirty="0" err="1" smtClean="0"/>
              <a:t>android:exported</a:t>
            </a:r>
            <a:r>
              <a:rPr lang="en-CA" sz="1400" b="1" dirty="0"/>
              <a:t>="true"</a:t>
            </a:r>
            <a:r>
              <a:rPr lang="en-CA" sz="1400" dirty="0"/>
              <a:t>&gt;</a:t>
            </a:r>
          </a:p>
          <a:p>
            <a:r>
              <a:rPr lang="en-CA" sz="1400" dirty="0"/>
              <a:t>            &lt;intent-filter&gt;</a:t>
            </a:r>
          </a:p>
          <a:p>
            <a:r>
              <a:rPr lang="en-CA" sz="1400" dirty="0"/>
              <a:t>                &lt;action </a:t>
            </a:r>
            <a:r>
              <a:rPr lang="en-CA" sz="1400" dirty="0" err="1"/>
              <a:t>android:name</a:t>
            </a:r>
            <a:r>
              <a:rPr lang="en-CA" sz="1400" dirty="0"/>
              <a:t>="</a:t>
            </a:r>
            <a:r>
              <a:rPr lang="en-CA" sz="1400" dirty="0" err="1"/>
              <a:t>android.intent.action.MAIN</a:t>
            </a:r>
            <a:r>
              <a:rPr lang="en-CA" sz="1400" dirty="0"/>
              <a:t>" </a:t>
            </a:r>
            <a:r>
              <a:rPr lang="en-CA" sz="1400" dirty="0" smtClean="0"/>
              <a:t>/&gt;</a:t>
            </a:r>
            <a:endParaRPr lang="en-CA" sz="1400" dirty="0"/>
          </a:p>
          <a:p>
            <a:r>
              <a:rPr lang="en-CA" sz="1400" dirty="0"/>
              <a:t>                &lt;category </a:t>
            </a:r>
            <a:r>
              <a:rPr lang="en-CA" sz="1400" dirty="0" err="1"/>
              <a:t>android:name</a:t>
            </a:r>
            <a:r>
              <a:rPr lang="en-CA" sz="1400" dirty="0"/>
              <a:t>="</a:t>
            </a:r>
            <a:r>
              <a:rPr lang="en-CA" sz="1400" dirty="0" err="1"/>
              <a:t>android.intent.category.LAUNCHER</a:t>
            </a:r>
            <a:r>
              <a:rPr lang="en-CA" sz="1400" dirty="0"/>
              <a:t>" /&gt;</a:t>
            </a:r>
          </a:p>
          <a:p>
            <a:r>
              <a:rPr lang="en-CA" sz="1400" dirty="0"/>
              <a:t>            &lt;/intent-filter&gt;</a:t>
            </a:r>
          </a:p>
          <a:p>
            <a:r>
              <a:rPr lang="en-CA" sz="1400" dirty="0"/>
              <a:t>        &lt;/activity</a:t>
            </a:r>
            <a:r>
              <a:rPr lang="en-CA" sz="1400" dirty="0" smtClean="0"/>
              <a:t>&gt;</a:t>
            </a:r>
            <a:endParaRPr lang="en-CA" sz="1400" dirty="0"/>
          </a:p>
          <a:p>
            <a:r>
              <a:rPr lang="en-CA" sz="1400" dirty="0"/>
              <a:t>        </a:t>
            </a:r>
            <a:r>
              <a:rPr lang="en-CA" sz="1400" b="1" dirty="0"/>
              <a:t>&lt;provider </a:t>
            </a:r>
            <a:r>
              <a:rPr lang="en-CA" sz="1400" b="1" dirty="0" err="1"/>
              <a:t>android:name</a:t>
            </a:r>
            <a:r>
              <a:rPr lang="en-CA" sz="1400" b="1" dirty="0"/>
              <a:t>="</a:t>
            </a:r>
            <a:r>
              <a:rPr lang="en-CA" sz="1400" b="1" dirty="0" err="1"/>
              <a:t>StudentsProvider</a:t>
            </a:r>
            <a:r>
              <a:rPr lang="en-CA" sz="1400" b="1" dirty="0"/>
              <a:t>" </a:t>
            </a:r>
            <a:r>
              <a:rPr lang="en-CA" sz="1400" b="1" dirty="0" err="1"/>
              <a:t>android:authorities</a:t>
            </a:r>
            <a:r>
              <a:rPr lang="en-CA" sz="1400" b="1" dirty="0"/>
              <a:t>="</a:t>
            </a:r>
            <a:r>
              <a:rPr lang="en-CA" sz="1400" b="1" dirty="0" err="1"/>
              <a:t>com.example.MyApplication.StudentsProvider</a:t>
            </a:r>
            <a:r>
              <a:rPr lang="en-CA" sz="1400" b="1" dirty="0" smtClean="0"/>
              <a:t>"/&gt;</a:t>
            </a:r>
            <a:endParaRPr lang="en-CA" sz="1400" b="1" dirty="0"/>
          </a:p>
          <a:p>
            <a:r>
              <a:rPr lang="en-CA" sz="1400" b="1" dirty="0"/>
              <a:t>    </a:t>
            </a:r>
            <a:r>
              <a:rPr lang="en-CA" sz="1400" dirty="0"/>
              <a:t>&lt;/application</a:t>
            </a:r>
            <a:r>
              <a:rPr lang="en-CA" sz="1400" dirty="0" smtClean="0"/>
              <a:t>&gt;</a:t>
            </a:r>
            <a:endParaRPr lang="en-CA" sz="1400" dirty="0"/>
          </a:p>
          <a:p>
            <a:r>
              <a:rPr lang="en-CA" sz="1400" dirty="0"/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3899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0462"/>
            <a:ext cx="3147147" cy="1633329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88427" y="620801"/>
            <a:ext cx="5569974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&lt;resources&gt;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="purple_200"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#FFBB86FC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="purple_500"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#FF6200EE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="purple_700"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#FF3700B3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="teal_200"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#FF03DAC5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="teal_700"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#FF018786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="black"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#FF000000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="white"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#FFFFFFFF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colorPrimary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#008577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colorPrimaryDark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#00574B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colorAccent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#D81B60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&lt;/resources&gt;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1226" y="3665340"/>
            <a:ext cx="561176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&lt;resources&gt;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Base application theme. --&gt;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&lt;style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AppTheme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parent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Theme.AppCompat.Light.DarkActionBar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Customize your theme here. --&gt;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&lt;item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colorPrimary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colorPrimary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colorPrimaryDark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colorPrimaryDark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colorAccent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colorAccent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&lt;/style&gt;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&lt;/resources&gt;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10813" y="2957052"/>
            <a:ext cx="339213" cy="708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08671" y="1246239"/>
            <a:ext cx="1479756" cy="825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2499"/>
            <a:ext cx="10515600" cy="1325563"/>
          </a:xfrm>
        </p:spPr>
        <p:txBody>
          <a:bodyPr/>
          <a:lstStyle/>
          <a:p>
            <a:r>
              <a:rPr lang="en-US" dirty="0" smtClean="0"/>
              <a:t>Activity_main.xml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4160113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RelativeLayout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/res/android"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:paddingBottom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="1pt"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:paddingLeft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="1pt"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:paddingRight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="1pt"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:paddingTop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="1pt"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:context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com.example.myapplication.MainActivity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="@+id/textView1"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="Content provider"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:layout_alignParentTop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:layout_centerHorizontal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="30dp"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="@+id/textView2"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="Enter Student Grades"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:textColor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="#ff87ff09"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="30dp"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:layout_below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="@+id/textView1"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:layout_centerHorizontal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5208477" y="1035280"/>
            <a:ext cx="2991525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 &lt;</a:t>
            </a:r>
            <a:r>
              <a:rPr lang="en-US" altLang="en-US" sz="900" dirty="0" err="1">
                <a:solidFill>
                  <a:srgbClr val="E8BF6A"/>
                </a:solidFill>
                <a:latin typeface="JetBrains Mono"/>
              </a:rPr>
              <a:t>ImageButton</a:t>
            </a:r>
            <a:endParaRPr lang="en-US" altLang="en-US" sz="900" dirty="0" smtClean="0">
              <a:solidFill>
                <a:srgbClr val="E8BF6A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 dirty="0" err="1" smtClean="0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 smtClean="0">
                <a:solidFill>
                  <a:srgbClr val="BABABA"/>
                </a:solidFill>
                <a:latin typeface="JetBrains Mono"/>
              </a:rPr>
              <a:t>:layout_width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:layout_height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:id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imageButton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:src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drawable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/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ic_launcher_foreground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:layout_below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="@+id/textView2"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:layout_centerHorizontal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="true" </a:t>
            </a: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/&gt;</a:t>
            </a:r>
            <a:br>
              <a:rPr lang="en-US" altLang="en-US" sz="9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    &lt;Button</a:t>
            </a:r>
            <a:br>
              <a:rPr lang="en-US" altLang="en-US" sz="9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:layout_width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:layout_height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:id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="@+id/button2"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:text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="Add Name"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:layout_below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="@+id/editText3"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:layout_alignRight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="@+id/textView2"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:layout_alignEnd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="@+id/textView2"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:layout_alignLeft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="@+id/textView2"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:layout_alignStart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="@+id/textView2"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:onClick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onClickAddName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/&gt;</a:t>
            </a:r>
            <a:br>
              <a:rPr lang="en-US" altLang="en-US" sz="9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    &lt;</a:t>
            </a:r>
            <a:r>
              <a:rPr lang="en-US" altLang="en-US" sz="900" dirty="0" err="1">
                <a:solidFill>
                  <a:srgbClr val="E8BF6A"/>
                </a:solidFill>
                <a:latin typeface="JetBrains Mono"/>
              </a:rPr>
              <a:t>EditText</a:t>
            </a: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/>
            </a:r>
            <a:br>
              <a:rPr lang="en-US" altLang="en-US" sz="9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:layout_width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:layout_height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:id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editText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:layout_below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imageButton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:layout_alignRight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imageButton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:layout_alignEnd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imageButton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 </a:t>
            </a: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/&gt;</a:t>
            </a:r>
            <a:br>
              <a:rPr lang="en-US" altLang="en-US" sz="9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    &lt;</a:t>
            </a:r>
            <a:r>
              <a:rPr lang="en-US" altLang="en-US" sz="900" dirty="0" err="1">
                <a:solidFill>
                  <a:srgbClr val="E8BF6A"/>
                </a:solidFill>
                <a:latin typeface="JetBrains Mono"/>
              </a:rPr>
              <a:t>EditText</a:t>
            </a: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/>
            </a:r>
            <a:br>
              <a:rPr lang="en-US" altLang="en-US" sz="9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:layout_width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:layout_height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:id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="@+id/editText2"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:layout_alignTop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editText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:layout_alignLeft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="@+id/textView1"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:layout_alignStart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="@+id/textView1"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:layout_alignRight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="@+id/textView1"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:layout_alignEnd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="@+id/textView1"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:hint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="Name"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8410167" y="1959397"/>
            <a:ext cx="3475631" cy="32085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&lt;</a:t>
            </a:r>
            <a:r>
              <a:rPr lang="en-US" altLang="en-US" sz="900" dirty="0" err="1">
                <a:solidFill>
                  <a:srgbClr val="E8BF6A"/>
                </a:solidFill>
                <a:latin typeface="JetBrains Mono"/>
              </a:rPr>
              <a:t>ImageButton</a:t>
            </a: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/>
            </a:r>
            <a:br>
              <a:rPr lang="en-US" altLang="en-US" sz="9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:textColorHint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android:color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/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holo_blue_light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 </a:t>
            </a: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/&gt;</a:t>
            </a:r>
            <a:br>
              <a:rPr lang="en-US" altLang="en-US" sz="9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    &lt;</a:t>
            </a:r>
            <a:r>
              <a:rPr lang="en-US" altLang="en-US" sz="900" dirty="0" err="1">
                <a:solidFill>
                  <a:srgbClr val="E8BF6A"/>
                </a:solidFill>
                <a:latin typeface="JetBrains Mono"/>
              </a:rPr>
              <a:t>EditText</a:t>
            </a: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/>
            </a:r>
            <a:br>
              <a:rPr lang="en-US" altLang="en-US" sz="9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:layout_width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:layout_height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:id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="@+id/editText3"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:layout_below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editText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:layout_alignLeft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="@+id/editText2"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:layout_alignStart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="@+id/editText2"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:layout_alignRight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="@+id/editText2"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:layout_alignEnd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="@+id/editText2"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:hint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="Grade"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:textColorHint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android:color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/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holo_blue_bright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 </a:t>
            </a: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/&gt;</a:t>
            </a:r>
            <a:br>
              <a:rPr lang="en-US" altLang="en-US" sz="9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    &lt;Button</a:t>
            </a:r>
            <a:br>
              <a:rPr lang="en-US" altLang="en-US" sz="9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:layout_width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:layout_height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wrap_content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:text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Retrive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student"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:id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="@+id/button"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:layout_below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="@+id/button2"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:layout_alignRight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="@+id/editText3"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:layout_alignEnd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="@+id/editText3"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:layout_alignLeft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="@+id/button2"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:layout_alignStart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="@+id/button2"</a:t>
            </a:r>
            <a:br>
              <a:rPr lang="en-US" altLang="en-US" sz="9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en-US" altLang="en-US" sz="9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en-US" altLang="en-US" sz="900" dirty="0" err="1">
                <a:solidFill>
                  <a:srgbClr val="BABABA"/>
                </a:solidFill>
                <a:latin typeface="JetBrains Mono"/>
              </a:rPr>
              <a:t>:onClick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en-US" altLang="en-US" sz="900" dirty="0" err="1">
                <a:solidFill>
                  <a:srgbClr val="6A8759"/>
                </a:solidFill>
                <a:latin typeface="JetBrains Mono"/>
              </a:rPr>
              <a:t>onClickRetrieveStudents</a:t>
            </a:r>
            <a:r>
              <a:rPr lang="en-US" altLang="en-US" sz="90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/&gt;</a:t>
            </a:r>
            <a:br>
              <a:rPr lang="en-US" altLang="en-US" sz="900" dirty="0">
                <a:solidFill>
                  <a:srgbClr val="E8BF6A"/>
                </a:solidFill>
                <a:latin typeface="JetBrains Mono"/>
              </a:rPr>
            </a:b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en-US" altLang="en-US" sz="900" dirty="0" err="1">
                <a:solidFill>
                  <a:srgbClr val="E8BF6A"/>
                </a:solidFill>
                <a:latin typeface="JetBrains Mono"/>
              </a:rPr>
              <a:t>RelativeLayout</a:t>
            </a:r>
            <a:r>
              <a:rPr lang="en-US" altLang="en-US" sz="900" dirty="0">
                <a:solidFill>
                  <a:srgbClr val="E8BF6A"/>
                </a:solidFill>
                <a:latin typeface="JetBrains Mono"/>
              </a:rPr>
              <a:t>&gt;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04788" y="1386349"/>
            <a:ext cx="22491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Notice </a:t>
            </a:r>
            <a:r>
              <a:rPr lang="en-US" dirty="0" err="1" smtClean="0"/>
              <a:t>onClick</a:t>
            </a:r>
            <a:r>
              <a:rPr lang="en-US" dirty="0" smtClean="0"/>
              <a:t>() event</a:t>
            </a:r>
            <a:endParaRPr lang="en-CA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7315200" y="1755681"/>
            <a:ext cx="2614153" cy="1717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2"/>
          </p:cNvCxnSpPr>
          <p:nvPr/>
        </p:nvCxnSpPr>
        <p:spPr>
          <a:xfrm flipH="1">
            <a:off x="9711814" y="1755681"/>
            <a:ext cx="217539" cy="3111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00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ContentProvider</a:t>
            </a:r>
            <a:r>
              <a:rPr lang="en-US" dirty="0" smtClean="0"/>
              <a:t>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package </a:t>
            </a:r>
            <a:r>
              <a:rPr lang="en-CA" dirty="0" err="1" smtClean="0"/>
              <a:t>com.example.myapplication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android.content.*</a:t>
            </a:r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android.database.Cursor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android.database.SQLException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android.database.sqlite.SQLiteDatabase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android.database.sqlite.SQLiteOpenHelper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android.database.sqlite.SQLiteQueryBuilder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android.net.Uri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android.text.TextUtils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java.lang.IllegalArgumentException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 smtClean="0"/>
              <a:t>java.util.HashMap</a:t>
            </a: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</a:rPr>
              <a:t>class </a:t>
            </a:r>
            <a:r>
              <a:rPr lang="en-CA" dirty="0" err="1">
                <a:solidFill>
                  <a:srgbClr val="FF0000"/>
                </a:solidFill>
              </a:rPr>
              <a:t>StudentsProvider</a:t>
            </a:r>
            <a:r>
              <a:rPr lang="en-CA" dirty="0">
                <a:solidFill>
                  <a:srgbClr val="FF0000"/>
                </a:solidFill>
              </a:rPr>
              <a:t>() : </a:t>
            </a:r>
            <a:r>
              <a:rPr lang="en-CA" dirty="0" err="1">
                <a:solidFill>
                  <a:srgbClr val="FF0000"/>
                </a:solidFill>
              </a:rPr>
              <a:t>ContentProvider</a:t>
            </a:r>
            <a:r>
              <a:rPr lang="en-CA" dirty="0">
                <a:solidFill>
                  <a:srgbClr val="FF0000"/>
                </a:solidFill>
              </a:rPr>
              <a:t>() </a:t>
            </a:r>
            <a:r>
              <a:rPr lang="en-CA" dirty="0" smtClean="0">
                <a:solidFill>
                  <a:srgbClr val="FF0000"/>
                </a:solidFill>
              </a:rPr>
              <a:t>{   //implement here!}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49448</TotalTime>
  <Words>659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JetBrains Mono</vt:lpstr>
      <vt:lpstr>Office Theme</vt:lpstr>
      <vt:lpstr>Create a Content Provider &amp; SQLiteDatabase</vt:lpstr>
      <vt:lpstr>Introduction</vt:lpstr>
      <vt:lpstr>URI Examples</vt:lpstr>
      <vt:lpstr>Implementing the ContentProvider class</vt:lpstr>
      <vt:lpstr>ContentProvider</vt:lpstr>
      <vt:lpstr>Read Contacts contents</vt:lpstr>
      <vt:lpstr>XMLs</vt:lpstr>
      <vt:lpstr>Activity_main.xml</vt:lpstr>
      <vt:lpstr>ContentProvider Class</vt:lpstr>
      <vt:lpstr>ContentProvider Class</vt:lpstr>
      <vt:lpstr>Creating the database</vt:lpstr>
      <vt:lpstr>ContentProvider Functions</vt:lpstr>
      <vt:lpstr>ContentProvider Functions</vt:lpstr>
      <vt:lpstr>ContentProvider Functions</vt:lpstr>
      <vt:lpstr>ContentProvider Functions</vt:lpstr>
      <vt:lpstr>ContentProvider Functions</vt:lpstr>
      <vt:lpstr>ContentProvider Functions</vt:lpstr>
      <vt:lpstr>Insertion event</vt:lpstr>
      <vt:lpstr>Check DB in Android Studio</vt:lpstr>
      <vt:lpstr>Query Event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Abedalrhman Alkhateeb</dc:creator>
  <cp:lastModifiedBy>Abedalrhman Alkhateeb</cp:lastModifiedBy>
  <cp:revision>634</cp:revision>
  <dcterms:created xsi:type="dcterms:W3CDTF">2021-10-15T12:03:23Z</dcterms:created>
  <dcterms:modified xsi:type="dcterms:W3CDTF">2022-01-12T13:37:02Z</dcterms:modified>
</cp:coreProperties>
</file>