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76" r:id="rId5"/>
    <p:sldId id="267" r:id="rId6"/>
    <p:sldId id="26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147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21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2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45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2022-10-13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28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2022-10-13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61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2022-10-13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6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65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45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5A6F-7DD5-4831-AF22-23E2A6F3F5A0}" type="datetimeFigureOut">
              <a:rPr lang="en-CA" smtClean="0"/>
              <a:t>2022-10-13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3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na.edu/Users/cs/adina/teaching/it472/spring2021/course/page.php?shortname=mobileos&amp;id=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7575" y="817563"/>
            <a:ext cx="9144000" cy="2387600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Kotlin</a:t>
            </a:r>
            <a:r>
              <a:rPr lang="en-US" dirty="0"/>
              <a:t> </a:t>
            </a:r>
            <a:r>
              <a:rPr lang="en-US" dirty="0" smtClean="0"/>
              <a:t>in Android </a:t>
            </a:r>
            <a:r>
              <a:rPr lang="en-US" dirty="0" err="1" smtClean="0"/>
              <a:t>devel</a:t>
            </a:r>
            <a:r>
              <a:rPr lang="en-US" dirty="0" smtClean="0"/>
              <a:t>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4"/>
          <a:stretch/>
        </p:blipFill>
        <p:spPr>
          <a:xfrm>
            <a:off x="1" y="3401919"/>
            <a:ext cx="5972174" cy="345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9" y="277365"/>
            <a:ext cx="2520701" cy="302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3117926"/>
            <a:ext cx="4267200" cy="38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2 “Number” views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817811"/>
            <a:ext cx="8743949" cy="5007174"/>
          </a:xfrm>
        </p:spPr>
      </p:pic>
    </p:spTree>
    <p:extLst>
      <p:ext uri="{BB962C8B-B14F-4D97-AF65-F5344CB8AC3E}">
        <p14:creationId xmlns:p14="http://schemas.microsoft.com/office/powerpoint/2010/main" val="9839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Result “</a:t>
            </a:r>
            <a:r>
              <a:rPr lang="en-US" dirty="0" err="1" smtClean="0"/>
              <a:t>TextView</a:t>
            </a:r>
            <a:r>
              <a:rPr lang="en-US" dirty="0" smtClean="0"/>
              <a:t>”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245"/>
            <a:ext cx="8734425" cy="3480676"/>
          </a:xfrm>
        </p:spPr>
      </p:pic>
      <p:sp>
        <p:nvSpPr>
          <p:cNvPr id="5" name="TextBox 4"/>
          <p:cNvSpPr txBox="1"/>
          <p:nvPr/>
        </p:nvSpPr>
        <p:spPr>
          <a:xfrm>
            <a:off x="9248775" y="2428875"/>
            <a:ext cx="3027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change  the </a:t>
            </a:r>
            <a:r>
              <a:rPr lang="en-US" dirty="0" err="1" smtClean="0">
                <a:solidFill>
                  <a:srgbClr val="FF0000"/>
                </a:solidFill>
              </a:rPr>
              <a:t>textsize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in the attributes to be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24sp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Change the text to be “Result”</a:t>
            </a:r>
          </a:p>
        </p:txBody>
      </p:sp>
    </p:spTree>
    <p:extLst>
      <p:ext uri="{BB962C8B-B14F-4D97-AF65-F5344CB8AC3E}">
        <p14:creationId xmlns:p14="http://schemas.microsoft.com/office/powerpoint/2010/main" val="30443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button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248775" y="2428875"/>
            <a:ext cx="3038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change  </a:t>
            </a:r>
            <a:r>
              <a:rPr lang="en-US" dirty="0" smtClean="0">
                <a:solidFill>
                  <a:srgbClr val="FF0000"/>
                </a:solidFill>
              </a:rPr>
              <a:t>the id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be “</a:t>
            </a:r>
            <a:r>
              <a:rPr lang="en-US" dirty="0" err="1" smtClean="0">
                <a:solidFill>
                  <a:srgbClr val="FF0000"/>
                </a:solidFill>
              </a:rPr>
              <a:t>btResult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Change the text to be “Result”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9" y="1841488"/>
            <a:ext cx="8965306" cy="3740162"/>
          </a:xfrm>
        </p:spPr>
      </p:pic>
    </p:spTree>
    <p:extLst>
      <p:ext uri="{BB962C8B-B14F-4D97-AF65-F5344CB8AC3E}">
        <p14:creationId xmlns:p14="http://schemas.microsoft.com/office/powerpoint/2010/main" val="25697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app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182" y="261179"/>
            <a:ext cx="3062643" cy="65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in </a:t>
            </a:r>
            <a:r>
              <a:rPr lang="en-US" dirty="0" err="1" smtClean="0"/>
              <a:t>MainActivity.kt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/>
              <a:t>package com.example.sum2nums</a:t>
            </a:r>
          </a:p>
          <a:p>
            <a:pPr marL="0" indent="0">
              <a:buNone/>
            </a:pPr>
            <a:r>
              <a:rPr lang="en-CA" dirty="0" smtClean="0"/>
              <a:t>Import ..</a:t>
            </a:r>
          </a:p>
          <a:p>
            <a:pPr marL="0" indent="0">
              <a:buNone/>
            </a:pPr>
            <a:r>
              <a:rPr lang="en-CA" dirty="0" smtClean="0"/>
              <a:t>class </a:t>
            </a:r>
            <a:r>
              <a:rPr lang="en-CA" dirty="0" err="1" smtClean="0"/>
              <a:t>MainActivity</a:t>
            </a:r>
            <a:r>
              <a:rPr lang="en-CA" dirty="0" smtClean="0"/>
              <a:t> : </a:t>
            </a:r>
            <a:r>
              <a:rPr lang="en-CA" dirty="0" err="1" smtClean="0"/>
              <a:t>AppCompatActivity</a:t>
            </a:r>
            <a:r>
              <a:rPr lang="en-CA" dirty="0" smtClean="0"/>
              <a:t>() {</a:t>
            </a:r>
          </a:p>
          <a:p>
            <a:pPr marL="0" indent="0">
              <a:buNone/>
            </a:pPr>
            <a:r>
              <a:rPr lang="en-CA" dirty="0" smtClean="0"/>
              <a:t>    override fun </a:t>
            </a:r>
            <a:r>
              <a:rPr lang="en-CA" dirty="0" err="1" smtClean="0"/>
              <a:t>onCreate</a:t>
            </a:r>
            <a:r>
              <a:rPr lang="en-CA" dirty="0" smtClean="0"/>
              <a:t>(</a:t>
            </a:r>
            <a:r>
              <a:rPr lang="en-CA" dirty="0" err="1" smtClean="0"/>
              <a:t>savedInstanceState</a:t>
            </a:r>
            <a:r>
              <a:rPr lang="en-CA" dirty="0" smtClean="0"/>
              <a:t>: Bundle?) {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super.onCreate</a:t>
            </a:r>
            <a:r>
              <a:rPr lang="en-CA" dirty="0" smtClean="0"/>
              <a:t>(</a:t>
            </a:r>
            <a:r>
              <a:rPr lang="en-CA" dirty="0" err="1" smtClean="0"/>
              <a:t>savedInstanceState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setContentView</a:t>
            </a:r>
            <a:r>
              <a:rPr lang="en-CA" dirty="0" smtClean="0"/>
              <a:t>(</a:t>
            </a:r>
            <a:r>
              <a:rPr lang="en-CA" dirty="0" err="1" smtClean="0"/>
              <a:t>R.layout.activity_main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public fun sum(a: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, b: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):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return </a:t>
            </a:r>
            <a:r>
              <a:rPr lang="en-US" dirty="0" err="1" smtClean="0">
                <a:solidFill>
                  <a:srgbClr val="FF0000"/>
                </a:solidFill>
              </a:rPr>
              <a:t>a+b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setOnClickListener</a:t>
            </a:r>
            <a:r>
              <a:rPr lang="en-US" dirty="0" smtClean="0"/>
              <a:t> to the </a:t>
            </a:r>
            <a:r>
              <a:rPr lang="en-US" dirty="0" err="1" smtClean="0"/>
              <a:t>btResult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smtClean="0"/>
              <a:t>package com.example.sum2nums</a:t>
            </a:r>
          </a:p>
          <a:p>
            <a:pPr marL="0" indent="0">
              <a:buNone/>
            </a:pPr>
            <a:r>
              <a:rPr lang="en-CA" dirty="0" smtClean="0"/>
              <a:t>Import ..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import </a:t>
            </a:r>
            <a:r>
              <a:rPr lang="en-CA" dirty="0" err="1" smtClean="0">
                <a:solidFill>
                  <a:srgbClr val="FF0000"/>
                </a:solidFill>
              </a:rPr>
              <a:t>android.widget.Button</a:t>
            </a:r>
            <a:r>
              <a:rPr lang="en-CA" dirty="0" smtClean="0">
                <a:solidFill>
                  <a:srgbClr val="FF0000"/>
                </a:solidFill>
              </a:rPr>
              <a:t> //to reach any button widget (view)</a:t>
            </a:r>
          </a:p>
          <a:p>
            <a:pPr marL="0" indent="0">
              <a:buNone/>
            </a:pPr>
            <a:r>
              <a:rPr lang="en-CA" dirty="0" smtClean="0"/>
              <a:t>class </a:t>
            </a:r>
            <a:r>
              <a:rPr lang="en-CA" dirty="0" err="1" smtClean="0"/>
              <a:t>MainActivity</a:t>
            </a:r>
            <a:r>
              <a:rPr lang="en-CA" dirty="0" smtClean="0"/>
              <a:t> : </a:t>
            </a:r>
            <a:r>
              <a:rPr lang="en-CA" dirty="0" err="1" smtClean="0"/>
              <a:t>AppCompatActivity</a:t>
            </a:r>
            <a:r>
              <a:rPr lang="en-CA" dirty="0" smtClean="0"/>
              <a:t>() {</a:t>
            </a:r>
          </a:p>
          <a:p>
            <a:pPr marL="0" indent="0">
              <a:buNone/>
            </a:pPr>
            <a:r>
              <a:rPr lang="en-CA" dirty="0" smtClean="0"/>
              <a:t>    override fun </a:t>
            </a:r>
            <a:r>
              <a:rPr lang="en-CA" dirty="0" err="1" smtClean="0"/>
              <a:t>onCreate</a:t>
            </a:r>
            <a:r>
              <a:rPr lang="en-CA" dirty="0" smtClean="0"/>
              <a:t>(</a:t>
            </a:r>
            <a:r>
              <a:rPr lang="en-CA" dirty="0" err="1" smtClean="0"/>
              <a:t>savedInstanceState</a:t>
            </a:r>
            <a:r>
              <a:rPr lang="en-CA" dirty="0" smtClean="0"/>
              <a:t>: Bundle?) {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super.onCreate</a:t>
            </a:r>
            <a:r>
              <a:rPr lang="en-CA" dirty="0" smtClean="0"/>
              <a:t>(</a:t>
            </a:r>
            <a:r>
              <a:rPr lang="en-CA" dirty="0" err="1" smtClean="0"/>
              <a:t>savedInstanceState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setContentView</a:t>
            </a:r>
            <a:r>
              <a:rPr lang="en-CA" dirty="0" smtClean="0"/>
              <a:t>(</a:t>
            </a:r>
            <a:r>
              <a:rPr lang="en-CA" dirty="0" err="1" smtClean="0"/>
              <a:t>R.layout.activity_main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>
                <a:solidFill>
                  <a:srgbClr val="FF0000"/>
                </a:solidFill>
              </a:rPr>
              <a:t> button: Button = </a:t>
            </a:r>
            <a:r>
              <a:rPr lang="en-US" dirty="0" err="1" smtClean="0">
                <a:solidFill>
                  <a:srgbClr val="FF0000"/>
                </a:solidFill>
              </a:rPr>
              <a:t>findViewById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R.id.btResult</a:t>
            </a:r>
            <a:r>
              <a:rPr lang="en-US" dirty="0" smtClean="0">
                <a:solidFill>
                  <a:srgbClr val="FF0000"/>
                </a:solidFill>
              </a:rPr>
              <a:t>) // to variable button to </a:t>
            </a:r>
            <a:r>
              <a:rPr lang="en-US" dirty="0" err="1" smtClean="0">
                <a:solidFill>
                  <a:srgbClr val="FF0000"/>
                </a:solidFill>
              </a:rPr>
              <a:t>btResult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button.setOnClickListener</a:t>
            </a:r>
            <a:r>
              <a:rPr lang="en-US" dirty="0" smtClean="0">
                <a:solidFill>
                  <a:srgbClr val="FF0000"/>
                </a:solidFill>
              </a:rPr>
              <a:t>{ view -&gt;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      }  </a:t>
            </a:r>
            <a:r>
              <a:rPr lang="en-US" dirty="0" smtClean="0"/>
              <a:t>        </a:t>
            </a:r>
            <a:endParaRPr lang="en-CA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0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import </a:t>
            </a:r>
            <a:r>
              <a:rPr lang="en-US" dirty="0" err="1" smtClean="0"/>
              <a:t>EditText</a:t>
            </a:r>
            <a:r>
              <a:rPr lang="en-US" dirty="0" smtClean="0"/>
              <a:t> and </a:t>
            </a:r>
            <a:r>
              <a:rPr lang="en-US" dirty="0" err="1" smtClean="0"/>
              <a:t>TextView</a:t>
            </a:r>
            <a:r>
              <a:rPr lang="en-US" dirty="0" smtClean="0"/>
              <a:t> widgets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package com.example.sum2nums</a:t>
            </a:r>
          </a:p>
          <a:p>
            <a:pPr marL="0" indent="0">
              <a:buNone/>
            </a:pPr>
            <a:r>
              <a:rPr lang="en-CA" dirty="0" smtClean="0"/>
              <a:t>Import ..</a:t>
            </a:r>
          </a:p>
          <a:p>
            <a:pPr marL="0" indent="0">
              <a:buNone/>
            </a:pPr>
            <a:r>
              <a:rPr lang="en-CA" dirty="0" smtClean="0"/>
              <a:t>import </a:t>
            </a:r>
            <a:r>
              <a:rPr lang="en-CA" dirty="0" err="1" smtClean="0"/>
              <a:t>android.widget.Button</a:t>
            </a:r>
            <a:r>
              <a:rPr lang="en-CA" dirty="0" smtClean="0"/>
              <a:t> //to reach any button widget (view)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import </a:t>
            </a:r>
            <a:r>
              <a:rPr lang="en-CA" dirty="0" err="1" smtClean="0">
                <a:solidFill>
                  <a:srgbClr val="FF0000"/>
                </a:solidFill>
              </a:rPr>
              <a:t>android.widget.EditText</a:t>
            </a:r>
            <a:r>
              <a:rPr lang="en-CA" dirty="0" smtClean="0">
                <a:solidFill>
                  <a:srgbClr val="FF0000"/>
                </a:solidFill>
              </a:rPr>
              <a:t> //to reach any </a:t>
            </a:r>
            <a:r>
              <a:rPr lang="en-CA" dirty="0" err="1" smtClean="0">
                <a:solidFill>
                  <a:srgbClr val="FF0000"/>
                </a:solidFill>
              </a:rPr>
              <a:t>EditText</a:t>
            </a:r>
            <a:r>
              <a:rPr lang="en-CA" dirty="0" smtClean="0">
                <a:solidFill>
                  <a:srgbClr val="FF0000"/>
                </a:solidFill>
              </a:rPr>
              <a:t> widget (view)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import </a:t>
            </a:r>
            <a:r>
              <a:rPr lang="en-CA" dirty="0" err="1" smtClean="0">
                <a:solidFill>
                  <a:srgbClr val="FF0000"/>
                </a:solidFill>
              </a:rPr>
              <a:t>android.widget.TextView</a:t>
            </a:r>
            <a:r>
              <a:rPr lang="en-CA" dirty="0" smtClean="0">
                <a:solidFill>
                  <a:srgbClr val="FF0000"/>
                </a:solidFill>
              </a:rPr>
              <a:t> //to reach any </a:t>
            </a:r>
            <a:r>
              <a:rPr lang="en-CA" dirty="0" err="1" smtClean="0">
                <a:solidFill>
                  <a:srgbClr val="FF0000"/>
                </a:solidFill>
              </a:rPr>
              <a:t>TextView</a:t>
            </a:r>
            <a:r>
              <a:rPr lang="en-CA" dirty="0" smtClean="0">
                <a:solidFill>
                  <a:srgbClr val="FF0000"/>
                </a:solidFill>
              </a:rPr>
              <a:t> widget (view)</a:t>
            </a:r>
          </a:p>
        </p:txBody>
      </p:sp>
    </p:spTree>
    <p:extLst>
      <p:ext uri="{BB962C8B-B14F-4D97-AF65-F5344CB8AC3E}">
        <p14:creationId xmlns:p14="http://schemas.microsoft.com/office/powerpoint/2010/main" val="12663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*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package com.example.sum2nums</a:t>
            </a:r>
          </a:p>
          <a:p>
            <a:pPr marL="0" indent="0">
              <a:buNone/>
            </a:pPr>
            <a:r>
              <a:rPr lang="en-CA" dirty="0" smtClean="0"/>
              <a:t>Import ..</a:t>
            </a:r>
          </a:p>
          <a:p>
            <a:pPr marL="0" indent="0">
              <a:buNone/>
            </a:pPr>
            <a:r>
              <a:rPr lang="en-CA" dirty="0" smtClean="0"/>
              <a:t>import </a:t>
            </a:r>
            <a:r>
              <a:rPr lang="en-CA" dirty="0" err="1" smtClean="0"/>
              <a:t>android.widget</a:t>
            </a:r>
            <a:r>
              <a:rPr lang="en-CA" dirty="0" smtClean="0"/>
              <a:t>.</a:t>
            </a:r>
            <a:r>
              <a:rPr lang="en-CA" dirty="0" smtClean="0">
                <a:solidFill>
                  <a:srgbClr val="FF0000"/>
                </a:solidFill>
              </a:rPr>
              <a:t>*// to access Button, </a:t>
            </a:r>
            <a:r>
              <a:rPr lang="en-CA" dirty="0" err="1" smtClean="0">
                <a:solidFill>
                  <a:srgbClr val="FF0000"/>
                </a:solidFill>
              </a:rPr>
              <a:t>EditText</a:t>
            </a:r>
            <a:r>
              <a:rPr lang="en-CA" dirty="0" smtClean="0">
                <a:solidFill>
                  <a:srgbClr val="FF0000"/>
                </a:solidFill>
              </a:rPr>
              <a:t>, </a:t>
            </a:r>
            <a:r>
              <a:rPr lang="en-CA" dirty="0" err="1" smtClean="0">
                <a:solidFill>
                  <a:srgbClr val="FF0000"/>
                </a:solidFill>
              </a:rPr>
              <a:t>TextView</a:t>
            </a:r>
            <a:r>
              <a:rPr lang="en-CA" dirty="0" smtClean="0">
                <a:solidFill>
                  <a:srgbClr val="FF0000"/>
                </a:solidFill>
              </a:rPr>
              <a:t> or any      //                                             class inside widget</a:t>
            </a:r>
          </a:p>
        </p:txBody>
      </p:sp>
    </p:spTree>
    <p:extLst>
      <p:ext uri="{BB962C8B-B14F-4D97-AF65-F5344CB8AC3E}">
        <p14:creationId xmlns:p14="http://schemas.microsoft.com/office/powerpoint/2010/main" val="29975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widgets(views)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 smtClean="0"/>
              <a:t>setContentView</a:t>
            </a:r>
            <a:r>
              <a:rPr lang="en-CA" dirty="0" smtClean="0"/>
              <a:t>(</a:t>
            </a:r>
            <a:r>
              <a:rPr lang="en-CA" dirty="0" err="1" smtClean="0"/>
              <a:t>R.layout.activity_main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val</a:t>
            </a:r>
            <a:r>
              <a:rPr lang="en-CA" dirty="0" smtClean="0"/>
              <a:t> button: Button = </a:t>
            </a:r>
            <a:r>
              <a:rPr lang="en-CA" dirty="0" err="1" smtClean="0"/>
              <a:t>findViewById</a:t>
            </a:r>
            <a:r>
              <a:rPr lang="en-CA" dirty="0" smtClean="0"/>
              <a:t>(</a:t>
            </a:r>
            <a:r>
              <a:rPr lang="en-CA" dirty="0" err="1" smtClean="0"/>
              <a:t>R.id.btResult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        </a:t>
            </a:r>
            <a:r>
              <a:rPr lang="en-CA" dirty="0" err="1" smtClean="0">
                <a:solidFill>
                  <a:srgbClr val="FF0000"/>
                </a:solidFill>
              </a:rPr>
              <a:t>val</a:t>
            </a:r>
            <a:r>
              <a:rPr lang="en-CA" dirty="0" smtClean="0">
                <a:solidFill>
                  <a:srgbClr val="FF0000"/>
                </a:solidFill>
              </a:rPr>
              <a:t> edtxt1: </a:t>
            </a:r>
            <a:r>
              <a:rPr lang="en-CA" dirty="0" err="1" smtClean="0">
                <a:solidFill>
                  <a:srgbClr val="FF0000"/>
                </a:solidFill>
              </a:rPr>
              <a:t>EditText</a:t>
            </a:r>
            <a:r>
              <a:rPr lang="en-CA" dirty="0" smtClean="0">
                <a:solidFill>
                  <a:srgbClr val="FF0000"/>
                </a:solidFill>
              </a:rPr>
              <a:t> = </a:t>
            </a:r>
            <a:r>
              <a:rPr lang="en-CA" dirty="0" err="1" smtClean="0">
                <a:solidFill>
                  <a:srgbClr val="FF0000"/>
                </a:solidFill>
              </a:rPr>
              <a:t>findViewById</a:t>
            </a:r>
            <a:r>
              <a:rPr lang="en-CA" dirty="0" smtClean="0">
                <a:solidFill>
                  <a:srgbClr val="FF0000"/>
                </a:solidFill>
              </a:rPr>
              <a:t>(R.id.ednum1)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        </a:t>
            </a:r>
            <a:r>
              <a:rPr lang="en-CA" dirty="0" err="1" smtClean="0">
                <a:solidFill>
                  <a:srgbClr val="FF0000"/>
                </a:solidFill>
              </a:rPr>
              <a:t>val</a:t>
            </a:r>
            <a:r>
              <a:rPr lang="en-CA" dirty="0" smtClean="0">
                <a:solidFill>
                  <a:srgbClr val="FF0000"/>
                </a:solidFill>
              </a:rPr>
              <a:t> edtxt2: </a:t>
            </a:r>
            <a:r>
              <a:rPr lang="en-CA" dirty="0" err="1" smtClean="0">
                <a:solidFill>
                  <a:srgbClr val="FF0000"/>
                </a:solidFill>
              </a:rPr>
              <a:t>EditText</a:t>
            </a:r>
            <a:r>
              <a:rPr lang="en-CA" dirty="0" smtClean="0">
                <a:solidFill>
                  <a:srgbClr val="FF0000"/>
                </a:solidFill>
              </a:rPr>
              <a:t> = </a:t>
            </a:r>
            <a:r>
              <a:rPr lang="en-CA" dirty="0" err="1" smtClean="0">
                <a:solidFill>
                  <a:srgbClr val="FF0000"/>
                </a:solidFill>
              </a:rPr>
              <a:t>findViewById</a:t>
            </a:r>
            <a:r>
              <a:rPr lang="en-CA" dirty="0" smtClean="0">
                <a:solidFill>
                  <a:srgbClr val="FF0000"/>
                </a:solidFill>
              </a:rPr>
              <a:t>(R.id.ednum2)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        </a:t>
            </a:r>
            <a:r>
              <a:rPr lang="en-CA" dirty="0" err="1" smtClean="0">
                <a:solidFill>
                  <a:srgbClr val="FF0000"/>
                </a:solidFill>
              </a:rPr>
              <a:t>val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resultTV</a:t>
            </a:r>
            <a:r>
              <a:rPr lang="en-CA" dirty="0" smtClean="0">
                <a:solidFill>
                  <a:srgbClr val="FF0000"/>
                </a:solidFill>
              </a:rPr>
              <a:t>: </a:t>
            </a:r>
            <a:r>
              <a:rPr lang="en-CA" dirty="0" err="1" smtClean="0">
                <a:solidFill>
                  <a:srgbClr val="FF0000"/>
                </a:solidFill>
              </a:rPr>
              <a:t>TextView</a:t>
            </a:r>
            <a:r>
              <a:rPr lang="en-CA" dirty="0" smtClean="0">
                <a:solidFill>
                  <a:srgbClr val="FF0000"/>
                </a:solidFill>
              </a:rPr>
              <a:t> = </a:t>
            </a:r>
            <a:r>
              <a:rPr lang="en-CA" dirty="0" err="1" smtClean="0">
                <a:solidFill>
                  <a:srgbClr val="FF0000"/>
                </a:solidFill>
              </a:rPr>
              <a:t>findViewById</a:t>
            </a:r>
            <a:r>
              <a:rPr lang="en-CA" dirty="0" smtClean="0">
                <a:solidFill>
                  <a:srgbClr val="FF0000"/>
                </a:solidFill>
              </a:rPr>
              <a:t>(</a:t>
            </a:r>
            <a:r>
              <a:rPr lang="en-CA" dirty="0" err="1" smtClean="0">
                <a:solidFill>
                  <a:srgbClr val="FF0000"/>
                </a:solidFill>
              </a:rPr>
              <a:t>R.id.textResult</a:t>
            </a:r>
            <a:r>
              <a:rPr lang="en-CA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button.setOnClickListener</a:t>
            </a:r>
            <a:r>
              <a:rPr lang="en-CA" dirty="0" smtClean="0"/>
              <a:t>{ view -&gt; ……</a:t>
            </a:r>
          </a:p>
        </p:txBody>
      </p:sp>
    </p:spTree>
    <p:extLst>
      <p:ext uri="{BB962C8B-B14F-4D97-AF65-F5344CB8AC3E}">
        <p14:creationId xmlns:p14="http://schemas.microsoft.com/office/powerpoint/2010/main" val="31612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addition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 </a:t>
            </a:r>
            <a:r>
              <a:rPr lang="en-CA" dirty="0" err="1" smtClean="0"/>
              <a:t>button.setOnClickListener</a:t>
            </a:r>
            <a:r>
              <a:rPr lang="en-CA" dirty="0" smtClean="0"/>
              <a:t>{ view -&gt;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// reading what in edText1, edText2, notice that you read it as text, //text can be converted to “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” then can be converted to “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toInt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  <a:endParaRPr lang="en-CA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dirty="0" smtClean="0"/>
              <a:t>         </a:t>
            </a:r>
            <a:r>
              <a:rPr lang="en-CA" dirty="0" smtClean="0">
                <a:solidFill>
                  <a:srgbClr val="FF0000"/>
                </a:solidFill>
              </a:rPr>
              <a:t>   </a:t>
            </a:r>
            <a:r>
              <a:rPr lang="en-CA" dirty="0" err="1" smtClean="0">
                <a:solidFill>
                  <a:srgbClr val="FF0000"/>
                </a:solidFill>
              </a:rPr>
              <a:t>var</a:t>
            </a:r>
            <a:r>
              <a:rPr lang="en-CA" dirty="0" smtClean="0">
                <a:solidFill>
                  <a:srgbClr val="FF0000"/>
                </a:solidFill>
              </a:rPr>
              <a:t> x: 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= edtxt1.text.toString().</a:t>
            </a:r>
            <a:r>
              <a:rPr lang="en-CA" dirty="0" err="1" smtClean="0">
                <a:solidFill>
                  <a:srgbClr val="FF0000"/>
                </a:solidFill>
              </a:rPr>
              <a:t>toInt</a:t>
            </a:r>
            <a:r>
              <a:rPr lang="en-CA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            </a:t>
            </a:r>
            <a:r>
              <a:rPr lang="en-CA" dirty="0" err="1" smtClean="0">
                <a:solidFill>
                  <a:srgbClr val="FF0000"/>
                </a:solidFill>
              </a:rPr>
              <a:t>var</a:t>
            </a:r>
            <a:r>
              <a:rPr lang="en-CA" dirty="0" smtClean="0">
                <a:solidFill>
                  <a:srgbClr val="FF0000"/>
                </a:solidFill>
              </a:rPr>
              <a:t> y: 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= edtxt2.text.toString().</a:t>
            </a:r>
            <a:r>
              <a:rPr lang="en-CA" dirty="0" err="1" smtClean="0">
                <a:solidFill>
                  <a:srgbClr val="FF0000"/>
                </a:solidFill>
              </a:rPr>
              <a:t>toInt</a:t>
            </a:r>
            <a:r>
              <a:rPr lang="en-CA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//sum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retun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it needs to be changed to “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toString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” before assign it to //the text attribute of the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EditView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            </a:t>
            </a:r>
            <a:r>
              <a:rPr lang="en-CA" dirty="0" err="1" smtClean="0">
                <a:solidFill>
                  <a:srgbClr val="FF0000"/>
                </a:solidFill>
              </a:rPr>
              <a:t>resultTV.text</a:t>
            </a:r>
            <a:r>
              <a:rPr lang="en-CA" dirty="0" smtClean="0">
                <a:solidFill>
                  <a:srgbClr val="FF0000"/>
                </a:solidFill>
              </a:rPr>
              <a:t> = sum(</a:t>
            </a:r>
            <a:r>
              <a:rPr lang="en-CA" dirty="0" err="1" smtClean="0">
                <a:solidFill>
                  <a:srgbClr val="FF0000"/>
                </a:solidFill>
              </a:rPr>
              <a:t>x,y</a:t>
            </a:r>
            <a:r>
              <a:rPr lang="en-CA" dirty="0" smtClean="0">
                <a:solidFill>
                  <a:srgbClr val="FF0000"/>
                </a:solidFill>
              </a:rPr>
              <a:t>).</a:t>
            </a:r>
            <a:r>
              <a:rPr lang="en-CA" dirty="0" err="1" smtClean="0">
                <a:solidFill>
                  <a:srgbClr val="FF0000"/>
                </a:solidFill>
              </a:rPr>
              <a:t>toString</a:t>
            </a:r>
            <a:r>
              <a:rPr lang="en-CA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CA" dirty="0" smtClean="0"/>
              <a:t>    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8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103" y="2974977"/>
            <a:ext cx="4847303" cy="261046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Mutable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r>
              <a:rPr lang="en-US" dirty="0" smtClean="0"/>
              <a:t> x: </a:t>
            </a:r>
            <a:r>
              <a:rPr lang="en-US" dirty="0" err="1" smtClean="0"/>
              <a:t>Int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Variable x can be change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6</a:t>
            </a:r>
            <a:endParaRPr lang="en-US" dirty="0"/>
          </a:p>
          <a:p>
            <a:r>
              <a:rPr lang="en-US" dirty="0" smtClean="0"/>
              <a:t>Change from </a:t>
            </a:r>
            <a:r>
              <a:rPr lang="en-US" dirty="0" err="1" smtClean="0"/>
              <a:t>val</a:t>
            </a:r>
            <a:r>
              <a:rPr lang="en-US" dirty="0" smtClean="0"/>
              <a:t> to </a:t>
            </a:r>
            <a:r>
              <a:rPr lang="en-US" dirty="0" err="1" smtClean="0"/>
              <a:t>var</a:t>
            </a:r>
            <a:r>
              <a:rPr lang="en-US" dirty="0" smtClean="0"/>
              <a:t> only in necessity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153264" y="1690688"/>
            <a:ext cx="84803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</a:t>
            </a:r>
            <a:r>
              <a:rPr lang="en-US" sz="2800" b="1" dirty="0" err="1" smtClean="0"/>
              <a:t>Im</a:t>
            </a:r>
            <a:r>
              <a:rPr lang="en-US" sz="2800" b="1" dirty="0" smtClean="0"/>
              <a:t>)mutability</a:t>
            </a:r>
            <a:r>
              <a:rPr lang="en-US" sz="2800" dirty="0" smtClean="0"/>
              <a:t> </a:t>
            </a:r>
            <a:r>
              <a:rPr lang="en-US" sz="2800" dirty="0" err="1" smtClean="0"/>
              <a:t>variable_name</a:t>
            </a:r>
            <a:r>
              <a:rPr lang="en-US" sz="2800" dirty="0" smtClean="0"/>
              <a:t>: </a:t>
            </a:r>
            <a:r>
              <a:rPr lang="en-US" sz="2800" dirty="0" err="1" smtClean="0"/>
              <a:t>data_type</a:t>
            </a:r>
            <a:r>
              <a:rPr lang="en-US" sz="2800" dirty="0" smtClean="0"/>
              <a:t>  =  </a:t>
            </a:r>
            <a:r>
              <a:rPr lang="en-US" sz="2800" dirty="0" err="1" smtClean="0"/>
              <a:t>initial_value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5468036"/>
            <a:ext cx="4731425" cy="92522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939845"/>
            <a:ext cx="4847303" cy="26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Immutable (read only)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0000"/>
                </a:solidFill>
              </a:rPr>
              <a:t>v</a:t>
            </a:r>
            <a:r>
              <a:rPr lang="en-US" dirty="0" err="1" smtClean="0">
                <a:solidFill>
                  <a:srgbClr val="FF0000"/>
                </a:solidFill>
              </a:rPr>
              <a:t>al</a:t>
            </a:r>
            <a:r>
              <a:rPr lang="en-US" dirty="0" smtClean="0"/>
              <a:t> x: </a:t>
            </a:r>
            <a:r>
              <a:rPr lang="en-US" dirty="0" err="1" smtClean="0"/>
              <a:t>Int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Variable x can not be change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x = 6</a:t>
            </a:r>
          </a:p>
          <a:p>
            <a:r>
              <a:rPr lang="en-US" dirty="0" smtClean="0"/>
              <a:t>It is recommended to start with (faster)</a:t>
            </a:r>
          </a:p>
          <a:p>
            <a:endParaRPr lang="en-CA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4280129" y="235740"/>
            <a:ext cx="675353" cy="4594686"/>
          </a:xfrm>
          <a:prstGeom prst="rightBrace">
            <a:avLst>
              <a:gd name="adj1" fmla="val 8333"/>
              <a:gd name="adj2" fmla="val 236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1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text </a:t>
            </a:r>
            <a:r>
              <a:rPr lang="en-US" dirty="0" err="1" smtClean="0"/>
              <a:t>MainActivity.kt</a:t>
            </a: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573404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smtClean="0"/>
              <a:t>package com.example.sum2nums</a:t>
            </a:r>
          </a:p>
          <a:p>
            <a:pPr marL="0" indent="0">
              <a:buNone/>
            </a:pPr>
            <a:r>
              <a:rPr lang="en-CA" dirty="0" smtClean="0"/>
              <a:t>import </a:t>
            </a:r>
            <a:r>
              <a:rPr lang="en-CA" dirty="0" err="1" smtClean="0"/>
              <a:t>androidx.appcompat.app.AppCompatActivity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import </a:t>
            </a:r>
            <a:r>
              <a:rPr lang="en-CA" dirty="0" err="1" smtClean="0"/>
              <a:t>android.os.Bundle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import android.widget.*</a:t>
            </a:r>
          </a:p>
          <a:p>
            <a:pPr marL="0" indent="0">
              <a:buNone/>
            </a:pPr>
            <a:r>
              <a:rPr lang="en-CA" dirty="0" smtClean="0"/>
              <a:t>class </a:t>
            </a:r>
            <a:r>
              <a:rPr lang="en-CA" dirty="0" err="1" smtClean="0"/>
              <a:t>MainActivity</a:t>
            </a:r>
            <a:r>
              <a:rPr lang="en-CA" dirty="0" smtClean="0"/>
              <a:t> : </a:t>
            </a:r>
            <a:r>
              <a:rPr lang="en-CA" dirty="0" err="1" smtClean="0"/>
              <a:t>AppCompatActivity</a:t>
            </a:r>
            <a:r>
              <a:rPr lang="en-CA" dirty="0" smtClean="0"/>
              <a:t>() {</a:t>
            </a:r>
          </a:p>
          <a:p>
            <a:pPr marL="0" indent="0">
              <a:buNone/>
            </a:pPr>
            <a:r>
              <a:rPr lang="en-CA" dirty="0" smtClean="0"/>
              <a:t>    override fun </a:t>
            </a:r>
            <a:r>
              <a:rPr lang="en-CA" dirty="0" err="1" smtClean="0"/>
              <a:t>onCreate</a:t>
            </a:r>
            <a:r>
              <a:rPr lang="en-CA" dirty="0" smtClean="0"/>
              <a:t>(</a:t>
            </a:r>
            <a:r>
              <a:rPr lang="en-CA" dirty="0" err="1" smtClean="0"/>
              <a:t>savedInstanceState</a:t>
            </a:r>
            <a:r>
              <a:rPr lang="en-CA" dirty="0" smtClean="0"/>
              <a:t>: Bundle?) {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super.onCreate</a:t>
            </a:r>
            <a:r>
              <a:rPr lang="en-CA" dirty="0" smtClean="0"/>
              <a:t>(</a:t>
            </a:r>
            <a:r>
              <a:rPr lang="en-CA" dirty="0" err="1" smtClean="0"/>
              <a:t>savedInstanceState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setContentView</a:t>
            </a:r>
            <a:r>
              <a:rPr lang="en-CA" dirty="0" smtClean="0"/>
              <a:t>(</a:t>
            </a:r>
            <a:r>
              <a:rPr lang="en-CA" dirty="0" err="1" smtClean="0"/>
              <a:t>R.layout.activity_main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val</a:t>
            </a:r>
            <a:r>
              <a:rPr lang="en-CA" dirty="0" smtClean="0"/>
              <a:t> button: Button = </a:t>
            </a:r>
            <a:r>
              <a:rPr lang="en-CA" dirty="0" err="1" smtClean="0"/>
              <a:t>findViewById</a:t>
            </a:r>
            <a:r>
              <a:rPr lang="en-CA" dirty="0" smtClean="0"/>
              <a:t>(</a:t>
            </a:r>
            <a:r>
              <a:rPr lang="en-CA" dirty="0" err="1" smtClean="0"/>
              <a:t>R.id.btResult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val</a:t>
            </a:r>
            <a:r>
              <a:rPr lang="en-CA" dirty="0" smtClean="0"/>
              <a:t> edtxt1: </a:t>
            </a:r>
            <a:r>
              <a:rPr lang="en-CA" dirty="0" err="1" smtClean="0"/>
              <a:t>EditText</a:t>
            </a:r>
            <a:r>
              <a:rPr lang="en-CA" dirty="0" smtClean="0"/>
              <a:t> = </a:t>
            </a:r>
            <a:r>
              <a:rPr lang="en-CA" dirty="0" err="1" smtClean="0"/>
              <a:t>findViewById</a:t>
            </a:r>
            <a:r>
              <a:rPr lang="en-CA" dirty="0" smtClean="0"/>
              <a:t>(R.id.ednum1)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val</a:t>
            </a:r>
            <a:r>
              <a:rPr lang="en-CA" dirty="0" smtClean="0"/>
              <a:t> edtxt2: </a:t>
            </a:r>
            <a:r>
              <a:rPr lang="en-CA" dirty="0" err="1" smtClean="0"/>
              <a:t>EditText</a:t>
            </a:r>
            <a:r>
              <a:rPr lang="en-CA" dirty="0" smtClean="0"/>
              <a:t> = </a:t>
            </a:r>
            <a:r>
              <a:rPr lang="en-CA" dirty="0" err="1" smtClean="0"/>
              <a:t>findViewById</a:t>
            </a:r>
            <a:r>
              <a:rPr lang="en-CA" dirty="0" smtClean="0"/>
              <a:t>(R.id.ednum2)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val</a:t>
            </a:r>
            <a:r>
              <a:rPr lang="en-CA" dirty="0" smtClean="0"/>
              <a:t> </a:t>
            </a:r>
            <a:r>
              <a:rPr lang="en-CA" dirty="0" err="1" smtClean="0"/>
              <a:t>resultTV</a:t>
            </a:r>
            <a:r>
              <a:rPr lang="en-CA" dirty="0" smtClean="0"/>
              <a:t>: </a:t>
            </a:r>
            <a:r>
              <a:rPr lang="en-CA" dirty="0" err="1" smtClean="0"/>
              <a:t>TextView</a:t>
            </a:r>
            <a:r>
              <a:rPr lang="en-CA" dirty="0" smtClean="0"/>
              <a:t> = </a:t>
            </a:r>
            <a:r>
              <a:rPr lang="en-CA" dirty="0" err="1" smtClean="0"/>
              <a:t>findViewById</a:t>
            </a:r>
            <a:r>
              <a:rPr lang="en-CA" dirty="0" smtClean="0"/>
              <a:t>(</a:t>
            </a:r>
            <a:r>
              <a:rPr lang="en-CA" dirty="0" err="1" smtClean="0"/>
              <a:t>R.id.textResult</a:t>
            </a:r>
            <a:r>
              <a:rPr lang="en-CA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9425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err="1" smtClean="0"/>
              <a:t>button.setOnClickListener</a:t>
            </a:r>
            <a:r>
              <a:rPr lang="en-CA" dirty="0" smtClean="0"/>
              <a:t>{ view -&gt;</a:t>
            </a:r>
          </a:p>
          <a:p>
            <a:pPr marL="0" indent="0">
              <a:buNone/>
            </a:pPr>
            <a:r>
              <a:rPr lang="en-CA" dirty="0" smtClean="0"/>
              <a:t>            </a:t>
            </a:r>
            <a:r>
              <a:rPr lang="en-CA" dirty="0" err="1" smtClean="0"/>
              <a:t>var</a:t>
            </a:r>
            <a:r>
              <a:rPr lang="en-CA" dirty="0" smtClean="0"/>
              <a:t> x: </a:t>
            </a:r>
            <a:r>
              <a:rPr lang="en-CA" dirty="0" err="1" smtClean="0"/>
              <a:t>Int</a:t>
            </a:r>
            <a:r>
              <a:rPr lang="en-CA" dirty="0" smtClean="0"/>
              <a:t> = edtxt1.text.toString().</a:t>
            </a:r>
            <a:r>
              <a:rPr lang="en-CA" dirty="0" err="1" smtClean="0"/>
              <a:t>toInt</a:t>
            </a:r>
            <a:r>
              <a:rPr lang="en-CA" dirty="0" smtClean="0"/>
              <a:t>();</a:t>
            </a:r>
          </a:p>
          <a:p>
            <a:pPr marL="0" indent="0">
              <a:buNone/>
            </a:pPr>
            <a:r>
              <a:rPr lang="en-CA" dirty="0" smtClean="0"/>
              <a:t>            </a:t>
            </a:r>
            <a:r>
              <a:rPr lang="en-CA" dirty="0" err="1" smtClean="0"/>
              <a:t>var</a:t>
            </a:r>
            <a:r>
              <a:rPr lang="en-CA" dirty="0" smtClean="0"/>
              <a:t> y: </a:t>
            </a:r>
            <a:r>
              <a:rPr lang="en-CA" dirty="0" err="1" smtClean="0"/>
              <a:t>Int</a:t>
            </a:r>
            <a:r>
              <a:rPr lang="en-CA" dirty="0" smtClean="0"/>
              <a:t> = edtxt2.text.toString().</a:t>
            </a:r>
            <a:r>
              <a:rPr lang="en-CA" dirty="0" err="1" smtClean="0"/>
              <a:t>toInt</a:t>
            </a:r>
            <a:r>
              <a:rPr lang="en-CA" dirty="0" smtClean="0"/>
              <a:t>()</a:t>
            </a:r>
          </a:p>
          <a:p>
            <a:pPr marL="0" indent="0">
              <a:buNone/>
            </a:pPr>
            <a:r>
              <a:rPr lang="en-CA" dirty="0" smtClean="0"/>
              <a:t>            </a:t>
            </a:r>
            <a:r>
              <a:rPr lang="en-CA" dirty="0" err="1" smtClean="0"/>
              <a:t>resultTV.text</a:t>
            </a:r>
            <a:r>
              <a:rPr lang="en-CA" dirty="0" smtClean="0"/>
              <a:t> = sum(</a:t>
            </a:r>
            <a:r>
              <a:rPr lang="en-CA" dirty="0" err="1" smtClean="0"/>
              <a:t>x,y</a:t>
            </a:r>
            <a:r>
              <a:rPr lang="en-CA" dirty="0" smtClean="0"/>
              <a:t>).</a:t>
            </a:r>
            <a:r>
              <a:rPr lang="en-CA" dirty="0" err="1" smtClean="0"/>
              <a:t>toString</a:t>
            </a:r>
            <a:r>
              <a:rPr lang="en-CA" dirty="0" smtClean="0"/>
              <a:t>();</a:t>
            </a:r>
          </a:p>
          <a:p>
            <a:pPr marL="0" indent="0">
              <a:buNone/>
            </a:pPr>
            <a:r>
              <a:rPr lang="en-CA" dirty="0" smtClean="0"/>
              <a:t>        }</a:t>
            </a:r>
          </a:p>
          <a:p>
            <a:pPr marL="0" indent="0">
              <a:buNone/>
            </a:pPr>
            <a:r>
              <a:rPr lang="en-CA" dirty="0" smtClean="0"/>
              <a:t>    }</a:t>
            </a:r>
          </a:p>
          <a:p>
            <a:pPr marL="0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r>
              <a:rPr lang="en-CA" dirty="0" smtClean="0"/>
              <a:t>public fun sum(a: </a:t>
            </a:r>
            <a:r>
              <a:rPr lang="en-CA" dirty="0" err="1" smtClean="0"/>
              <a:t>Int</a:t>
            </a:r>
            <a:r>
              <a:rPr lang="en-CA" dirty="0" smtClean="0"/>
              <a:t>, b: </a:t>
            </a:r>
            <a:r>
              <a:rPr lang="en-CA" dirty="0" err="1" smtClean="0"/>
              <a:t>Int</a:t>
            </a:r>
            <a:r>
              <a:rPr lang="en-CA" dirty="0" smtClean="0"/>
              <a:t>): </a:t>
            </a:r>
            <a:r>
              <a:rPr lang="en-CA" dirty="0" err="1" smtClean="0"/>
              <a:t>Int</a:t>
            </a:r>
            <a:r>
              <a:rPr lang="en-CA" dirty="0" smtClean="0"/>
              <a:t> {</a:t>
            </a:r>
          </a:p>
          <a:p>
            <a:pPr marL="0" indent="0">
              <a:buNone/>
            </a:pPr>
            <a:r>
              <a:rPr lang="en-CA" dirty="0" smtClean="0"/>
              <a:t>    return </a:t>
            </a:r>
            <a:r>
              <a:rPr lang="en-CA" dirty="0" err="1" smtClean="0"/>
              <a:t>a+b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r>
              <a:rPr lang="en-CA" dirty="0" smtClean="0"/>
              <a:t>}</a:t>
            </a:r>
            <a:endParaRPr lang="en-CA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229350" y="1825625"/>
            <a:ext cx="47625" cy="39941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https://www.usna.edu/Users/cs/adina/teaching/it472/spring2021/course/page.php?shortname=mobileos&amp;id=5</a:t>
            </a:r>
            <a:endParaRPr lang="en-CA" dirty="0" smtClean="0"/>
          </a:p>
          <a:p>
            <a:r>
              <a:rPr lang="en-US" dirty="0" smtClean="0"/>
              <a:t>Getting started with </a:t>
            </a:r>
            <a:r>
              <a:rPr lang="en-US" dirty="0" err="1" smtClean="0"/>
              <a:t>Kottlin</a:t>
            </a:r>
            <a:r>
              <a:rPr lang="en-US" dirty="0" smtClean="0"/>
              <a:t>, </a:t>
            </a:r>
            <a:r>
              <a:rPr lang="en-US" dirty="0" err="1" smtClean="0"/>
              <a:t>Dhrutin</a:t>
            </a:r>
            <a:r>
              <a:rPr lang="en-US" dirty="0" smtClean="0"/>
              <a:t> </a:t>
            </a:r>
            <a:r>
              <a:rPr lang="en-US" dirty="0" err="1" smtClean="0"/>
              <a:t>Ahir</a:t>
            </a:r>
            <a:r>
              <a:rPr lang="en-US" dirty="0" smtClean="0"/>
              <a:t>, 2021.</a:t>
            </a:r>
          </a:p>
          <a:p>
            <a:r>
              <a:rPr lang="en-CA" dirty="0" smtClean="0"/>
              <a:t>https://www.youtube.com/watch?v=jv9LFydMiwA&amp;t=288s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50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254"/>
            <a:ext cx="10515600" cy="1325563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94" y="4205036"/>
            <a:ext cx="5584723" cy="237766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fun main() {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val</a:t>
            </a:r>
            <a:r>
              <a:rPr lang="en-US" sz="1600" dirty="0" smtClean="0"/>
              <a:t> a: </a:t>
            </a:r>
            <a:r>
              <a:rPr lang="en-US" sz="1600" dirty="0" err="1" smtClean="0"/>
              <a:t>Int</a:t>
            </a:r>
            <a:r>
              <a:rPr lang="en-US" sz="1600" dirty="0" smtClean="0"/>
              <a:t> = 5;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val</a:t>
            </a:r>
            <a:r>
              <a:rPr lang="en-US" sz="1600" dirty="0" smtClean="0"/>
              <a:t> b: </a:t>
            </a:r>
            <a:r>
              <a:rPr lang="en-US" sz="1600" dirty="0" err="1" smtClean="0"/>
              <a:t>Int</a:t>
            </a:r>
            <a:r>
              <a:rPr lang="en-US" sz="1600" dirty="0" smtClean="0"/>
              <a:t>  = 6;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println</a:t>
            </a:r>
            <a:r>
              <a:rPr lang="en-US" sz="1600" dirty="0" smtClean="0"/>
              <a:t>("The sum of "+a+" and "+b+" = "+sum(</a:t>
            </a:r>
            <a:r>
              <a:rPr lang="en-US" sz="1600" dirty="0" err="1" smtClean="0"/>
              <a:t>a,b</a:t>
            </a:r>
            <a:r>
              <a:rPr lang="en-US" sz="1600" dirty="0" smtClean="0"/>
              <a:t>))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public fun sum(a: </a:t>
            </a:r>
            <a:r>
              <a:rPr lang="en-US" sz="1600" dirty="0" err="1" smtClean="0"/>
              <a:t>Int</a:t>
            </a:r>
            <a:r>
              <a:rPr lang="en-US" sz="1600" dirty="0" smtClean="0"/>
              <a:t>, b: </a:t>
            </a:r>
            <a:r>
              <a:rPr lang="en-US" sz="1600" dirty="0" err="1" smtClean="0"/>
              <a:t>Int</a:t>
            </a:r>
            <a:r>
              <a:rPr lang="en-US" sz="1600" dirty="0" smtClean="0"/>
              <a:t>): </a:t>
            </a:r>
            <a:r>
              <a:rPr lang="en-US" sz="1600" dirty="0" err="1" smtClean="0"/>
              <a:t>Int</a:t>
            </a:r>
            <a:r>
              <a:rPr lang="en-US" sz="1600" dirty="0" smtClean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    return </a:t>
            </a:r>
            <a:r>
              <a:rPr lang="en-US" sz="1600" dirty="0" err="1" smtClean="0"/>
              <a:t>a+b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CA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565075"/>
            <a:ext cx="5540478" cy="1664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public fun sum(</a:t>
            </a:r>
            <a:r>
              <a:rPr lang="en-US" u="sng" dirty="0" smtClean="0"/>
              <a:t>a: </a:t>
            </a:r>
            <a:r>
              <a:rPr lang="en-US" u="sng" dirty="0" err="1" smtClean="0"/>
              <a:t>Int</a:t>
            </a:r>
            <a:r>
              <a:rPr lang="en-US" u="sng" dirty="0" smtClean="0"/>
              <a:t>, b: </a:t>
            </a:r>
            <a:r>
              <a:rPr lang="en-US" u="sng" dirty="0" err="1" smtClean="0"/>
              <a:t>Int</a:t>
            </a:r>
            <a:r>
              <a:rPr lang="en-US" dirty="0" smtClean="0"/>
              <a:t>): </a:t>
            </a:r>
            <a:r>
              <a:rPr lang="en-US" u="sng" dirty="0" err="1" smtClean="0"/>
              <a:t>Int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253317" y="6009968"/>
            <a:ext cx="561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the code here:</a:t>
            </a:r>
          </a:p>
          <a:p>
            <a:r>
              <a:rPr lang="en-CA" dirty="0" smtClean="0"/>
              <a:t>https://developer.android.com/training/kotlinplayground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76" y="4636752"/>
            <a:ext cx="4477375" cy="11241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73902" y="1027906"/>
            <a:ext cx="219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Name of the function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6828721" y="2028154"/>
            <a:ext cx="412497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arguments are separated by a comma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689231" y="3462560"/>
            <a:ext cx="2188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return statement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6799225" y="2703586"/>
            <a:ext cx="31540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return type of the function </a:t>
            </a:r>
            <a:endParaRPr lang="en-CA" dirty="0"/>
          </a:p>
        </p:txBody>
      </p:sp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2689231" y="1212572"/>
            <a:ext cx="1484671" cy="5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4122174" y="1954161"/>
            <a:ext cx="2706547" cy="25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27406" y="1880419"/>
            <a:ext cx="1401315" cy="87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3548" y="2353469"/>
            <a:ext cx="1452717" cy="110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arguments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1701800"/>
            <a:ext cx="12125325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fun main() {</a:t>
            </a:r>
          </a:p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println</a:t>
            </a:r>
            <a:r>
              <a:rPr lang="en-US" sz="2200" dirty="0" smtClean="0"/>
              <a:t>(</a:t>
            </a:r>
            <a:r>
              <a:rPr lang="en-US" sz="2200" dirty="0" err="1" smtClean="0"/>
              <a:t>getWeather</a:t>
            </a:r>
            <a:r>
              <a:rPr lang="en-US" sz="2200" dirty="0" smtClean="0"/>
              <a:t>()) // will use the default values for the arguments</a:t>
            </a:r>
          </a:p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println</a:t>
            </a:r>
            <a:r>
              <a:rPr lang="en-US" sz="2200" dirty="0" smtClean="0"/>
              <a:t>(</a:t>
            </a:r>
            <a:r>
              <a:rPr lang="en-US" sz="2200" dirty="0" err="1" smtClean="0"/>
              <a:t>getWeather</a:t>
            </a:r>
            <a:r>
              <a:rPr lang="en-US" sz="2200" dirty="0" smtClean="0"/>
              <a:t>(10, "Windy")) // specifying values for 2 arguments, </a:t>
            </a:r>
            <a:r>
              <a:rPr lang="en-US" sz="2200" dirty="0" err="1" smtClean="0"/>
              <a:t>cond</a:t>
            </a:r>
            <a:r>
              <a:rPr lang="en-US" sz="2200" dirty="0" smtClean="0"/>
              <a:t> uses default.</a:t>
            </a:r>
          </a:p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println</a:t>
            </a:r>
            <a:r>
              <a:rPr lang="en-US" sz="2200" dirty="0" smtClean="0"/>
              <a:t>(</a:t>
            </a:r>
            <a:r>
              <a:rPr lang="en-US" sz="2200" dirty="0" err="1" smtClean="0"/>
              <a:t>getWeather</a:t>
            </a:r>
            <a:r>
              <a:rPr lang="en-US" sz="2200" dirty="0" smtClean="0"/>
              <a:t>(</a:t>
            </a:r>
            <a:r>
              <a:rPr lang="en-US" sz="2200" dirty="0" err="1" smtClean="0"/>
              <a:t>cond</a:t>
            </a:r>
            <a:r>
              <a:rPr lang="en-US" sz="2200" dirty="0" smtClean="0"/>
              <a:t>="raining" , wind="Windy"))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public fun </a:t>
            </a:r>
            <a:r>
              <a:rPr lang="en-US" sz="2200" dirty="0" err="1" smtClean="0"/>
              <a:t>getWeather</a:t>
            </a:r>
            <a:r>
              <a:rPr lang="en-US" sz="2200" dirty="0" smtClean="0"/>
              <a:t>(temp: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b="1" u="sng" dirty="0" smtClean="0">
                <a:solidFill>
                  <a:schemeClr val="accent5">
                    <a:lumMod val="75000"/>
                  </a:schemeClr>
                </a:solidFill>
              </a:rPr>
              <a:t>= 0</a:t>
            </a:r>
            <a:r>
              <a:rPr lang="en-US" sz="2200" dirty="0" smtClean="0"/>
              <a:t>, wind: String </a:t>
            </a:r>
            <a:r>
              <a:rPr lang="en-US" sz="2200" b="1" u="sng" dirty="0" smtClean="0">
                <a:solidFill>
                  <a:schemeClr val="accent5">
                    <a:lumMod val="75000"/>
                  </a:schemeClr>
                </a:solidFill>
              </a:rPr>
              <a:t>= "not windy"</a:t>
            </a:r>
            <a:r>
              <a:rPr lang="en-US" sz="2200" dirty="0" smtClean="0"/>
              <a:t>, </a:t>
            </a:r>
            <a:r>
              <a:rPr lang="en-US" sz="2200" dirty="0" err="1" smtClean="0"/>
              <a:t>cond</a:t>
            </a:r>
            <a:r>
              <a:rPr lang="en-US" sz="2200" dirty="0" smtClean="0"/>
              <a:t>: String </a:t>
            </a:r>
            <a:r>
              <a:rPr lang="en-US" sz="2200" b="1" u="sng" dirty="0" smtClean="0">
                <a:solidFill>
                  <a:schemeClr val="accent5">
                    <a:lumMod val="75000"/>
                  </a:schemeClr>
                </a:solidFill>
              </a:rPr>
              <a:t>="Sunny"</a:t>
            </a:r>
            <a:r>
              <a:rPr lang="en-US" sz="2200" dirty="0" smtClean="0"/>
              <a:t>): String {</a:t>
            </a:r>
          </a:p>
          <a:p>
            <a:pPr marL="0" indent="0">
              <a:buNone/>
            </a:pPr>
            <a:r>
              <a:rPr lang="en-US" sz="2200" dirty="0" smtClean="0"/>
              <a:t>   return "Today's </a:t>
            </a:r>
            <a:r>
              <a:rPr lang="en-US" sz="2200" dirty="0" err="1" smtClean="0"/>
              <a:t>Tempreture</a:t>
            </a:r>
            <a:r>
              <a:rPr lang="en-US" sz="2200" dirty="0" smtClean="0"/>
              <a:t> is "+ temp +". It is going to be "+ wind +", and it is expected to be "+ </a:t>
            </a:r>
            <a:r>
              <a:rPr lang="en-US" sz="2200" dirty="0" err="1" smtClean="0"/>
              <a:t>cond</a:t>
            </a:r>
            <a:r>
              <a:rPr lang="en-US" sz="2200" dirty="0" smtClean="0"/>
              <a:t>; 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  <a:endParaRPr lang="en-CA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" y="5538697"/>
            <a:ext cx="12078852" cy="1199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4600" y="5088681"/>
            <a:ext cx="53911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Default value incase no values sent to the argument</a:t>
            </a:r>
            <a:endParaRPr lang="en-CA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00" y="3455891"/>
            <a:ext cx="113639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Changing the locations of the arguments is acceptable as long as you use the name of the variables and the not listed  arguments have default values.  </a:t>
            </a:r>
            <a:endParaRPr lang="en-CA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Safety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1768" cy="209744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fun main() {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println</a:t>
            </a:r>
            <a:r>
              <a:rPr lang="en-US" sz="1600" dirty="0" smtClean="0"/>
              <a:t>("The word cat is a length of "+</a:t>
            </a:r>
            <a:r>
              <a:rPr lang="en-US" sz="1600" dirty="0" err="1" smtClean="0"/>
              <a:t>getLength</a:t>
            </a:r>
            <a:r>
              <a:rPr lang="en-US" sz="1600" dirty="0" smtClean="0"/>
              <a:t>("cat"))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fun </a:t>
            </a:r>
            <a:r>
              <a:rPr lang="en-US" sz="1600" dirty="0" err="1" smtClean="0"/>
              <a:t>getLength</a:t>
            </a:r>
            <a:r>
              <a:rPr lang="en-US" sz="1600" dirty="0" smtClean="0"/>
              <a:t>(</a:t>
            </a:r>
            <a:r>
              <a:rPr lang="en-US" sz="1600" dirty="0" err="1" smtClean="0"/>
              <a:t>str</a:t>
            </a:r>
            <a:r>
              <a:rPr lang="en-US" sz="1600" dirty="0" smtClean="0"/>
              <a:t>: String): </a:t>
            </a:r>
            <a:r>
              <a:rPr lang="en-US" sz="1600" dirty="0" err="1" smtClean="0"/>
              <a:t>Int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return </a:t>
            </a:r>
            <a:r>
              <a:rPr lang="en-US" sz="1600" dirty="0" err="1" smtClean="0"/>
              <a:t>str.length</a:t>
            </a:r>
            <a:r>
              <a:rPr lang="en-US" sz="1600" dirty="0" smtClean="0"/>
              <a:t>    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CA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948" y="2333568"/>
            <a:ext cx="5410955" cy="81926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50494" y="4382016"/>
            <a:ext cx="5171768" cy="2097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fun main() {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println</a:t>
            </a:r>
            <a:r>
              <a:rPr lang="en-US" sz="1600" dirty="0" smtClean="0"/>
              <a:t>("The word cat is a length of "+</a:t>
            </a:r>
            <a:r>
              <a:rPr lang="en-US" sz="1600" dirty="0" err="1" smtClean="0"/>
              <a:t>getLength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null</a:t>
            </a:r>
            <a:r>
              <a:rPr lang="en-US" sz="1600" dirty="0" smtClean="0"/>
              <a:t>))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fun </a:t>
            </a:r>
            <a:r>
              <a:rPr lang="en-US" sz="1600" dirty="0" err="1" smtClean="0"/>
              <a:t>getLength</a:t>
            </a:r>
            <a:r>
              <a:rPr lang="en-US" sz="1600" dirty="0" smtClean="0"/>
              <a:t>(</a:t>
            </a:r>
            <a:r>
              <a:rPr lang="en-US" sz="1600" dirty="0" err="1" smtClean="0"/>
              <a:t>str</a:t>
            </a:r>
            <a:r>
              <a:rPr lang="en-US" sz="1600" dirty="0" smtClean="0"/>
              <a:t>: String): </a:t>
            </a:r>
            <a:r>
              <a:rPr lang="en-US" sz="1600" dirty="0" err="1" smtClean="0"/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?</a:t>
            </a:r>
            <a:r>
              <a:rPr lang="en-US" sz="1600" dirty="0" smtClean="0"/>
              <a:t>{ //</a:t>
            </a:r>
            <a:r>
              <a:rPr lang="en-US" sz="1600" dirty="0" err="1" smtClean="0"/>
              <a:t>Int</a:t>
            </a:r>
            <a:r>
              <a:rPr lang="en-US" sz="1600" dirty="0" smtClean="0"/>
              <a:t>? means </a:t>
            </a:r>
            <a:r>
              <a:rPr lang="en-US" sz="1600" dirty="0" err="1" smtClean="0"/>
              <a:t>Int</a:t>
            </a:r>
            <a:r>
              <a:rPr lang="en-US" sz="1600" dirty="0" smtClean="0"/>
              <a:t> or null</a:t>
            </a:r>
          </a:p>
          <a:p>
            <a:pPr marL="0" indent="0">
              <a:buNone/>
            </a:pPr>
            <a:r>
              <a:rPr lang="en-US" sz="1600" dirty="0" smtClean="0"/>
              <a:t>    return </a:t>
            </a:r>
            <a:r>
              <a:rPr lang="en-US" sz="1600" dirty="0" err="1" smtClean="0"/>
              <a:t>str.length</a:t>
            </a:r>
            <a:r>
              <a:rPr lang="en-US" sz="1600" dirty="0" smtClean="0"/>
              <a:t>   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CA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53317" y="6009968"/>
            <a:ext cx="561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the code here:</a:t>
            </a:r>
          </a:p>
          <a:p>
            <a:r>
              <a:rPr lang="en-CA" dirty="0" smtClean="0"/>
              <a:t>https://developer.android.com/training/kotlinplayground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689" y="4917000"/>
            <a:ext cx="6139311" cy="7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Safety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1768" cy="209744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fun main() {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println</a:t>
            </a:r>
            <a:r>
              <a:rPr lang="en-US" sz="1600" dirty="0" smtClean="0"/>
              <a:t>("The word cat is a length of "+</a:t>
            </a:r>
            <a:r>
              <a:rPr lang="en-US" sz="1600" dirty="0" err="1" smtClean="0"/>
              <a:t>getLength</a:t>
            </a:r>
            <a:r>
              <a:rPr lang="en-US" sz="1600" dirty="0" smtClean="0"/>
              <a:t>(null))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fun </a:t>
            </a:r>
            <a:r>
              <a:rPr lang="en-US" sz="1600" dirty="0" err="1" smtClean="0"/>
              <a:t>getLength</a:t>
            </a:r>
            <a:r>
              <a:rPr lang="en-US" sz="1600" dirty="0" smtClean="0"/>
              <a:t>(</a:t>
            </a:r>
            <a:r>
              <a:rPr lang="en-US" sz="1600" dirty="0" err="1" smtClean="0"/>
              <a:t>str</a:t>
            </a:r>
            <a:r>
              <a:rPr lang="en-US" sz="1600" dirty="0" smtClean="0"/>
              <a:t>: String</a:t>
            </a:r>
            <a:r>
              <a:rPr lang="en-US" sz="1600" b="1" dirty="0" smtClean="0">
                <a:solidFill>
                  <a:srgbClr val="FF0000"/>
                </a:solidFill>
              </a:rPr>
              <a:t>?</a:t>
            </a:r>
            <a:r>
              <a:rPr lang="en-US" sz="1600" dirty="0" smtClean="0"/>
              <a:t>): </a:t>
            </a:r>
            <a:r>
              <a:rPr lang="en-US" sz="1600" dirty="0" err="1" smtClean="0"/>
              <a:t>Int</a:t>
            </a:r>
            <a:r>
              <a:rPr lang="en-US" sz="1600" dirty="0" smtClean="0"/>
              <a:t>?{</a:t>
            </a:r>
          </a:p>
          <a:p>
            <a:pPr marL="0" indent="0">
              <a:buNone/>
            </a:pPr>
            <a:r>
              <a:rPr lang="en-US" sz="1600" dirty="0" smtClean="0"/>
              <a:t>    return </a:t>
            </a:r>
            <a:r>
              <a:rPr lang="en-US" sz="1600" dirty="0" err="1" smtClean="0"/>
              <a:t>str</a:t>
            </a:r>
            <a:r>
              <a:rPr lang="en-US" sz="1600" b="1" dirty="0" smtClean="0">
                <a:solidFill>
                  <a:srgbClr val="FF0000"/>
                </a:solidFill>
              </a:rPr>
              <a:t>?</a:t>
            </a:r>
            <a:r>
              <a:rPr lang="en-US" sz="1600" dirty="0" smtClean="0"/>
              <a:t>.length   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CA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0494" y="4382016"/>
            <a:ext cx="5171768" cy="2097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fun main() {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println</a:t>
            </a:r>
            <a:r>
              <a:rPr lang="en-US" sz="1600" dirty="0" smtClean="0"/>
              <a:t>("The word cat is a length of "+</a:t>
            </a:r>
            <a:r>
              <a:rPr lang="en-US" sz="1600" dirty="0" err="1" smtClean="0"/>
              <a:t>getLength</a:t>
            </a:r>
            <a:r>
              <a:rPr lang="en-US" sz="1600" dirty="0" smtClean="0"/>
              <a:t>(null))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fun </a:t>
            </a:r>
            <a:r>
              <a:rPr lang="en-US" sz="1600" dirty="0" err="1" smtClean="0"/>
              <a:t>getLength</a:t>
            </a:r>
            <a:r>
              <a:rPr lang="en-US" sz="1600" dirty="0" smtClean="0"/>
              <a:t>(</a:t>
            </a:r>
            <a:r>
              <a:rPr lang="en-US" sz="1600" dirty="0" err="1" smtClean="0"/>
              <a:t>str</a:t>
            </a:r>
            <a:r>
              <a:rPr lang="en-US" sz="1600" dirty="0" smtClean="0"/>
              <a:t>: String?): </a:t>
            </a:r>
            <a:r>
              <a:rPr lang="en-US" sz="1600" dirty="0" err="1" smtClean="0"/>
              <a:t>Int</a:t>
            </a:r>
            <a:r>
              <a:rPr lang="en-US" sz="1600" dirty="0" smtClean="0"/>
              <a:t>?{</a:t>
            </a:r>
          </a:p>
          <a:p>
            <a:pPr marL="0" indent="0">
              <a:buNone/>
            </a:pPr>
            <a:r>
              <a:rPr lang="en-US" sz="1600" dirty="0" smtClean="0"/>
              <a:t>    return </a:t>
            </a:r>
            <a:r>
              <a:rPr lang="en-US" sz="1600" dirty="0" err="1" smtClean="0"/>
              <a:t>str</a:t>
            </a:r>
            <a:r>
              <a:rPr lang="en-US" sz="1600" dirty="0" smtClean="0"/>
              <a:t>?.length </a:t>
            </a:r>
            <a:r>
              <a:rPr lang="en-US" sz="1600" b="1" dirty="0" smtClean="0">
                <a:solidFill>
                  <a:srgbClr val="FF0000"/>
                </a:solidFill>
              </a:rPr>
              <a:t>?: 0</a:t>
            </a:r>
            <a:r>
              <a:rPr lang="en-US" sz="1600" dirty="0" smtClean="0"/>
              <a:t> // ?: means if null return zero  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53317" y="6009968"/>
            <a:ext cx="561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the code here:</a:t>
            </a:r>
          </a:p>
          <a:p>
            <a:r>
              <a:rPr lang="en-CA" dirty="0" smtClean="0"/>
              <a:t>https://developer.android.com/training/kotlinplayground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17" y="2335472"/>
            <a:ext cx="5799765" cy="1077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993" y="4722489"/>
            <a:ext cx="5452861" cy="87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02" y="334914"/>
            <a:ext cx="10126907" cy="65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28" y="399570"/>
            <a:ext cx="10145730" cy="645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“</a:t>
            </a:r>
            <a:r>
              <a:rPr lang="en-US" dirty="0" err="1" smtClean="0"/>
              <a:t>textview</a:t>
            </a:r>
            <a:r>
              <a:rPr lang="en-US" dirty="0" smtClean="0"/>
              <a:t>”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" y="1658137"/>
            <a:ext cx="3679726" cy="30718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15" y="1690688"/>
            <a:ext cx="8289443" cy="50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971</Words>
  <Application>Microsoft Office PowerPoint</Application>
  <PresentationFormat>Widescreen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Kotlin in Android devel.</vt:lpstr>
      <vt:lpstr>Variables</vt:lpstr>
      <vt:lpstr>Functions</vt:lpstr>
      <vt:lpstr>Function arguments</vt:lpstr>
      <vt:lpstr>NULL Safety</vt:lpstr>
      <vt:lpstr>NULL Safety</vt:lpstr>
      <vt:lpstr>PowerPoint Presentation</vt:lpstr>
      <vt:lpstr>PowerPoint Presentation</vt:lpstr>
      <vt:lpstr>Change the “textview”</vt:lpstr>
      <vt:lpstr>Add 2 “Number” views </vt:lpstr>
      <vt:lpstr>Add Result “TextView”</vt:lpstr>
      <vt:lpstr>Add a button</vt:lpstr>
      <vt:lpstr>Run the app</vt:lpstr>
      <vt:lpstr>Coding in MainActivity.kt</vt:lpstr>
      <vt:lpstr>Adding setOnClickListener to the btResult</vt:lpstr>
      <vt:lpstr>Also import EditText and TextView widgets</vt:lpstr>
      <vt:lpstr>Using *</vt:lpstr>
      <vt:lpstr>Creating widgets(views) variables</vt:lpstr>
      <vt:lpstr>The addition</vt:lpstr>
      <vt:lpstr>The full text MainActivity.kt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Abedalrhman Alkhateeb</dc:creator>
  <cp:lastModifiedBy>Abedalrhman Alkhateeb</cp:lastModifiedBy>
  <cp:revision>83</cp:revision>
  <dcterms:created xsi:type="dcterms:W3CDTF">2021-10-15T12:03:23Z</dcterms:created>
  <dcterms:modified xsi:type="dcterms:W3CDTF">2022-10-13T13:13:54Z</dcterms:modified>
</cp:coreProperties>
</file>