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0" r:id="rId6"/>
    <p:sldId id="261" r:id="rId7"/>
    <p:sldId id="259" r:id="rId8"/>
    <p:sldId id="264" r:id="rId9"/>
    <p:sldId id="263" r:id="rId10"/>
    <p:sldId id="265" r:id="rId11"/>
    <p:sldId id="275" r:id="rId12"/>
    <p:sldId id="267" r:id="rId13"/>
    <p:sldId id="269" r:id="rId14"/>
    <p:sldId id="268" r:id="rId15"/>
    <p:sldId id="272" r:id="rId16"/>
    <p:sldId id="273" r:id="rId17"/>
    <p:sldId id="270" r:id="rId18"/>
    <p:sldId id="271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F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4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75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7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1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11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0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98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95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55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98BE-5D58-4104-A572-FEEE55D934BA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0CA8-6A19-490E-BE1C-409DFB60A0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android.com/codelabs/basic-android-kotlin-training-first-template-project?continue=https://developer.android.com/courses/pathways/android-basics-kotlin-two#codelab-https://developer.android.com/codelabs/basic-android-kotlin-training-first-template-project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android.com/courses/pathways/android-basics-kotlin-three#codelab-https://developer.android.com/codelabs/basic-android-kotlin-training-birthday-card-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rt.counterpointresearch.com/posts/report/Moni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78426"/>
            <a:ext cx="12192000" cy="1034205"/>
          </a:xfrm>
          <a:prstGeom prst="rect">
            <a:avLst/>
          </a:prstGeom>
          <a:solidFill>
            <a:srgbClr val="0042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01" y="2131023"/>
            <a:ext cx="9144000" cy="2387600"/>
          </a:xfrm>
        </p:spPr>
        <p:txBody>
          <a:bodyPr/>
          <a:lstStyle/>
          <a:p>
            <a:r>
              <a:rPr lang="en-US" dirty="0" smtClean="0"/>
              <a:t>Introduction to Mobile Development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45" y="1860498"/>
            <a:ext cx="2289887" cy="4664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4665" y="5368413"/>
            <a:ext cx="564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Abedalrhman Alkhateeb</a:t>
            </a:r>
            <a:endParaRPr lang="en-CA" dirty="0"/>
          </a:p>
        </p:txBody>
      </p:sp>
      <p:pic>
        <p:nvPicPr>
          <p:cNvPr id="1026" name="Picture 2" descr="Lakehead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9" y="955551"/>
            <a:ext cx="2857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4887" y="4704735"/>
            <a:ext cx="5198807" cy="88488"/>
          </a:xfrm>
          <a:prstGeom prst="rect">
            <a:avLst/>
          </a:prstGeom>
          <a:solidFill>
            <a:srgbClr val="FFC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7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open-source operating system that is based on Linux-kernel and other open-source </a:t>
            </a:r>
            <a:r>
              <a:rPr lang="en-US" dirty="0" err="1" smtClean="0"/>
              <a:t>softwares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has an app store called </a:t>
            </a:r>
            <a:r>
              <a:rPr lang="en-US" b="1" dirty="0" smtClean="0"/>
              <a:t>Google 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operates 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Touchscreen devices (Cellphones, Tablets)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Wearable devices (Bracelets, Glasses)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Automobile (Cars).</a:t>
            </a:r>
            <a:endParaRPr lang="en-CA" dirty="0"/>
          </a:p>
        </p:txBody>
      </p:sp>
      <p:pic>
        <p:nvPicPr>
          <p:cNvPr id="2050" name="Picture 2" descr="https://logodownload.org/wp-content/uploads/2015/05/android-logo-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908" y="-30886868"/>
            <a:ext cx="29463922" cy="265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1" y="2289842"/>
            <a:ext cx="4576765" cy="4118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0506" y="6405252"/>
            <a:ext cx="30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logodownload.org.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Kernel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63" y="-104128"/>
            <a:ext cx="4752474" cy="6998224"/>
          </a:xfrm>
        </p:spPr>
      </p:pic>
    </p:spTree>
    <p:extLst>
      <p:ext uri="{BB962C8B-B14F-4D97-AF65-F5344CB8AC3E}">
        <p14:creationId xmlns:p14="http://schemas.microsoft.com/office/powerpoint/2010/main" val="38571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was the dominant programing language for </a:t>
            </a:r>
            <a:r>
              <a:rPr lang="en-US" b="1" dirty="0" smtClean="0"/>
              <a:t>Android</a:t>
            </a:r>
            <a:r>
              <a:rPr lang="en-US" dirty="0" smtClean="0"/>
              <a:t> apps.</a:t>
            </a:r>
            <a:endParaRPr lang="en-CA" b="1" dirty="0" smtClean="0"/>
          </a:p>
          <a:p>
            <a:r>
              <a:rPr lang="en-CA" b="1" dirty="0" err="1" smtClean="0"/>
              <a:t>Kotlin</a:t>
            </a:r>
            <a:r>
              <a:rPr lang="en-CA" dirty="0" smtClean="0"/>
              <a:t> operates under </a:t>
            </a:r>
            <a:r>
              <a:rPr lang="en-CA" b="1" dirty="0" smtClean="0"/>
              <a:t>Apache </a:t>
            </a:r>
            <a:r>
              <a:rPr lang="en-CA" b="1" dirty="0"/>
              <a:t>2.0 open-source </a:t>
            </a:r>
            <a:r>
              <a:rPr lang="en-CA" dirty="0"/>
              <a:t>license</a:t>
            </a:r>
            <a:r>
              <a:rPr lang="en-CA" dirty="0" smtClean="0"/>
              <a:t>. </a:t>
            </a:r>
            <a:r>
              <a:rPr lang="en-US" dirty="0" smtClean="0"/>
              <a:t>Cross-platform programming language. </a:t>
            </a:r>
          </a:p>
          <a:p>
            <a:r>
              <a:rPr lang="en-US" dirty="0" smtClean="0"/>
              <a:t>It has it is own compiler that compile to Java 8 byte codes.</a:t>
            </a:r>
          </a:p>
          <a:p>
            <a:r>
              <a:rPr lang="en-US" dirty="0" smtClean="0"/>
              <a:t>These Bytes can run on Java Virtual Machine </a:t>
            </a:r>
            <a:r>
              <a:rPr lang="en-US" b="1" dirty="0" smtClean="0"/>
              <a:t>JVM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Google adopted </a:t>
            </a:r>
            <a:r>
              <a:rPr lang="en-US" b="1" dirty="0" err="1" smtClean="0"/>
              <a:t>Kotlin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Easier to use.</a:t>
            </a:r>
          </a:p>
          <a:p>
            <a:pPr lvl="1"/>
            <a:r>
              <a:rPr lang="en-US" dirty="0" smtClean="0"/>
              <a:t>10% faster than Android Java apps.</a:t>
            </a:r>
          </a:p>
          <a:p>
            <a:pPr lvl="1"/>
            <a:r>
              <a:rPr lang="en-US" dirty="0" smtClean="0"/>
              <a:t>The developers pushed for it!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24" y="4146076"/>
            <a:ext cx="2185785" cy="2165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0506" y="6405252"/>
            <a:ext cx="3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developer.android.com.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2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..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35" y="2191643"/>
            <a:ext cx="11650903" cy="4010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0506" y="6405252"/>
            <a:ext cx="3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developer.android.com.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6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76" y="1668563"/>
            <a:ext cx="3733800" cy="41422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 smtClean="0"/>
              <a:t>Android </a:t>
            </a:r>
            <a:r>
              <a:rPr lang="en-US" b="1" dirty="0"/>
              <a:t>Studio </a:t>
            </a:r>
            <a:r>
              <a:rPr lang="en-US" dirty="0"/>
              <a:t>is the official integrated development </a:t>
            </a:r>
            <a:r>
              <a:rPr lang="en-US" dirty="0" smtClean="0"/>
              <a:t>environment </a:t>
            </a:r>
            <a:r>
              <a:rPr lang="en-US" b="1" dirty="0" smtClean="0"/>
              <a:t>(IDE)</a:t>
            </a:r>
            <a:r>
              <a:rPr lang="en-US" dirty="0" smtClean="0"/>
              <a:t> </a:t>
            </a:r>
            <a:r>
              <a:rPr lang="en-US" dirty="0"/>
              <a:t>for Google's </a:t>
            </a:r>
            <a:r>
              <a:rPr lang="en-US" dirty="0" smtClean="0"/>
              <a:t>Android operating system.</a:t>
            </a:r>
          </a:p>
          <a:p>
            <a:r>
              <a:rPr lang="en-US" dirty="0" smtClean="0"/>
              <a:t>It was </a:t>
            </a:r>
            <a:r>
              <a:rPr lang="en-US" dirty="0"/>
              <a:t>built on </a:t>
            </a:r>
            <a:r>
              <a:rPr lang="en-US" b="1" dirty="0" err="1"/>
              <a:t>JetBrains</a:t>
            </a:r>
            <a:r>
              <a:rPr lang="en-US" b="1" dirty="0"/>
              <a:t>' IntelliJ IDEA</a:t>
            </a:r>
            <a:r>
              <a:rPr lang="en-US" dirty="0"/>
              <a:t> software and designed specifically for Android development.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56" y="1668562"/>
            <a:ext cx="7751670" cy="41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any web browser and go to </a:t>
            </a:r>
            <a:r>
              <a:rPr lang="en-US" dirty="0">
                <a:hlinkClick r:id="rId2"/>
              </a:rPr>
              <a:t>https://developer.android.com/studio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This </a:t>
            </a:r>
            <a:r>
              <a:rPr lang="en-US" dirty="0"/>
              <a:t>page automatically detects your operating system.</a:t>
            </a:r>
          </a:p>
          <a:p>
            <a:r>
              <a:rPr lang="en-US" dirty="0"/>
              <a:t>Click </a:t>
            </a:r>
            <a:r>
              <a:rPr lang="en-US" b="1" dirty="0"/>
              <a:t>Download Android Studio</a:t>
            </a:r>
            <a:r>
              <a:rPr lang="en-US" dirty="0"/>
              <a:t>. The </a:t>
            </a:r>
            <a:r>
              <a:rPr lang="en-US" b="1" dirty="0"/>
              <a:t>Terms and conditions</a:t>
            </a:r>
            <a:r>
              <a:rPr lang="en-US" dirty="0"/>
              <a:t> page with the Android Studio license agreement opens.</a:t>
            </a:r>
          </a:p>
          <a:p>
            <a:r>
              <a:rPr lang="en-US" dirty="0"/>
              <a:t>Read the license agreement.</a:t>
            </a:r>
          </a:p>
          <a:p>
            <a:r>
              <a:rPr lang="en-US" dirty="0"/>
              <a:t>At the bottom of the page, if you agree with the terms and conditions, check "</a:t>
            </a:r>
            <a:r>
              <a:rPr lang="en-US" b="1" dirty="0"/>
              <a:t>I have read and agree with the above terms and conditions</a:t>
            </a:r>
            <a:r>
              <a:rPr lang="en-US" dirty="0"/>
              <a:t>".</a:t>
            </a:r>
          </a:p>
          <a:p>
            <a:r>
              <a:rPr lang="en-US" dirty="0"/>
              <a:t>Click </a:t>
            </a:r>
            <a:r>
              <a:rPr lang="en-US" b="1" dirty="0"/>
              <a:t>Download Android Studio for...</a:t>
            </a:r>
            <a:r>
              <a:rPr lang="en-US" dirty="0"/>
              <a:t> to start the download.</a:t>
            </a:r>
          </a:p>
          <a:p>
            <a:r>
              <a:rPr lang="en-US" dirty="0"/>
              <a:t>When prompted, save the file to a location where you can easily locate it (for example, the </a:t>
            </a:r>
            <a:r>
              <a:rPr lang="en-US" b="1" dirty="0"/>
              <a:t>Desktop</a:t>
            </a:r>
            <a:r>
              <a:rPr lang="en-US" dirty="0"/>
              <a:t> or </a:t>
            </a:r>
            <a:r>
              <a:rPr lang="en-US" b="1" dirty="0"/>
              <a:t>Downloads</a:t>
            </a:r>
            <a:r>
              <a:rPr lang="en-US" dirty="0"/>
              <a:t> folder</a:t>
            </a:r>
            <a:r>
              <a:rPr lang="en-US" dirty="0" smtClean="0"/>
              <a:t>).</a:t>
            </a:r>
          </a:p>
          <a:p>
            <a:r>
              <a:rPr lang="en-CA" dirty="0"/>
              <a:t>Double-click the downloaded </a:t>
            </a:r>
            <a:r>
              <a:rPr lang="en-CA" dirty="0" smtClean="0"/>
              <a:t>file.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8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</a:t>
            </a:r>
            <a:endParaRPr lang="en-CA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9668" y="1825625"/>
            <a:ext cx="6712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– Layout Editor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491738"/>
            <a:ext cx="9284382" cy="5204030"/>
          </a:xfrm>
        </p:spPr>
      </p:pic>
    </p:spTree>
    <p:extLst>
      <p:ext uri="{BB962C8B-B14F-4D97-AF65-F5344CB8AC3E}">
        <p14:creationId xmlns:p14="http://schemas.microsoft.com/office/powerpoint/2010/main" val="175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– Layout Editor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6" y="1456149"/>
            <a:ext cx="10778613" cy="47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 – Birthday 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instructions </a:t>
            </a:r>
            <a:r>
              <a:rPr lang="en-US" dirty="0" smtClean="0">
                <a:hlinkClick r:id="rId2"/>
              </a:rPr>
              <a:t>here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618" y="1337496"/>
            <a:ext cx="2998214" cy="532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vs Handsets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3568" cy="381563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In 2014, Active handset devices outnumbered the desktop computers.</a:t>
            </a:r>
          </a:p>
          <a:p>
            <a:r>
              <a:rPr lang="en-US" dirty="0" smtClean="0"/>
              <a:t>The small handsets are powered with powerful computational resources.</a:t>
            </a:r>
          </a:p>
          <a:p>
            <a:r>
              <a:rPr lang="en-US" dirty="0" smtClean="0"/>
              <a:t>Smartphones are getting smarter!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31" y="1298601"/>
            <a:ext cx="6895569" cy="50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Wikipedia.com</a:t>
            </a:r>
          </a:p>
          <a:p>
            <a:r>
              <a:rPr lang="en-US" dirty="0" smtClean="0"/>
              <a:t>Android.com</a:t>
            </a:r>
          </a:p>
          <a:p>
            <a:r>
              <a:rPr lang="en-US" dirty="0" smtClean="0"/>
              <a:t>developer.android.com</a:t>
            </a:r>
          </a:p>
          <a:p>
            <a:r>
              <a:rPr lang="en-US" dirty="0" smtClean="0"/>
              <a:t>Blackberry.com</a:t>
            </a:r>
            <a:endParaRPr lang="en-CA" dirty="0" smtClean="0"/>
          </a:p>
          <a:p>
            <a:r>
              <a:rPr lang="en-CA" dirty="0" smtClean="0"/>
              <a:t>https://www.techyourchance.com/why-google-adopted-kotlin-for-android/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7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8428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1999, BlackBerry Inc. (Research in Motion, formerly) developed BlackBerry OS, it was used for pagers.</a:t>
            </a:r>
          </a:p>
          <a:p>
            <a:r>
              <a:rPr lang="en-US" dirty="0" smtClean="0"/>
              <a:t>In 2002, </a:t>
            </a:r>
            <a:r>
              <a:rPr lang="en-US" b="1" dirty="0" smtClean="0"/>
              <a:t>BlackBerry 5810 </a:t>
            </a:r>
            <a:r>
              <a:rPr lang="en-US" dirty="0" smtClean="0"/>
              <a:t>with BlackBerry OS:</a:t>
            </a:r>
          </a:p>
          <a:p>
            <a:r>
              <a:rPr lang="en-US" dirty="0" smtClean="0"/>
              <a:t>Secure Wireless email push notification.</a:t>
            </a:r>
          </a:p>
          <a:p>
            <a:r>
              <a:rPr lang="en-US" dirty="0" smtClean="0"/>
              <a:t>SMS and phone.</a:t>
            </a:r>
          </a:p>
          <a:p>
            <a:r>
              <a:rPr lang="en-US" dirty="0" smtClean="0"/>
              <a:t>Incorporates Java </a:t>
            </a:r>
            <a:r>
              <a:rPr lang="en-US" dirty="0"/>
              <a:t>2 Micro Edition (J2ME) as its core operating system, providing a secure and open platform for customers, carriers, and developers.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524568" y="6311900"/>
            <a:ext cx="255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BlackBerry.com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13" y="1247314"/>
            <a:ext cx="3590926" cy="526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6403258" cy="329944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In 2003, Android Inc. began to develop an operating system for digital cameras.</a:t>
            </a:r>
          </a:p>
          <a:p>
            <a:r>
              <a:rPr lang="en-US" dirty="0" smtClean="0"/>
              <a:t>In 2004, early </a:t>
            </a:r>
            <a:r>
              <a:rPr lang="en-US" b="1" dirty="0" smtClean="0"/>
              <a:t>Android OS </a:t>
            </a:r>
            <a:r>
              <a:rPr lang="en-US" dirty="0" smtClean="0"/>
              <a:t>was pitched to operate on Microsoft cellphone.</a:t>
            </a:r>
          </a:p>
          <a:p>
            <a:r>
              <a:rPr lang="en-US" dirty="0" smtClean="0"/>
              <a:t>In 2005, Google acquired a software company in Silicon Valley that’s named Android Inc.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23699" y="5527723"/>
            <a:ext cx="30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Amazon.com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99" y="1640959"/>
            <a:ext cx="4295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27374" cy="2797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June 29, 2007 , Apple released it’s first generation of </a:t>
            </a:r>
            <a:r>
              <a:rPr lang="en-US" b="1" dirty="0" err="1" smtClean="0"/>
              <a:t>Iphone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Iphone</a:t>
            </a:r>
            <a:r>
              <a:rPr lang="en-US" dirty="0" smtClean="0"/>
              <a:t> is powered by </a:t>
            </a:r>
            <a:r>
              <a:rPr lang="en-US" b="1" dirty="0" smtClean="0"/>
              <a:t>IOS </a:t>
            </a:r>
            <a:r>
              <a:rPr lang="en-US" dirty="0" smtClean="0"/>
              <a:t>operating system which: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first OS designed for touch screen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Has an app store!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91"/>
          <a:stretch/>
        </p:blipFill>
        <p:spPr>
          <a:xfrm>
            <a:off x="8673895" y="1027906"/>
            <a:ext cx="2975100" cy="5527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2917" y="5992297"/>
            <a:ext cx="30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Apple.com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4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97" y="2811567"/>
            <a:ext cx="3259393" cy="223975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CA" dirty="0"/>
              <a:t>November 5, </a:t>
            </a:r>
            <a:r>
              <a:rPr lang="en-CA" dirty="0" smtClean="0"/>
              <a:t>2007</a:t>
            </a:r>
            <a:r>
              <a:rPr lang="en-US" dirty="0" smtClean="0"/>
              <a:t>, Google lined up industrial partners to develop and promote Android.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0506" y="6405252"/>
            <a:ext cx="30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elespanol.com</a:t>
            </a:r>
            <a:endParaRPr lang="en-CA" dirty="0"/>
          </a:p>
        </p:txBody>
      </p:sp>
      <p:pic>
        <p:nvPicPr>
          <p:cNvPr id="1026" name="Picture 2" descr="https://s1.eestatic.com/2015/11/06/elandroidelibre/el_androide_libre_77252578_180000325_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54" y="1429496"/>
            <a:ext cx="8549461" cy="480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5071" cy="18983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September 2008, </a:t>
            </a:r>
            <a:r>
              <a:rPr lang="en-US" b="1" dirty="0" smtClean="0"/>
              <a:t>HTC-Dream</a:t>
            </a:r>
            <a:r>
              <a:rPr lang="en-US" dirty="0" smtClean="0"/>
              <a:t> was released as the first android smartphone.</a:t>
            </a:r>
          </a:p>
          <a:p>
            <a:r>
              <a:rPr lang="en-US" dirty="0" smtClean="0"/>
              <a:t>It uses Linux-based Android.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90688"/>
            <a:ext cx="5702709" cy="4277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4568" y="6311900"/>
            <a:ext cx="25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Wiki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17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1" y="1690688"/>
            <a:ext cx="5832988" cy="243886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June 2010, Samsung released it’s first touch screen smartphone, </a:t>
            </a:r>
            <a:r>
              <a:rPr lang="en-US" b="1" dirty="0" smtClean="0"/>
              <a:t>Samsung </a:t>
            </a:r>
            <a:r>
              <a:rPr lang="en-US" b="1" dirty="0"/>
              <a:t>I9000 Galaxy </a:t>
            </a:r>
            <a:r>
              <a:rPr lang="en-US" b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Android </a:t>
            </a:r>
            <a:r>
              <a:rPr lang="en-US" dirty="0" smtClean="0"/>
              <a:t>2.1, up to 2.3.</a:t>
            </a:r>
          </a:p>
          <a:p>
            <a:r>
              <a:rPr lang="en-US" dirty="0" smtClean="0"/>
              <a:t>Accelerometer, and other sensors.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50506" y="6405252"/>
            <a:ext cx="30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gsmarena.com.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68" y="1027906"/>
            <a:ext cx="5359485" cy="50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3" y="212733"/>
            <a:ext cx="11135672" cy="6269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9213" y="6432187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</a:t>
            </a:r>
            <a:r>
              <a:rPr lang="en-CA" b="1" dirty="0"/>
              <a:t> </a:t>
            </a:r>
            <a:r>
              <a:rPr lang="en-CA" dirty="0">
                <a:hlinkClick r:id="rId3"/>
              </a:rPr>
              <a:t>Market Monitor 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72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494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Introduction to Mobile Development</vt:lpstr>
      <vt:lpstr>Desktop vs Handsets</vt:lpstr>
      <vt:lpstr>History</vt:lpstr>
      <vt:lpstr>History</vt:lpstr>
      <vt:lpstr>History</vt:lpstr>
      <vt:lpstr>History</vt:lpstr>
      <vt:lpstr>History</vt:lpstr>
      <vt:lpstr>History</vt:lpstr>
      <vt:lpstr>PowerPoint Presentation</vt:lpstr>
      <vt:lpstr>Android</vt:lpstr>
      <vt:lpstr>Android Kernel</vt:lpstr>
      <vt:lpstr>Kotlin</vt:lpstr>
      <vt:lpstr>Because ..</vt:lpstr>
      <vt:lpstr>Android Studio</vt:lpstr>
      <vt:lpstr>Download and Install Android Studio</vt:lpstr>
      <vt:lpstr>First App</vt:lpstr>
      <vt:lpstr>Android Studio – Layout Editor</vt:lpstr>
      <vt:lpstr>Android Studio – Layout Editor</vt:lpstr>
      <vt:lpstr>Lab1 – Birthday App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88</cp:revision>
  <dcterms:created xsi:type="dcterms:W3CDTF">2021-10-05T07:51:00Z</dcterms:created>
  <dcterms:modified xsi:type="dcterms:W3CDTF">2023-11-23T13:29:45Z</dcterms:modified>
</cp:coreProperties>
</file>