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8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dalrhman Alkhateeb" initials="AA" lastIdx="1" clrIdx="0">
    <p:extLst>
      <p:ext uri="{19B8F6BF-5375-455C-9EA6-DF929625EA0E}">
        <p15:presenceInfo xmlns:p15="http://schemas.microsoft.com/office/powerpoint/2012/main" userId="9362099f3efc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2021-10-29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class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505" y="817563"/>
            <a:ext cx="9144000" cy="2387600"/>
          </a:xfrm>
        </p:spPr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en-US" dirty="0" smtClean="0"/>
              <a:t>Classes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 members(state or behavior)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49902" y="2175046"/>
            <a:ext cx="93475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class word (word: String) {</a:t>
            </a:r>
          </a:p>
          <a:p>
            <a:r>
              <a:rPr lang="en-CA" dirty="0"/>
              <a:t>  private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cWord:String</a:t>
            </a:r>
            <a:r>
              <a:rPr lang="en-CA" dirty="0"/>
              <a:t>="";</a:t>
            </a:r>
          </a:p>
          <a:p>
            <a:r>
              <a:rPr lang="en-CA" dirty="0"/>
              <a:t>  private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length:Int</a:t>
            </a:r>
            <a:r>
              <a:rPr lang="en-CA" dirty="0"/>
              <a:t>=0;</a:t>
            </a:r>
          </a:p>
          <a:p>
            <a:r>
              <a:rPr lang="en-CA" dirty="0"/>
              <a:t>  private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meaning:String</a:t>
            </a:r>
            <a:r>
              <a:rPr lang="en-CA" dirty="0"/>
              <a:t> ="";</a:t>
            </a:r>
          </a:p>
          <a:p>
            <a:r>
              <a:rPr lang="en-CA" dirty="0"/>
              <a:t>  </a:t>
            </a:r>
            <a:r>
              <a:rPr lang="en-CA" dirty="0" err="1"/>
              <a:t>init</a:t>
            </a:r>
            <a:r>
              <a:rPr lang="en-CA" dirty="0"/>
              <a:t> {</a:t>
            </a:r>
          </a:p>
          <a:p>
            <a:r>
              <a:rPr lang="en-CA" dirty="0"/>
              <a:t>  </a:t>
            </a:r>
            <a:r>
              <a:rPr lang="en-CA" dirty="0" err="1"/>
              <a:t>cWord</a:t>
            </a:r>
            <a:r>
              <a:rPr lang="en-CA" dirty="0"/>
              <a:t> = </a:t>
            </a:r>
            <a:r>
              <a:rPr lang="en-CA" dirty="0" err="1"/>
              <a:t>word.capitalize</a:t>
            </a:r>
            <a:r>
              <a:rPr lang="en-CA" dirty="0"/>
              <a:t>();</a:t>
            </a:r>
          </a:p>
          <a:p>
            <a:r>
              <a:rPr lang="en-CA" dirty="0"/>
              <a:t>  length = </a:t>
            </a:r>
            <a:r>
              <a:rPr lang="en-CA" dirty="0" err="1"/>
              <a:t>word.length</a:t>
            </a:r>
            <a:r>
              <a:rPr lang="en-CA" dirty="0"/>
              <a:t>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constructor(</a:t>
            </a:r>
            <a:r>
              <a:rPr lang="en-CA" dirty="0" err="1"/>
              <a:t>word:String,synonym:String</a:t>
            </a:r>
            <a:r>
              <a:rPr lang="en-CA" dirty="0"/>
              <a:t>): this(word) { </a:t>
            </a:r>
          </a:p>
          <a:p>
            <a:r>
              <a:rPr lang="en-CA" dirty="0"/>
              <a:t>      meaning = synonym; // the primary will take care of </a:t>
            </a:r>
            <a:r>
              <a:rPr lang="en-CA" dirty="0" err="1"/>
              <a:t>cWord</a:t>
            </a:r>
            <a:r>
              <a:rPr lang="en-CA" dirty="0"/>
              <a:t>  and length</a:t>
            </a:r>
          </a:p>
          <a:p>
            <a:r>
              <a:rPr lang="en-CA" dirty="0"/>
              <a:t>  }</a:t>
            </a:r>
          </a:p>
          <a:p>
            <a:r>
              <a:rPr lang="en-CA" dirty="0">
                <a:solidFill>
                  <a:srgbClr val="FF0000"/>
                </a:solidFill>
              </a:rPr>
              <a:t>public fun </a:t>
            </a:r>
            <a:r>
              <a:rPr lang="en-CA" dirty="0" err="1">
                <a:solidFill>
                  <a:srgbClr val="FF0000"/>
                </a:solidFill>
              </a:rPr>
              <a:t>printStates</a:t>
            </a:r>
            <a:r>
              <a:rPr lang="en-CA" dirty="0">
                <a:solidFill>
                  <a:srgbClr val="FF0000"/>
                </a:solidFill>
              </a:rPr>
              <a:t>(){</a:t>
            </a:r>
          </a:p>
          <a:p>
            <a:r>
              <a:rPr lang="en-CA" dirty="0">
                <a:solidFill>
                  <a:srgbClr val="FF0000"/>
                </a:solidFill>
              </a:rPr>
              <a:t>println(" The word is " + </a:t>
            </a:r>
            <a:r>
              <a:rPr lang="en-CA" dirty="0" err="1">
                <a:solidFill>
                  <a:srgbClr val="FF0000"/>
                </a:solidFill>
              </a:rPr>
              <a:t>this.cWord</a:t>
            </a:r>
            <a:r>
              <a:rPr lang="en-CA" dirty="0">
                <a:solidFill>
                  <a:srgbClr val="FF0000"/>
                </a:solidFill>
              </a:rPr>
              <a:t>+" of length "+</a:t>
            </a:r>
            <a:r>
              <a:rPr lang="en-CA" dirty="0" err="1">
                <a:solidFill>
                  <a:srgbClr val="FF0000"/>
                </a:solidFill>
              </a:rPr>
              <a:t>this.length</a:t>
            </a:r>
            <a:r>
              <a:rPr lang="en-CA" dirty="0">
                <a:solidFill>
                  <a:srgbClr val="FF0000"/>
                </a:solidFill>
              </a:rPr>
              <a:t> + " , it means " +</a:t>
            </a:r>
            <a:r>
              <a:rPr lang="en-CA" dirty="0" err="1">
                <a:solidFill>
                  <a:srgbClr val="FF0000"/>
                </a:solidFill>
              </a:rPr>
              <a:t>this.meaning</a:t>
            </a:r>
            <a:r>
              <a:rPr lang="en-CA" dirty="0">
                <a:solidFill>
                  <a:srgbClr val="FF0000"/>
                </a:solidFill>
              </a:rPr>
              <a:t>);</a:t>
            </a:r>
          </a:p>
          <a:p>
            <a:r>
              <a:rPr lang="en-CA" dirty="0">
                <a:solidFill>
                  <a:srgbClr val="FF0000"/>
                </a:solidFill>
              </a:rPr>
              <a:t>}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108808" y="1762254"/>
            <a:ext cx="508555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//access private states from public behavior</a:t>
            </a:r>
          </a:p>
          <a:p>
            <a:r>
              <a:rPr lang="en-US" dirty="0" smtClean="0"/>
              <a:t>fun </a:t>
            </a:r>
            <a:r>
              <a:rPr lang="en-US" dirty="0"/>
              <a:t>main() {</a:t>
            </a:r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w1 = word("</a:t>
            </a:r>
            <a:r>
              <a:rPr lang="en-US" dirty="0" err="1"/>
              <a:t>beautiful","Pretty</a:t>
            </a:r>
            <a:r>
              <a:rPr lang="en-US" dirty="0"/>
              <a:t>") </a:t>
            </a:r>
          </a:p>
          <a:p>
            <a:r>
              <a:rPr lang="en-US" dirty="0"/>
              <a:t>  w1.printStates</a:t>
            </a:r>
            <a:r>
              <a:rPr lang="en-US" dirty="0" smtClean="0"/>
              <a:t>(); </a:t>
            </a:r>
            <a:endParaRPr lang="en-US" dirty="0"/>
          </a:p>
          <a:p>
            <a:r>
              <a:rPr lang="en-US" dirty="0"/>
              <a:t>}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34" y="3179701"/>
            <a:ext cx="5888897" cy="7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2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behaviors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34912" y="1690688"/>
            <a:ext cx="93475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class word (word: String) {</a:t>
            </a:r>
          </a:p>
          <a:p>
            <a:r>
              <a:rPr lang="en-CA" dirty="0"/>
              <a:t>  private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cWord:String</a:t>
            </a:r>
            <a:r>
              <a:rPr lang="en-CA" dirty="0"/>
              <a:t>="";</a:t>
            </a:r>
          </a:p>
          <a:p>
            <a:r>
              <a:rPr lang="en-CA" dirty="0"/>
              <a:t>  private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length:Int</a:t>
            </a:r>
            <a:r>
              <a:rPr lang="en-CA" dirty="0"/>
              <a:t>=0;</a:t>
            </a:r>
          </a:p>
          <a:p>
            <a:r>
              <a:rPr lang="en-CA" dirty="0"/>
              <a:t>  private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meaning:String</a:t>
            </a:r>
            <a:r>
              <a:rPr lang="en-CA" dirty="0"/>
              <a:t> ="";</a:t>
            </a:r>
          </a:p>
          <a:p>
            <a:r>
              <a:rPr lang="en-CA" dirty="0"/>
              <a:t>  </a:t>
            </a:r>
            <a:r>
              <a:rPr lang="en-CA" dirty="0" err="1"/>
              <a:t>init</a:t>
            </a:r>
            <a:r>
              <a:rPr lang="en-CA" dirty="0"/>
              <a:t> {</a:t>
            </a:r>
          </a:p>
          <a:p>
            <a:r>
              <a:rPr lang="en-CA" dirty="0"/>
              <a:t>  </a:t>
            </a:r>
            <a:r>
              <a:rPr lang="en-CA" dirty="0" err="1"/>
              <a:t>cWord</a:t>
            </a:r>
            <a:r>
              <a:rPr lang="en-CA" dirty="0"/>
              <a:t> = </a:t>
            </a:r>
            <a:r>
              <a:rPr lang="en-CA" dirty="0" err="1"/>
              <a:t>word.capitalize</a:t>
            </a:r>
            <a:r>
              <a:rPr lang="en-CA" dirty="0"/>
              <a:t>();</a:t>
            </a:r>
          </a:p>
          <a:p>
            <a:r>
              <a:rPr lang="en-CA" dirty="0"/>
              <a:t>  length = </a:t>
            </a:r>
            <a:r>
              <a:rPr lang="en-CA" dirty="0" err="1"/>
              <a:t>word.length</a:t>
            </a:r>
            <a:r>
              <a:rPr lang="en-CA" dirty="0"/>
              <a:t>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constructor(</a:t>
            </a:r>
            <a:r>
              <a:rPr lang="en-CA" dirty="0" err="1"/>
              <a:t>word:String,synonym:String</a:t>
            </a:r>
            <a:r>
              <a:rPr lang="en-CA" dirty="0"/>
              <a:t>): this(word) { </a:t>
            </a:r>
          </a:p>
          <a:p>
            <a:r>
              <a:rPr lang="en-CA" dirty="0"/>
              <a:t>      meaning = synonym; // the primary will take care of </a:t>
            </a:r>
            <a:r>
              <a:rPr lang="en-CA" dirty="0" err="1"/>
              <a:t>cWord</a:t>
            </a:r>
            <a:r>
              <a:rPr lang="en-CA" dirty="0"/>
              <a:t>  and length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public fun </a:t>
            </a:r>
            <a:r>
              <a:rPr lang="en-CA" dirty="0" err="1"/>
              <a:t>printStates</a:t>
            </a:r>
            <a:r>
              <a:rPr lang="en-CA" dirty="0"/>
              <a:t>(){</a:t>
            </a:r>
          </a:p>
          <a:p>
            <a:r>
              <a:rPr lang="en-CA" dirty="0"/>
              <a:t>println(" The word is " + </a:t>
            </a:r>
            <a:r>
              <a:rPr lang="en-CA" dirty="0" err="1"/>
              <a:t>this.cWord</a:t>
            </a:r>
            <a:r>
              <a:rPr lang="en-CA" dirty="0"/>
              <a:t>+" of length "+</a:t>
            </a:r>
            <a:r>
              <a:rPr lang="en-CA" dirty="0" err="1"/>
              <a:t>this.length</a:t>
            </a:r>
            <a:r>
              <a:rPr lang="en-CA" dirty="0"/>
              <a:t> + " , it means " +</a:t>
            </a:r>
            <a:r>
              <a:rPr lang="en-CA" dirty="0" err="1"/>
              <a:t>this.meaning</a:t>
            </a:r>
            <a:r>
              <a:rPr lang="en-CA" dirty="0"/>
              <a:t>);</a:t>
            </a:r>
          </a:p>
          <a:p>
            <a:r>
              <a:rPr lang="en-CA" dirty="0"/>
              <a:t>}</a:t>
            </a:r>
          </a:p>
          <a:p>
            <a:r>
              <a:rPr lang="en-CA" dirty="0">
                <a:solidFill>
                  <a:srgbClr val="FF0000"/>
                </a:solidFill>
              </a:rPr>
              <a:t>public fun </a:t>
            </a:r>
            <a:r>
              <a:rPr lang="en-CA" dirty="0" err="1">
                <a:solidFill>
                  <a:srgbClr val="FF0000"/>
                </a:solidFill>
              </a:rPr>
              <a:t>setMeaning</a:t>
            </a:r>
            <a:r>
              <a:rPr lang="en-CA" dirty="0">
                <a:solidFill>
                  <a:srgbClr val="FF0000"/>
                </a:solidFill>
              </a:rPr>
              <a:t>(_meaning: String){</a:t>
            </a:r>
          </a:p>
          <a:p>
            <a:r>
              <a:rPr lang="en-CA" dirty="0">
                <a:solidFill>
                  <a:srgbClr val="FF0000"/>
                </a:solidFill>
              </a:rPr>
              <a:t>meaning=_meaning;</a:t>
            </a:r>
          </a:p>
          <a:p>
            <a:r>
              <a:rPr lang="en-CA" dirty="0">
                <a:solidFill>
                  <a:srgbClr val="FF0000"/>
                </a:solidFill>
              </a:rPr>
              <a:t>} </a:t>
            </a:r>
          </a:p>
          <a:p>
            <a:r>
              <a:rPr lang="en-CA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2853" y="438104"/>
            <a:ext cx="427094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fun main() {</a:t>
            </a:r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w1 = word("</a:t>
            </a:r>
            <a:r>
              <a:rPr lang="en-US" dirty="0" err="1"/>
              <a:t>beautiful","Pretty</a:t>
            </a:r>
            <a:r>
              <a:rPr lang="en-US" dirty="0"/>
              <a:t>") </a:t>
            </a:r>
          </a:p>
          <a:p>
            <a:r>
              <a:rPr lang="en-US" dirty="0" smtClean="0"/>
              <a:t>//print before resetting the meaning </a:t>
            </a:r>
          </a:p>
          <a:p>
            <a:r>
              <a:rPr lang="en-US" dirty="0" smtClean="0"/>
              <a:t> </a:t>
            </a:r>
            <a:r>
              <a:rPr lang="en-US" dirty="0"/>
              <a:t>w1.printStates();</a:t>
            </a:r>
          </a:p>
          <a:p>
            <a:r>
              <a:rPr lang="en-US" dirty="0"/>
              <a:t>  w1.setMeaning("Gorgeous")</a:t>
            </a:r>
          </a:p>
          <a:p>
            <a:r>
              <a:rPr lang="en-US" dirty="0" smtClean="0"/>
              <a:t>//print after resetting the meaning  </a:t>
            </a:r>
          </a:p>
          <a:p>
            <a:r>
              <a:rPr lang="en-US" dirty="0" smtClean="0"/>
              <a:t>w1.printStates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030" y="2705372"/>
            <a:ext cx="7344715" cy="11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3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34912" y="1690688"/>
            <a:ext cx="93475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open class </a:t>
            </a:r>
            <a:r>
              <a:rPr lang="en-CA" b="1" dirty="0"/>
              <a:t>Employee(id: </a:t>
            </a:r>
            <a:r>
              <a:rPr lang="en-CA" b="1" dirty="0" err="1"/>
              <a:t>Int</a:t>
            </a:r>
            <a:r>
              <a:rPr lang="en-CA" b="1" dirty="0" smtClean="0"/>
              <a:t>)</a:t>
            </a:r>
            <a:r>
              <a:rPr lang="en-CA" dirty="0" smtClean="0"/>
              <a:t>{ //base class</a:t>
            </a:r>
            <a:endParaRPr lang="en-CA" dirty="0"/>
          </a:p>
          <a:p>
            <a:r>
              <a:rPr lang="en-CA" dirty="0"/>
              <a:t>    </a:t>
            </a:r>
            <a:r>
              <a:rPr lang="en-CA" dirty="0" err="1"/>
              <a:t>init</a:t>
            </a:r>
            <a:r>
              <a:rPr lang="en-CA" dirty="0"/>
              <a:t> {</a:t>
            </a:r>
          </a:p>
          <a:p>
            <a:r>
              <a:rPr lang="en-CA" dirty="0"/>
              <a:t>        println("I am an Employee with id number</a:t>
            </a:r>
            <a:r>
              <a:rPr lang="en-CA" dirty="0" smtClean="0"/>
              <a:t>: $id")</a:t>
            </a:r>
            <a:endParaRPr lang="en-CA" dirty="0"/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</a:p>
          <a:p>
            <a:r>
              <a:rPr lang="en-CA" dirty="0"/>
              <a:t>class Programmer(id: </a:t>
            </a:r>
            <a:r>
              <a:rPr lang="en-CA" dirty="0" err="1"/>
              <a:t>Int</a:t>
            </a:r>
            <a:r>
              <a:rPr lang="en-CA" dirty="0"/>
              <a:t>) : </a:t>
            </a:r>
            <a:r>
              <a:rPr lang="en-CA" b="1" dirty="0"/>
              <a:t>Employee(id</a:t>
            </a:r>
            <a:r>
              <a:rPr lang="en-CA" b="1" dirty="0" smtClean="0"/>
              <a:t>)</a:t>
            </a:r>
            <a:r>
              <a:rPr lang="en-CA" dirty="0" smtClean="0"/>
              <a:t>{ //derived-class</a:t>
            </a:r>
            <a:endParaRPr lang="en-CA" dirty="0"/>
          </a:p>
          <a:p>
            <a:r>
              <a:rPr lang="en-CA" dirty="0"/>
              <a:t>    </a:t>
            </a:r>
            <a:r>
              <a:rPr lang="en-CA" dirty="0" err="1"/>
              <a:t>init</a:t>
            </a:r>
            <a:r>
              <a:rPr lang="en-CA" dirty="0"/>
              <a:t>{</a:t>
            </a:r>
          </a:p>
          <a:p>
            <a:r>
              <a:rPr lang="en-CA" dirty="0"/>
              <a:t>        println("I work as a programmer")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</a:p>
          <a:p>
            <a:r>
              <a:rPr lang="en-CA" dirty="0"/>
              <a:t>class Accountant(id: </a:t>
            </a:r>
            <a:r>
              <a:rPr lang="en-CA" dirty="0" err="1"/>
              <a:t>Int</a:t>
            </a:r>
            <a:r>
              <a:rPr lang="en-CA" dirty="0"/>
              <a:t>, </a:t>
            </a:r>
            <a:r>
              <a:rPr lang="en-CA" dirty="0" err="1"/>
              <a:t>cpa</a:t>
            </a:r>
            <a:r>
              <a:rPr lang="en-CA" dirty="0"/>
              <a:t>: Boolean) : </a:t>
            </a:r>
            <a:r>
              <a:rPr lang="en-CA" b="1" dirty="0"/>
              <a:t>Employee(id</a:t>
            </a:r>
            <a:r>
              <a:rPr lang="en-CA" b="1" dirty="0" smtClean="0"/>
              <a:t>)</a:t>
            </a:r>
            <a:r>
              <a:rPr lang="en-CA" dirty="0" smtClean="0"/>
              <a:t>{</a:t>
            </a:r>
            <a:r>
              <a:rPr lang="en-CA" dirty="0"/>
              <a:t>//derived-class</a:t>
            </a:r>
          </a:p>
          <a:p>
            <a:r>
              <a:rPr lang="en-CA" dirty="0"/>
              <a:t>    </a:t>
            </a:r>
            <a:r>
              <a:rPr lang="en-CA" dirty="0" err="1"/>
              <a:t>init</a:t>
            </a:r>
            <a:r>
              <a:rPr lang="en-CA" dirty="0"/>
              <a:t>{</a:t>
            </a:r>
          </a:p>
          <a:p>
            <a:r>
              <a:rPr lang="en-CA" dirty="0"/>
              <a:t>        println("I work as an accountant")</a:t>
            </a:r>
          </a:p>
          <a:p>
            <a:r>
              <a:rPr lang="en-CA" dirty="0"/>
              <a:t>        if(</a:t>
            </a:r>
            <a:r>
              <a:rPr lang="en-CA" dirty="0" err="1"/>
              <a:t>cpa</a:t>
            </a:r>
            <a:r>
              <a:rPr lang="en-CA" dirty="0"/>
              <a:t>)</a:t>
            </a:r>
          </a:p>
          <a:p>
            <a:r>
              <a:rPr lang="en-CA" dirty="0"/>
              <a:t>        	println("I have a CPA")</a:t>
            </a:r>
          </a:p>
          <a:p>
            <a:r>
              <a:rPr lang="en-CA" dirty="0"/>
              <a:t>        }</a:t>
            </a:r>
          </a:p>
          <a:p>
            <a:r>
              <a:rPr lang="en-CA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2853" y="1285048"/>
            <a:ext cx="427094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fun main(){</a:t>
            </a:r>
          </a:p>
          <a:p>
            <a:r>
              <a:rPr lang="en-CA" dirty="0"/>
              <a:t>    val programmer = Programmer(1)</a:t>
            </a:r>
          </a:p>
          <a:p>
            <a:r>
              <a:rPr lang="en-CA" dirty="0"/>
              <a:t>    val accountant = Accountant(2,false)</a:t>
            </a:r>
          </a:p>
          <a:p>
            <a:r>
              <a:rPr lang="en-CA" dirty="0"/>
              <a:t>    val </a:t>
            </a:r>
            <a:r>
              <a:rPr lang="en-CA" dirty="0" err="1"/>
              <a:t>cpa_accountant</a:t>
            </a:r>
            <a:r>
              <a:rPr lang="en-CA" dirty="0"/>
              <a:t> = </a:t>
            </a:r>
            <a:r>
              <a:rPr lang="en-CA" dirty="0" smtClean="0"/>
              <a:t>Accountant(3,true</a:t>
            </a:r>
            <a:r>
              <a:rPr lang="en-CA" dirty="0"/>
              <a:t>);</a:t>
            </a:r>
          </a:p>
          <a:p>
            <a:r>
              <a:rPr lang="en-CA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280" y="2762376"/>
            <a:ext cx="4986446" cy="2366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2117" y="5196362"/>
            <a:ext cx="6490741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Base class primary constructor must be called in the derived-class header</a:t>
            </a:r>
            <a:endParaRPr lang="en-CA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970" y="4766872"/>
            <a:ext cx="614597" cy="442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702570" y="3410262"/>
            <a:ext cx="1928733" cy="1831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0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W3schools.com</a:t>
            </a:r>
          </a:p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kotlinlang.org/docs/classes.html</a:t>
            </a:r>
            <a:endParaRPr lang="en-CA" dirty="0" smtClean="0"/>
          </a:p>
          <a:p>
            <a:r>
              <a:rPr lang="en-CA" dirty="0"/>
              <a:t>https://docs.oracle.com/javase/tutorial/java/concepts/object.html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5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103" y="2974978"/>
            <a:ext cx="4847303" cy="35585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lass Thing{/*</a:t>
            </a:r>
            <a:r>
              <a:rPr lang="en-US" b="1" dirty="0" smtClean="0">
                <a:solidFill>
                  <a:srgbClr val="FF0000"/>
                </a:solidFill>
              </a:rPr>
              <a:t>class body</a:t>
            </a:r>
            <a:r>
              <a:rPr lang="en-US" b="1" dirty="0" smtClean="0"/>
              <a:t>*/}</a:t>
            </a:r>
          </a:p>
          <a:p>
            <a:r>
              <a:rPr lang="en-US" dirty="0" smtClean="0"/>
              <a:t>The class header and body are optiona</a:t>
            </a:r>
            <a:r>
              <a:rPr lang="en-US" dirty="0" smtClean="0"/>
              <a:t>l:</a:t>
            </a:r>
          </a:p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lass Nothing</a:t>
            </a:r>
          </a:p>
          <a:p>
            <a:pPr marL="0" indent="0">
              <a:buNone/>
            </a:pPr>
            <a:r>
              <a:rPr lang="en-US" dirty="0" smtClean="0"/>
              <a:t>State of class:</a:t>
            </a:r>
          </a:p>
          <a:p>
            <a:pPr marL="0" indent="0">
              <a:buNone/>
            </a:pPr>
            <a:r>
              <a:rPr lang="en-US" b="1" dirty="0" smtClean="0"/>
              <a:t>class Car{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brand:String</a:t>
            </a:r>
            <a:r>
              <a:rPr lang="en-US" b="1" dirty="0" smtClean="0">
                <a:solidFill>
                  <a:srgbClr val="FF0000"/>
                </a:solidFill>
              </a:rPr>
              <a:t>=“”;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model:String</a:t>
            </a:r>
            <a:r>
              <a:rPr lang="en-US" b="1" dirty="0" smtClean="0">
                <a:solidFill>
                  <a:srgbClr val="FF0000"/>
                </a:solidFill>
              </a:rPr>
              <a:t>=“”;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Var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year:Int</a:t>
            </a:r>
            <a:r>
              <a:rPr lang="en-US" b="1" dirty="0" smtClean="0">
                <a:solidFill>
                  <a:srgbClr val="FF0000"/>
                </a:solidFill>
              </a:rPr>
              <a:t> =0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53264" y="1690688"/>
            <a:ext cx="84803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dirty="0" smtClean="0"/>
              <a:t>lass </a:t>
            </a:r>
            <a:r>
              <a:rPr lang="en-US" sz="2800" b="1" dirty="0" err="1" smtClean="0"/>
              <a:t>ClassName</a:t>
            </a:r>
            <a:r>
              <a:rPr lang="en-US" sz="2800" b="1" dirty="0" smtClean="0"/>
              <a:t> { </a:t>
            </a:r>
            <a:r>
              <a:rPr lang="en-US" sz="2800" b="1" smtClean="0"/>
              <a:t>// build </a:t>
            </a:r>
            <a:r>
              <a:rPr lang="en-US" sz="2800" b="1" dirty="0" smtClean="0"/>
              <a:t>the class }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2939845"/>
            <a:ext cx="5405284" cy="3593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Kotlin</a:t>
            </a:r>
            <a:r>
              <a:rPr lang="en-US" dirty="0"/>
              <a:t> is considered in the following PL Paradigms:</a:t>
            </a:r>
          </a:p>
          <a:p>
            <a:pPr marL="457200" lvl="1" indent="0">
              <a:buNone/>
            </a:pPr>
            <a:r>
              <a:rPr lang="en-US" dirty="0"/>
              <a:t>1- Functional Programming (functions, and lambdas)</a:t>
            </a:r>
          </a:p>
          <a:p>
            <a:pPr marL="457200" lvl="1" indent="0">
              <a:buNone/>
            </a:pPr>
            <a:r>
              <a:rPr lang="en-US" dirty="0"/>
              <a:t>2- Objected Oriented Programming (classes)</a:t>
            </a:r>
          </a:p>
          <a:p>
            <a:r>
              <a:rPr lang="en-US" dirty="0" smtClean="0"/>
              <a:t>OOP – Like real world </a:t>
            </a:r>
            <a:r>
              <a:rPr lang="en-US" dirty="0" err="1" smtClean="0"/>
              <a:t>objectes</a:t>
            </a:r>
            <a:r>
              <a:rPr lang="en-US" dirty="0" smtClean="0"/>
              <a:t> (dogs, cat, animal, cars) – objects of a class share:</a:t>
            </a:r>
          </a:p>
          <a:p>
            <a:pPr marL="457200" lvl="1" indent="0">
              <a:buNone/>
            </a:pPr>
            <a:r>
              <a:rPr lang="en-US" dirty="0" smtClean="0"/>
              <a:t>1-States (attributes)</a:t>
            </a:r>
          </a:p>
          <a:p>
            <a:pPr marL="457200" lvl="1" indent="0">
              <a:buNone/>
            </a:pPr>
            <a:r>
              <a:rPr lang="en-US" dirty="0" smtClean="0"/>
              <a:t>2-Behavior (methods)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3361" y="1412174"/>
            <a:ext cx="10849898" cy="1395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Nothing has no body nor header, the class car in the previous slide has no parameter list, the following example with header but no body: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7" y="2454602"/>
            <a:ext cx="11882217" cy="34556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9498"/>
          <a:stretch/>
        </p:blipFill>
        <p:spPr>
          <a:xfrm>
            <a:off x="390831" y="5519407"/>
            <a:ext cx="210365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029268" y="142439"/>
            <a:ext cx="3400732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class Car{</a:t>
            </a:r>
          </a:p>
          <a:p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b="1" dirty="0" err="1"/>
              <a:t>brand:String</a:t>
            </a:r>
            <a:r>
              <a:rPr lang="en-US" sz="2800" b="1" dirty="0"/>
              <a:t>=“”;</a:t>
            </a:r>
          </a:p>
          <a:p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b="1" dirty="0" err="1"/>
              <a:t>model:String</a:t>
            </a:r>
            <a:r>
              <a:rPr lang="en-US" sz="2800" b="1" dirty="0"/>
              <a:t>=“”;</a:t>
            </a:r>
          </a:p>
          <a:p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b="1" dirty="0" err="1"/>
              <a:t>year:Int</a:t>
            </a:r>
            <a:r>
              <a:rPr lang="en-US" sz="2800" b="1" dirty="0"/>
              <a:t> =0</a:t>
            </a:r>
          </a:p>
          <a:p>
            <a:r>
              <a:rPr lang="en-US" sz="2800" b="1" dirty="0"/>
              <a:t>}</a:t>
            </a:r>
          </a:p>
        </p:txBody>
      </p:sp>
      <p:pic>
        <p:nvPicPr>
          <p:cNvPr id="7" name="Picture 6" descr="1997 &lt;strong&gt;Kia&lt;/strong&gt; &lt;strong&gt;Sephia&lt;/strong&gt; hatchback 1.5i | Place: Zeeheldenkwartier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1209"/>
            <a:ext cx="2381865" cy="1488666"/>
          </a:xfrm>
          <a:prstGeom prst="rect">
            <a:avLst/>
          </a:prstGeom>
        </p:spPr>
      </p:pic>
      <p:pic>
        <p:nvPicPr>
          <p:cNvPr id="8" name="Picture 7" descr="File:&lt;strong&gt;Renault&lt;/strong&gt; Megane Sedane &lt;strong&gt;Black&lt;/strong&gt; 2008.jp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17" y="2568205"/>
            <a:ext cx="2384324" cy="1541669"/>
          </a:xfrm>
          <a:prstGeom prst="rect">
            <a:avLst/>
          </a:prstGeom>
        </p:spPr>
      </p:pic>
      <p:pic>
        <p:nvPicPr>
          <p:cNvPr id="9" name="Picture 8" descr="File:1992-&lt;strong&gt;1994&lt;/strong&gt; &lt;strong&gt;Ford&lt;/strong&gt; &lt;strong&gt;Tempo&lt;/strong&gt;.jp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07" y="2621209"/>
            <a:ext cx="2352368" cy="1488666"/>
          </a:xfrm>
          <a:prstGeom prst="rect">
            <a:avLst/>
          </a:prstGeom>
        </p:spPr>
      </p:pic>
      <p:pic>
        <p:nvPicPr>
          <p:cNvPr id="10" name="Picture 9" descr="Drive (film, &lt;strong&gt;2011&lt;/strong&gt;) — Wikipédi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03" y="2568205"/>
            <a:ext cx="2328197" cy="15416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74807" y="4320027"/>
            <a:ext cx="2276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fun main() {</a:t>
            </a:r>
          </a:p>
          <a:p>
            <a:r>
              <a:rPr lang="en-CA" dirty="0"/>
              <a:t>  val c1 = Car()</a:t>
            </a:r>
          </a:p>
          <a:p>
            <a:r>
              <a:rPr lang="en-CA" dirty="0"/>
              <a:t>  c1.brand = "Ford"</a:t>
            </a:r>
          </a:p>
          <a:p>
            <a:r>
              <a:rPr lang="en-CA" dirty="0"/>
              <a:t>  c1.model = "Tempo"</a:t>
            </a:r>
          </a:p>
          <a:p>
            <a:r>
              <a:rPr lang="en-CA" dirty="0"/>
              <a:t>  c1.year = </a:t>
            </a:r>
            <a:r>
              <a:rPr lang="en-CA" dirty="0" smtClean="0"/>
              <a:t>1994</a:t>
            </a:r>
          </a:p>
          <a:p>
            <a:r>
              <a:rPr lang="en-US" dirty="0"/>
              <a:t>}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891048" y="4295451"/>
            <a:ext cx="2276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fun main() {</a:t>
            </a:r>
          </a:p>
          <a:p>
            <a:r>
              <a:rPr lang="en-CA" dirty="0"/>
              <a:t>  val </a:t>
            </a:r>
            <a:r>
              <a:rPr lang="en-CA" dirty="0" smtClean="0"/>
              <a:t>c0 </a:t>
            </a:r>
            <a:r>
              <a:rPr lang="en-CA" dirty="0"/>
              <a:t>= Car()</a:t>
            </a:r>
          </a:p>
          <a:p>
            <a:r>
              <a:rPr lang="en-CA" dirty="0"/>
              <a:t>  </a:t>
            </a:r>
            <a:r>
              <a:rPr lang="en-CA" dirty="0" smtClean="0"/>
              <a:t>c0.brand </a:t>
            </a:r>
            <a:r>
              <a:rPr lang="en-CA" dirty="0"/>
              <a:t>= </a:t>
            </a:r>
            <a:r>
              <a:rPr lang="en-CA" dirty="0" smtClean="0"/>
              <a:t>“Kia"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smtClean="0"/>
              <a:t>c0.model </a:t>
            </a:r>
            <a:r>
              <a:rPr lang="en-CA" dirty="0"/>
              <a:t>= </a:t>
            </a:r>
            <a:r>
              <a:rPr lang="en-CA" dirty="0" smtClean="0"/>
              <a:t>“</a:t>
            </a:r>
            <a:r>
              <a:rPr lang="en-CA" dirty="0" err="1" smtClean="0"/>
              <a:t>Sevia</a:t>
            </a:r>
            <a:r>
              <a:rPr lang="en-CA" dirty="0" smtClean="0"/>
              <a:t>"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smtClean="0"/>
              <a:t>c0.year </a:t>
            </a:r>
            <a:r>
              <a:rPr lang="en-CA" dirty="0"/>
              <a:t>= </a:t>
            </a:r>
            <a:r>
              <a:rPr lang="en-CA" dirty="0" smtClean="0"/>
              <a:t>1997</a:t>
            </a:r>
          </a:p>
          <a:p>
            <a:r>
              <a:rPr lang="en-US" dirty="0"/>
              <a:t>}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9101803" y="4143051"/>
            <a:ext cx="2276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fun main() {</a:t>
            </a:r>
          </a:p>
          <a:p>
            <a:r>
              <a:rPr lang="en-CA" dirty="0"/>
              <a:t>  val </a:t>
            </a:r>
            <a:r>
              <a:rPr lang="en-CA" dirty="0" smtClean="0"/>
              <a:t>c3 </a:t>
            </a:r>
            <a:r>
              <a:rPr lang="en-CA" dirty="0"/>
              <a:t>= Car()</a:t>
            </a:r>
          </a:p>
          <a:p>
            <a:r>
              <a:rPr lang="en-CA" dirty="0"/>
              <a:t>  </a:t>
            </a:r>
            <a:r>
              <a:rPr lang="en-CA" dirty="0" smtClean="0"/>
              <a:t>c3.brand </a:t>
            </a:r>
            <a:r>
              <a:rPr lang="en-CA" dirty="0"/>
              <a:t>= </a:t>
            </a:r>
            <a:r>
              <a:rPr lang="en-CA" dirty="0" smtClean="0"/>
              <a:t>“Chevy"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smtClean="0"/>
              <a:t>c3.model </a:t>
            </a:r>
            <a:r>
              <a:rPr lang="en-CA" dirty="0"/>
              <a:t>= </a:t>
            </a:r>
            <a:r>
              <a:rPr lang="en-CA" dirty="0" smtClean="0"/>
              <a:t>“Impala"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smtClean="0"/>
              <a:t>c3.year </a:t>
            </a:r>
            <a:r>
              <a:rPr lang="en-CA" dirty="0"/>
              <a:t>= </a:t>
            </a:r>
            <a:r>
              <a:rPr lang="en-CA" dirty="0" smtClean="0"/>
              <a:t>2011</a:t>
            </a:r>
          </a:p>
          <a:p>
            <a:r>
              <a:rPr lang="en-US" dirty="0"/>
              <a:t>}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6535995" y="4295451"/>
            <a:ext cx="2276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fun main() {</a:t>
            </a:r>
          </a:p>
          <a:p>
            <a:r>
              <a:rPr lang="en-CA" dirty="0"/>
              <a:t>  val </a:t>
            </a:r>
            <a:r>
              <a:rPr lang="en-CA" dirty="0" smtClean="0"/>
              <a:t>c2 </a:t>
            </a:r>
            <a:r>
              <a:rPr lang="en-CA" dirty="0"/>
              <a:t>= Car()</a:t>
            </a:r>
          </a:p>
          <a:p>
            <a:r>
              <a:rPr lang="en-CA" dirty="0"/>
              <a:t>  </a:t>
            </a:r>
            <a:r>
              <a:rPr lang="en-CA" dirty="0" smtClean="0"/>
              <a:t>c2.brand </a:t>
            </a:r>
            <a:r>
              <a:rPr lang="en-CA" dirty="0"/>
              <a:t>= </a:t>
            </a:r>
            <a:r>
              <a:rPr lang="en-CA" dirty="0" smtClean="0"/>
              <a:t>“Renault"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smtClean="0"/>
              <a:t>c2.model </a:t>
            </a:r>
            <a:r>
              <a:rPr lang="en-CA" dirty="0"/>
              <a:t>= </a:t>
            </a:r>
            <a:r>
              <a:rPr lang="en-CA" dirty="0" smtClean="0"/>
              <a:t>“Clio"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smtClean="0"/>
              <a:t>c2.year </a:t>
            </a:r>
            <a:r>
              <a:rPr lang="en-CA" dirty="0"/>
              <a:t>= </a:t>
            </a:r>
            <a:r>
              <a:rPr lang="en-CA" dirty="0" smtClean="0"/>
              <a:t>2006</a:t>
            </a:r>
          </a:p>
          <a:p>
            <a:r>
              <a:rPr lang="en-US" dirty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41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25012" y="1690688"/>
            <a:ext cx="1018376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class </a:t>
            </a:r>
            <a:r>
              <a:rPr lang="en-US" sz="2800" b="1" dirty="0" smtClean="0"/>
              <a:t>Car </a:t>
            </a:r>
            <a:r>
              <a:rPr lang="en-US" sz="2800" b="1" dirty="0" smtClean="0">
                <a:solidFill>
                  <a:srgbClr val="FF0000"/>
                </a:solidFill>
              </a:rPr>
              <a:t>constructor</a:t>
            </a:r>
            <a:r>
              <a:rPr lang="en-US" sz="2800" b="1" dirty="0" smtClean="0"/>
              <a:t>(brand: String, model: String, year: Int) </a:t>
            </a:r>
            <a:r>
              <a:rPr lang="en-US" sz="2800" b="1" dirty="0"/>
              <a:t>{ </a:t>
            </a:r>
            <a:r>
              <a:rPr lang="en-US" sz="2800" b="1" dirty="0" smtClean="0"/>
              <a:t>/*.*/ </a:t>
            </a:r>
            <a:r>
              <a:rPr lang="en-US" sz="2800" b="1" dirty="0"/>
              <a:t>}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0715" y="2432113"/>
            <a:ext cx="10849898" cy="1395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class can have a primary constructor and many secondary to follow.</a:t>
            </a:r>
          </a:p>
          <a:p>
            <a:r>
              <a:rPr lang="en-US" dirty="0" smtClean="0"/>
              <a:t>The primary constructor is part of the header of the class.</a:t>
            </a:r>
          </a:p>
          <a:p>
            <a:r>
              <a:rPr lang="en-US" dirty="0" smtClean="0"/>
              <a:t>The keyword constructor is optional in the class header.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55" y="3827206"/>
            <a:ext cx="3873277" cy="2294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5" y="5916477"/>
            <a:ext cx="5463059" cy="720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306" y="3870403"/>
            <a:ext cx="4454211" cy="2046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383" y="5872119"/>
            <a:ext cx="1682082" cy="9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constructor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484" y="1303911"/>
            <a:ext cx="10849898" cy="977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Primary constructor cannot contain any code, however, you can use the block </a:t>
            </a:r>
            <a:r>
              <a:rPr lang="en-US" dirty="0" err="1" smtClean="0"/>
              <a:t>init</a:t>
            </a:r>
            <a:r>
              <a:rPr lang="en-US" dirty="0" smtClean="0"/>
              <a:t> to revise the values of the states ( attributes)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4" y="2533251"/>
            <a:ext cx="8000470" cy="4301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578" y="4989164"/>
            <a:ext cx="1714739" cy="1333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5719" y="3465793"/>
            <a:ext cx="3325762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ignore the word </a:t>
            </a:r>
            <a:r>
              <a:rPr lang="en-US" sz="1600" b="1" dirty="0" smtClean="0"/>
              <a:t>constructor</a:t>
            </a:r>
            <a:endParaRPr lang="en-CA" sz="1600" b="1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691581" y="2698955"/>
            <a:ext cx="1904138" cy="936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383978" y="3105877"/>
            <a:ext cx="761565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tates</a:t>
            </a:r>
            <a:endParaRPr lang="en-CA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82897" y="3018027"/>
            <a:ext cx="184275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List of parameters</a:t>
            </a:r>
            <a:endParaRPr lang="en-CA" sz="1600" b="1" dirty="0"/>
          </a:p>
        </p:txBody>
      </p:sp>
      <p:sp>
        <p:nvSpPr>
          <p:cNvPr id="14" name="Left Brace 13"/>
          <p:cNvSpPr/>
          <p:nvPr/>
        </p:nvSpPr>
        <p:spPr>
          <a:xfrm rot="5400000" flipH="1">
            <a:off x="5477469" y="590760"/>
            <a:ext cx="290951" cy="459707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 rot="5400000">
            <a:off x="2521998" y="4089866"/>
            <a:ext cx="2051345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Using the parameters to change the states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7993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constructor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773" y="1567033"/>
            <a:ext cx="10849898" cy="488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</a:t>
            </a:r>
            <a:r>
              <a:rPr lang="en-US" dirty="0" err="1" smtClean="0"/>
              <a:t>nit</a:t>
            </a:r>
            <a:r>
              <a:rPr lang="en-US" dirty="0" smtClean="0"/>
              <a:t> </a:t>
            </a:r>
            <a:r>
              <a:rPr lang="en-US" dirty="0" err="1" smtClean="0"/>
              <a:t>blockcan</a:t>
            </a:r>
            <a:r>
              <a:rPr lang="en-US" dirty="0" smtClean="0"/>
              <a:t> be used to set the attributes with different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5228"/>
          <a:stretch/>
        </p:blipFill>
        <p:spPr>
          <a:xfrm>
            <a:off x="1173320" y="5987845"/>
            <a:ext cx="4792402" cy="6700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3320" y="217504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class word (word: String) {</a:t>
            </a:r>
          </a:p>
          <a:p>
            <a:r>
              <a:rPr lang="en-CA" dirty="0"/>
              <a:t>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cWord:String</a:t>
            </a:r>
            <a:r>
              <a:rPr lang="en-CA" dirty="0"/>
              <a:t>="";</a:t>
            </a:r>
          </a:p>
          <a:p>
            <a:r>
              <a:rPr lang="en-CA" dirty="0"/>
              <a:t>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length:Int</a:t>
            </a:r>
            <a:r>
              <a:rPr lang="en-CA" dirty="0"/>
              <a:t>=0;</a:t>
            </a:r>
          </a:p>
          <a:p>
            <a:r>
              <a:rPr lang="en-CA" dirty="0"/>
              <a:t>  </a:t>
            </a:r>
            <a:r>
              <a:rPr lang="en-CA" dirty="0" err="1"/>
              <a:t>init</a:t>
            </a:r>
            <a:r>
              <a:rPr lang="en-CA" dirty="0"/>
              <a:t> {</a:t>
            </a:r>
          </a:p>
          <a:p>
            <a:r>
              <a:rPr lang="en-CA" dirty="0"/>
              <a:t>  </a:t>
            </a:r>
            <a:r>
              <a:rPr lang="en-CA" dirty="0" err="1"/>
              <a:t>cWord</a:t>
            </a:r>
            <a:r>
              <a:rPr lang="en-CA" dirty="0"/>
              <a:t> = </a:t>
            </a:r>
            <a:r>
              <a:rPr lang="en-CA" dirty="0" err="1"/>
              <a:t>word.capitalize</a:t>
            </a:r>
            <a:r>
              <a:rPr lang="en-CA" dirty="0"/>
              <a:t>();</a:t>
            </a:r>
          </a:p>
          <a:p>
            <a:r>
              <a:rPr lang="en-CA" dirty="0"/>
              <a:t>  length = </a:t>
            </a:r>
            <a:r>
              <a:rPr lang="en-CA" dirty="0" err="1"/>
              <a:t>word.length</a:t>
            </a:r>
            <a:r>
              <a:rPr lang="en-CA" dirty="0"/>
              <a:t>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}</a:t>
            </a:r>
          </a:p>
          <a:p>
            <a:r>
              <a:rPr lang="en-CA" dirty="0"/>
              <a:t>fun main() {</a:t>
            </a:r>
          </a:p>
          <a:p>
            <a:r>
              <a:rPr lang="en-CA" dirty="0"/>
              <a:t>  val w1 = word("beautiful")</a:t>
            </a:r>
          </a:p>
          <a:p>
            <a:r>
              <a:rPr lang="en-CA" dirty="0"/>
              <a:t>  </a:t>
            </a:r>
            <a:r>
              <a:rPr lang="en-CA" dirty="0" err="1"/>
              <a:t>println</a:t>
            </a:r>
            <a:r>
              <a:rPr lang="en-CA" dirty="0"/>
              <a:t>(w1.cWord)</a:t>
            </a:r>
          </a:p>
          <a:p>
            <a:r>
              <a:rPr lang="en-CA" dirty="0"/>
              <a:t>  </a:t>
            </a:r>
            <a:r>
              <a:rPr lang="en-CA" dirty="0" err="1"/>
              <a:t>println</a:t>
            </a:r>
            <a:r>
              <a:rPr lang="en-CA" dirty="0"/>
              <a:t>(w1.length)</a:t>
            </a:r>
          </a:p>
          <a:p>
            <a:r>
              <a:rPr lang="en-CA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5722" y="5558773"/>
            <a:ext cx="5561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Try it here:</a:t>
            </a:r>
            <a:endParaRPr lang="en-CA" dirty="0" smtClean="0"/>
          </a:p>
          <a:p>
            <a:r>
              <a:rPr lang="en-CA" dirty="0" smtClean="0"/>
              <a:t>https</a:t>
            </a:r>
            <a:r>
              <a:rPr lang="en-CA" dirty="0"/>
              <a:t>://developer.android.com/training/kotlinplayground</a:t>
            </a:r>
          </a:p>
        </p:txBody>
      </p:sp>
    </p:spTree>
    <p:extLst>
      <p:ext uri="{BB962C8B-B14F-4D97-AF65-F5344CB8AC3E}">
        <p14:creationId xmlns:p14="http://schemas.microsoft.com/office/powerpoint/2010/main" val="390420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constructor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49903" y="2175046"/>
            <a:ext cx="7119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class word (word: String) {</a:t>
            </a:r>
          </a:p>
          <a:p>
            <a:r>
              <a:rPr lang="en-CA" dirty="0"/>
              <a:t>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cWord:String</a:t>
            </a:r>
            <a:r>
              <a:rPr lang="en-CA" dirty="0"/>
              <a:t>="";</a:t>
            </a:r>
          </a:p>
          <a:p>
            <a:r>
              <a:rPr lang="en-CA" dirty="0"/>
              <a:t>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length:Int</a:t>
            </a:r>
            <a:r>
              <a:rPr lang="en-CA" dirty="0"/>
              <a:t>=0;</a:t>
            </a:r>
          </a:p>
          <a:p>
            <a:r>
              <a:rPr lang="en-CA" dirty="0"/>
              <a:t>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meaning:String</a:t>
            </a:r>
            <a:r>
              <a:rPr lang="en-CA" dirty="0"/>
              <a:t> ="";</a:t>
            </a:r>
          </a:p>
          <a:p>
            <a:r>
              <a:rPr lang="en-CA" dirty="0"/>
              <a:t>  </a:t>
            </a:r>
            <a:r>
              <a:rPr lang="en-CA" dirty="0" err="1"/>
              <a:t>init</a:t>
            </a:r>
            <a:r>
              <a:rPr lang="en-CA" dirty="0"/>
              <a:t> {</a:t>
            </a:r>
          </a:p>
          <a:p>
            <a:r>
              <a:rPr lang="en-CA" dirty="0"/>
              <a:t>  </a:t>
            </a:r>
            <a:r>
              <a:rPr lang="en-CA" dirty="0" err="1"/>
              <a:t>cWord</a:t>
            </a:r>
            <a:r>
              <a:rPr lang="en-CA" dirty="0"/>
              <a:t> = </a:t>
            </a:r>
            <a:r>
              <a:rPr lang="en-CA" dirty="0" err="1"/>
              <a:t>word.capitalize</a:t>
            </a:r>
            <a:r>
              <a:rPr lang="en-CA" dirty="0"/>
              <a:t>();</a:t>
            </a:r>
          </a:p>
          <a:p>
            <a:r>
              <a:rPr lang="en-CA" dirty="0"/>
              <a:t>  length = </a:t>
            </a:r>
            <a:r>
              <a:rPr lang="en-CA" dirty="0" err="1"/>
              <a:t>word.length</a:t>
            </a:r>
            <a:r>
              <a:rPr lang="en-CA" dirty="0"/>
              <a:t>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constructor(</a:t>
            </a:r>
            <a:r>
              <a:rPr lang="en-CA" dirty="0" err="1"/>
              <a:t>word:String,synonym:String</a:t>
            </a:r>
            <a:r>
              <a:rPr lang="en-CA" dirty="0"/>
              <a:t>): </a:t>
            </a:r>
            <a:r>
              <a:rPr lang="en-CA" b="1" dirty="0"/>
              <a:t>this(word)</a:t>
            </a:r>
            <a:r>
              <a:rPr lang="en-CA" dirty="0"/>
              <a:t> </a:t>
            </a:r>
            <a:r>
              <a:rPr lang="en-CA" dirty="0" smtClean="0"/>
              <a:t>{ </a:t>
            </a:r>
            <a:endParaRPr lang="en-CA" dirty="0"/>
          </a:p>
          <a:p>
            <a:r>
              <a:rPr lang="en-CA" dirty="0"/>
              <a:t>      meaning = synonym</a:t>
            </a:r>
            <a:r>
              <a:rPr lang="en-CA" dirty="0" smtClean="0"/>
              <a:t>; // the primary will take care of </a:t>
            </a:r>
            <a:r>
              <a:rPr lang="en-CA" dirty="0" err="1" smtClean="0"/>
              <a:t>cWord</a:t>
            </a:r>
            <a:r>
              <a:rPr lang="en-CA" dirty="0" smtClean="0"/>
              <a:t>  and length</a:t>
            </a:r>
            <a:endParaRPr lang="en-CA" dirty="0"/>
          </a:p>
          <a:p>
            <a:r>
              <a:rPr lang="en-CA" dirty="0"/>
              <a:t>  }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7182010" y="4483682"/>
            <a:ext cx="4067415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//calling secondary instructor</a:t>
            </a:r>
            <a:endParaRPr lang="en-CA" dirty="0" smtClean="0"/>
          </a:p>
          <a:p>
            <a:r>
              <a:rPr lang="en-CA" dirty="0" smtClean="0"/>
              <a:t>fun </a:t>
            </a:r>
            <a:r>
              <a:rPr lang="en-CA" dirty="0"/>
              <a:t>main() {</a:t>
            </a:r>
          </a:p>
          <a:p>
            <a:r>
              <a:rPr lang="en-CA" dirty="0"/>
              <a:t>  val w2 = word("beautiful","pretty") </a:t>
            </a:r>
          </a:p>
          <a:p>
            <a:r>
              <a:rPr lang="en-CA" dirty="0"/>
              <a:t>  println(w2.cWord)                   </a:t>
            </a:r>
          </a:p>
          <a:p>
            <a:r>
              <a:rPr lang="en-CA" dirty="0"/>
              <a:t>  println(w2.length)</a:t>
            </a:r>
          </a:p>
          <a:p>
            <a:r>
              <a:rPr lang="en-CA" dirty="0"/>
              <a:t>  println(w2.meaning)</a:t>
            </a:r>
          </a:p>
          <a:p>
            <a:r>
              <a:rPr lang="en-CA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767" y="5499344"/>
            <a:ext cx="1851033" cy="12679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26942" y="1762254"/>
            <a:ext cx="4067415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//calling secondary instructor</a:t>
            </a:r>
            <a:endParaRPr lang="en-CA" dirty="0" smtClean="0"/>
          </a:p>
          <a:p>
            <a:r>
              <a:rPr lang="en-CA" dirty="0" smtClean="0"/>
              <a:t>fun </a:t>
            </a:r>
            <a:r>
              <a:rPr lang="en-CA" dirty="0"/>
              <a:t>main() {</a:t>
            </a:r>
          </a:p>
          <a:p>
            <a:r>
              <a:rPr lang="en-CA" dirty="0"/>
              <a:t>  val w2 = word("beautiful</a:t>
            </a:r>
            <a:r>
              <a:rPr lang="en-CA" dirty="0" smtClean="0"/>
              <a:t>") 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smtClean="0"/>
              <a:t>println(w1.cWord</a:t>
            </a:r>
            <a:r>
              <a:rPr lang="en-CA" dirty="0"/>
              <a:t>)                   </a:t>
            </a:r>
          </a:p>
          <a:p>
            <a:r>
              <a:rPr lang="en-CA" dirty="0"/>
              <a:t>  </a:t>
            </a:r>
            <a:r>
              <a:rPr lang="en-CA" dirty="0" smtClean="0"/>
              <a:t>println(w1.length</a:t>
            </a:r>
            <a:r>
              <a:rPr lang="en-CA" dirty="0"/>
              <a:t>)</a:t>
            </a:r>
          </a:p>
          <a:p>
            <a:r>
              <a:rPr lang="en-CA" dirty="0"/>
              <a:t>  </a:t>
            </a:r>
            <a:r>
              <a:rPr lang="en-CA" dirty="0" smtClean="0"/>
              <a:t>println(w1.meaning</a:t>
            </a:r>
            <a:r>
              <a:rPr lang="en-CA" dirty="0"/>
              <a:t>)</a:t>
            </a:r>
          </a:p>
          <a:p>
            <a:r>
              <a:rPr lang="en-CA" dirty="0"/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19" y="3256697"/>
            <a:ext cx="1607806" cy="10737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6248" y="4037094"/>
            <a:ext cx="5954814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Calling the primary constructor is a must for any secondary</a:t>
            </a:r>
            <a:endParaRPr lang="en-CA" sz="16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32157" y="4330461"/>
            <a:ext cx="127417" cy="15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828801" y="2443399"/>
            <a:ext cx="3207894" cy="1593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members(state or behavior)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49903" y="2175046"/>
            <a:ext cx="7119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class word (word: String) {</a:t>
            </a:r>
          </a:p>
          <a:p>
            <a:r>
              <a:rPr lang="en-CA" dirty="0" smtClean="0"/>
              <a:t>  </a:t>
            </a:r>
            <a:r>
              <a:rPr lang="en-CA" dirty="0" smtClean="0">
                <a:solidFill>
                  <a:srgbClr val="FF0000"/>
                </a:solidFill>
              </a:rPr>
              <a:t>private</a:t>
            </a:r>
            <a:r>
              <a:rPr lang="en-CA" dirty="0" smtClean="0"/>
              <a:t>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/>
              <a:t>cWord:String</a:t>
            </a:r>
            <a:r>
              <a:rPr lang="en-CA" dirty="0"/>
              <a:t>="";</a:t>
            </a:r>
          </a:p>
          <a:p>
            <a:r>
              <a:rPr lang="en-CA" dirty="0"/>
              <a:t>  </a:t>
            </a:r>
            <a:r>
              <a:rPr lang="en-CA" dirty="0" smtClean="0">
                <a:solidFill>
                  <a:srgbClr val="FF0000"/>
                </a:solidFill>
              </a:rPr>
              <a:t>private</a:t>
            </a:r>
            <a:r>
              <a:rPr lang="en-CA" dirty="0" smtClean="0"/>
              <a:t>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/>
              <a:t>length:Int</a:t>
            </a:r>
            <a:r>
              <a:rPr lang="en-CA" dirty="0"/>
              <a:t>=0;</a:t>
            </a:r>
          </a:p>
          <a:p>
            <a:r>
              <a:rPr lang="en-CA" dirty="0"/>
              <a:t>  </a:t>
            </a:r>
            <a:r>
              <a:rPr lang="en-CA" dirty="0" smtClean="0">
                <a:solidFill>
                  <a:srgbClr val="FF0000"/>
                </a:solidFill>
              </a:rPr>
              <a:t>private</a:t>
            </a:r>
            <a:r>
              <a:rPr lang="en-CA" dirty="0" smtClean="0"/>
              <a:t>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/>
              <a:t>meaning:String</a:t>
            </a:r>
            <a:r>
              <a:rPr lang="en-CA" dirty="0"/>
              <a:t> ="";</a:t>
            </a:r>
          </a:p>
          <a:p>
            <a:r>
              <a:rPr lang="en-CA" dirty="0"/>
              <a:t>  </a:t>
            </a:r>
            <a:endParaRPr lang="en-CA" dirty="0" smtClean="0"/>
          </a:p>
          <a:p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dirty="0" err="1" smtClean="0"/>
              <a:t>init</a:t>
            </a:r>
            <a:r>
              <a:rPr lang="en-CA" dirty="0" smtClean="0"/>
              <a:t> </a:t>
            </a:r>
            <a:r>
              <a:rPr lang="en-CA" dirty="0"/>
              <a:t>{</a:t>
            </a:r>
          </a:p>
          <a:p>
            <a:r>
              <a:rPr lang="en-CA" dirty="0"/>
              <a:t>  </a:t>
            </a:r>
            <a:r>
              <a:rPr lang="en-CA" dirty="0" err="1"/>
              <a:t>cWord</a:t>
            </a:r>
            <a:r>
              <a:rPr lang="en-CA" dirty="0"/>
              <a:t> = </a:t>
            </a:r>
            <a:r>
              <a:rPr lang="en-CA" dirty="0" err="1"/>
              <a:t>word.capitalize</a:t>
            </a:r>
            <a:r>
              <a:rPr lang="en-CA" dirty="0"/>
              <a:t>();</a:t>
            </a:r>
          </a:p>
          <a:p>
            <a:r>
              <a:rPr lang="en-CA" dirty="0"/>
              <a:t>  length = </a:t>
            </a:r>
            <a:r>
              <a:rPr lang="en-CA" dirty="0" err="1"/>
              <a:t>word.length</a:t>
            </a:r>
            <a:r>
              <a:rPr lang="en-CA" dirty="0"/>
              <a:t>;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constructor(</a:t>
            </a:r>
            <a:r>
              <a:rPr lang="en-CA" dirty="0" err="1"/>
              <a:t>word:String,synonym:String</a:t>
            </a:r>
            <a:r>
              <a:rPr lang="en-CA" dirty="0"/>
              <a:t>): </a:t>
            </a:r>
            <a:r>
              <a:rPr lang="en-CA" b="1" dirty="0"/>
              <a:t>this(word)</a:t>
            </a:r>
            <a:r>
              <a:rPr lang="en-CA" dirty="0"/>
              <a:t> </a:t>
            </a:r>
            <a:r>
              <a:rPr lang="en-CA" dirty="0" smtClean="0"/>
              <a:t>{ </a:t>
            </a:r>
            <a:endParaRPr lang="en-CA" dirty="0"/>
          </a:p>
          <a:p>
            <a:r>
              <a:rPr lang="en-CA" dirty="0"/>
              <a:t>      meaning = synonym</a:t>
            </a:r>
            <a:r>
              <a:rPr lang="en-CA" dirty="0" smtClean="0"/>
              <a:t>; // the primary will take care of </a:t>
            </a:r>
            <a:r>
              <a:rPr lang="en-CA" dirty="0" err="1" smtClean="0"/>
              <a:t>cWord</a:t>
            </a:r>
            <a:r>
              <a:rPr lang="en-CA" dirty="0" smtClean="0"/>
              <a:t>  and length</a:t>
            </a:r>
            <a:endParaRPr lang="en-CA" dirty="0"/>
          </a:p>
          <a:p>
            <a:r>
              <a:rPr lang="en-CA" dirty="0"/>
              <a:t>  }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7126942" y="1762254"/>
            <a:ext cx="4067415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//calling private member directly</a:t>
            </a:r>
            <a:endParaRPr lang="en-CA" dirty="0" smtClean="0"/>
          </a:p>
          <a:p>
            <a:r>
              <a:rPr lang="en-CA" dirty="0" smtClean="0"/>
              <a:t>fun </a:t>
            </a:r>
            <a:r>
              <a:rPr lang="en-CA" dirty="0"/>
              <a:t>main() {</a:t>
            </a:r>
          </a:p>
          <a:p>
            <a:r>
              <a:rPr lang="en-CA" dirty="0"/>
              <a:t>  val w1 = word("beautiful") </a:t>
            </a:r>
          </a:p>
          <a:p>
            <a:r>
              <a:rPr lang="en-CA" dirty="0"/>
              <a:t>  println(w1.cWord)                   </a:t>
            </a:r>
          </a:p>
          <a:p>
            <a:r>
              <a:rPr lang="en-CA" dirty="0"/>
              <a:t>  println(w1.length)</a:t>
            </a:r>
          </a:p>
          <a:p>
            <a:r>
              <a:rPr lang="en-CA" dirty="0"/>
              <a:t>  println(w1.meaning)</a:t>
            </a:r>
          </a:p>
          <a:p>
            <a:r>
              <a:rPr lang="en-CA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2687214" y="2908682"/>
            <a:ext cx="190241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Defining the states as private</a:t>
            </a:r>
            <a:endParaRPr lang="en-CA" sz="1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404" y="3865145"/>
            <a:ext cx="4794853" cy="8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6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14350</TotalTime>
  <Words>1032</Words>
  <Application>Microsoft Office PowerPoint</Application>
  <PresentationFormat>Widescreen</PresentationFormat>
  <Paragraphs>207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Kotlin Classes</vt:lpstr>
      <vt:lpstr>Class</vt:lpstr>
      <vt:lpstr>Class</vt:lpstr>
      <vt:lpstr>Objects</vt:lpstr>
      <vt:lpstr>Constructors</vt:lpstr>
      <vt:lpstr>Primary constructor</vt:lpstr>
      <vt:lpstr>Primary constructor</vt:lpstr>
      <vt:lpstr>Secondary constructor</vt:lpstr>
      <vt:lpstr>Private members(state or behavior)</vt:lpstr>
      <vt:lpstr>Public  members(state or behavior)</vt:lpstr>
      <vt:lpstr>More behaviors</vt:lpstr>
      <vt:lpstr>Inheritance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250</cp:revision>
  <dcterms:created xsi:type="dcterms:W3CDTF">2021-10-15T12:03:23Z</dcterms:created>
  <dcterms:modified xsi:type="dcterms:W3CDTF">2021-11-01T06:30:05Z</dcterms:modified>
</cp:coreProperties>
</file>