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297" r:id="rId5"/>
    <p:sldId id="266" r:id="rId6"/>
    <p:sldId id="294" r:id="rId7"/>
    <p:sldId id="295" r:id="rId8"/>
    <p:sldId id="311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kart.com/kotlin-android/kotlin-android-linearlayout-orientation-horizont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505" y="817563"/>
            <a:ext cx="9144000" cy="2387600"/>
          </a:xfrm>
        </p:spPr>
        <p:txBody>
          <a:bodyPr/>
          <a:lstStyle/>
          <a:p>
            <a:r>
              <a:rPr lang="en-US" dirty="0" smtClean="0"/>
              <a:t>Layouts and Fragments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25165" cy="18100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63366" y="2189720"/>
            <a:ext cx="6137686" cy="391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Constraint the fragment top to the bottom of the first button</a:t>
            </a:r>
            <a:endParaRPr lang="en-CA" sz="16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588344" y="2385344"/>
            <a:ext cx="3375022" cy="34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646708" y="2921049"/>
            <a:ext cx="4554692" cy="611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Constraint the fragment bottom to the bottom of the parent frame (down)</a:t>
            </a:r>
            <a:endParaRPr lang="en-CA" sz="16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271686" y="3226644"/>
            <a:ext cx="3375022" cy="235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82" y="3831252"/>
            <a:ext cx="2470253" cy="3321118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6054314" y="3912008"/>
            <a:ext cx="3782860" cy="391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Add text to the buttons</a:t>
            </a:r>
            <a:endParaRPr lang="en-CA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448232" y="2414992"/>
            <a:ext cx="3606082" cy="160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63178" y="2315723"/>
            <a:ext cx="1191135" cy="172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22160" y="5177911"/>
            <a:ext cx="1034743" cy="391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The result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3414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Fragement</a:t>
            </a:r>
            <a:r>
              <a:rPr lang="en-US" dirty="0" smtClean="0"/>
              <a:t> Class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528"/>
            <a:ext cx="9151470" cy="410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3" y="5936795"/>
            <a:ext cx="5287113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283" y="1458401"/>
            <a:ext cx="2921717" cy="37041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6065066"/>
            <a:ext cx="1034743" cy="391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The result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3360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Fragment_first.XML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26"/>
            <a:ext cx="5719836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JetBrains Mono"/>
              </a:rPr>
              <a:t>TODO: Update blank fragment layout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tvFirstFragment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="First Fragment"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="30sp"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72" y="672331"/>
            <a:ext cx="4065286" cy="57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1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FirstFragment.kt</a:t>
            </a:r>
            <a:r>
              <a:rPr lang="en-US" dirty="0" smtClean="0"/>
              <a:t> then </a:t>
            </a:r>
            <a:r>
              <a:rPr lang="en-US" dirty="0" err="1" smtClean="0"/>
              <a:t>copy+paste</a:t>
            </a:r>
            <a:r>
              <a:rPr lang="en-US" dirty="0" smtClean="0"/>
              <a:t> the class</a:t>
            </a:r>
            <a:endParaRPr lang="en-CA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8350"/>
            <a:ext cx="5368777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Fragment(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fragment_first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//clean off this class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200400"/>
            <a:ext cx="58182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the fragment id to the constructor of the fragment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0" y="3734564"/>
            <a:ext cx="3472169" cy="2755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89" y="3734564"/>
            <a:ext cx="4890551" cy="31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7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Copy+Paste</a:t>
            </a:r>
            <a:r>
              <a:rPr lang="en-US" dirty="0" smtClean="0"/>
              <a:t> the XML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9" y="1825625"/>
            <a:ext cx="5616677" cy="249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5" y="1825625"/>
            <a:ext cx="4304477" cy="24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403"/>
            <a:ext cx="10515600" cy="1325563"/>
          </a:xfrm>
        </p:spPr>
        <p:txBody>
          <a:bodyPr/>
          <a:lstStyle/>
          <a:p>
            <a:r>
              <a:rPr lang="en-US" dirty="0" smtClean="0"/>
              <a:t>Fragment_second.XML  &amp; </a:t>
            </a:r>
            <a:r>
              <a:rPr lang="en-US" dirty="0" err="1" smtClean="0"/>
              <a:t>SecondFragment.kt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9207" y="1035092"/>
            <a:ext cx="5719836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JetBrains Mono"/>
              </a:rPr>
              <a:t>TODO: Update blank fragment layout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tvSecondFragment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="Second Fragment"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="30sp"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="0.5"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7716" y="1696065"/>
            <a:ext cx="666889" cy="349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58036" y="1045171"/>
            <a:ext cx="495545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com.example.fragment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androidx.fragment.app.Fragment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android.view.LayoutInflater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android.view.ViewGroup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SecondFragment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Fragment(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fragment_second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5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42337" y="1329352"/>
            <a:ext cx="489044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&lt;fragment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="com.example.fragment.FirstFragment"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="@+id/fragment"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="0dp"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="40dp"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="@+id/fragment1"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:layout_editor_absoluteX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="0dp"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337" y="3639867"/>
            <a:ext cx="615253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 the first fragment as default, but fragment is static, we need something dynamic can be changed in running time, change fragment to </a:t>
            </a:r>
            <a:r>
              <a:rPr lang="en-US" dirty="0" err="1" smtClean="0"/>
              <a:t>FrameLayout</a:t>
            </a:r>
            <a:r>
              <a:rPr lang="en-US" dirty="0" smtClean="0"/>
              <a:t>, and change to be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23" y="597791"/>
            <a:ext cx="3212870" cy="5956660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742337" y="4698000"/>
            <a:ext cx="489044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en-US" altLang="en-US" sz="1400" dirty="0" err="1" smtClean="0">
                <a:solidFill>
                  <a:srgbClr val="E8BF6A"/>
                </a:solidFill>
                <a:latin typeface="JetBrains Mono"/>
              </a:rPr>
              <a:t>FrameLayout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400" dirty="0" smtClean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smtClean="0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1400" dirty="0" err="1" smtClean="0">
                <a:solidFill>
                  <a:srgbClr val="6A8759"/>
                </a:solidFill>
                <a:latin typeface="JetBrains Mono"/>
              </a:rPr>
              <a:t>FLfragment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400" dirty="0" smtClean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smtClean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="match_parent"</a:t>
            </a:r>
            <a:b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400" dirty="0" smtClean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smtClean="0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="0dp"</a:t>
            </a:r>
            <a:b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400" dirty="0" smtClean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1400" dirty="0" smtClean="0">
                <a:solidFill>
                  <a:srgbClr val="BABABA"/>
                </a:solidFill>
                <a:latin typeface="JetBrains Mono"/>
              </a:rPr>
              <a:t>:layout_marginTop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="40dp"</a:t>
            </a:r>
            <a:b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400" dirty="0" smtClean="0">
                <a:solidFill>
                  <a:srgbClr val="9876AA"/>
                </a:solidFill>
                <a:latin typeface="JetBrains Mono"/>
              </a:rPr>
              <a:t>app</a:t>
            </a:r>
            <a:r>
              <a:rPr lang="en-US" altLang="en-US" sz="1400" dirty="0" smtClean="0">
                <a:solidFill>
                  <a:srgbClr val="BABABA"/>
                </a:solidFill>
                <a:latin typeface="JetBrains Mono"/>
              </a:rPr>
              <a:t>:layout_constraintBottom_toBottomOf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="parent"</a:t>
            </a:r>
            <a:b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400" dirty="0" smtClean="0">
                <a:solidFill>
                  <a:srgbClr val="9876AA"/>
                </a:solidFill>
                <a:latin typeface="JetBrains Mono"/>
              </a:rPr>
              <a:t>app</a:t>
            </a:r>
            <a:r>
              <a:rPr lang="en-US" altLang="en-US" sz="1400" dirty="0" smtClean="0">
                <a:solidFill>
                  <a:srgbClr val="BABABA"/>
                </a:solidFill>
                <a:latin typeface="JetBrains Mono"/>
              </a:rPr>
              <a:t>:layout_constraintTop_toBottomOf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="@+id/fragment1"</a:t>
            </a:r>
            <a:b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400" dirty="0" smtClean="0">
                <a:solidFill>
                  <a:srgbClr val="9876AA"/>
                </a:solidFill>
                <a:latin typeface="JetBrains Mono"/>
              </a:rPr>
              <a:t>tools</a:t>
            </a:r>
            <a:r>
              <a:rPr lang="en-US" altLang="en-US" sz="1400" dirty="0" smtClean="0">
                <a:solidFill>
                  <a:srgbClr val="BABABA"/>
                </a:solidFill>
                <a:latin typeface="JetBrains Mono"/>
              </a:rPr>
              <a:t>:layout_editor_absoluteX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="0dp" </a:t>
            </a:r>
            <a:r>
              <a:rPr lang="en-US" altLang="en-US" sz="1400" dirty="0" smtClean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1400" dirty="0" smtClean="0">
                <a:solidFill>
                  <a:srgbClr val="E8BF6A"/>
                </a:solidFill>
                <a:latin typeface="JetBrains Mono"/>
              </a:rPr>
            </a:br>
            <a:endParaRPr lang="en-US" altLang="en-US" sz="1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3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75321" y="717858"/>
            <a:ext cx="5053781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//initialize first fragment as default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supportFragmentManager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.beginTransaction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replace(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commit()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fragment1.setOnClickListener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supportFragmentManager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.beginTransaction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replace(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commit()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fragment2.setOnClickListener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supportFragmentManager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.beginTransaction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replace(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commit()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62898" y="1616295"/>
            <a:ext cx="5053781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package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com.example.fragment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androidx.appcompat.app.AppCompatActivity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android.os.Bundle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android.widget.Button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class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MainActivity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: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AppCompatActivity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override fun </a:t>
            </a:r>
            <a:r>
              <a:rPr lang="en-US" altLang="en-US" sz="1600" dirty="0" err="1" smtClean="0">
                <a:solidFill>
                  <a:srgbClr val="FFC66D"/>
                </a:solidFill>
                <a:latin typeface="JetBrains Mono"/>
              </a:rPr>
              <a:t>onCreate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savedInstanceState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: Bundle?) {</a:t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JetBrains Mono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.onCreate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savedInstanceState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setContentView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R.layout.</a:t>
            </a:r>
            <a:r>
              <a:rPr lang="en-US" altLang="en-US" sz="1600" i="1" dirty="0" err="1" smtClean="0">
                <a:solidFill>
                  <a:srgbClr val="9876AA"/>
                </a:solidFill>
                <a:latin typeface="JetBrains Mono"/>
              </a:rPr>
              <a:t>activity_main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JetBrains Mono"/>
              </a:rPr>
              <a:t>val</a:t>
            </a: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firstFragment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FirstFragment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JetBrains Mono"/>
              </a:rPr>
              <a:t>val</a:t>
            </a: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secondFragment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SecondFragment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JetBrains Mono"/>
              </a:rPr>
              <a:t>val</a:t>
            </a: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fragment1: Button =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findViewById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(R.id.</a:t>
            </a:r>
            <a:r>
              <a:rPr lang="en-US" altLang="en-US" sz="1600" i="1" dirty="0" smtClean="0">
                <a:solidFill>
                  <a:srgbClr val="9876AA"/>
                </a:solidFill>
                <a:latin typeface="JetBrains Mono"/>
              </a:rPr>
              <a:t>fragment1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JetBrains Mono"/>
              </a:rPr>
              <a:t>val</a:t>
            </a: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fragment2: Button =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findViewById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(R.id.</a:t>
            </a:r>
            <a:r>
              <a:rPr lang="en-US" altLang="en-US" sz="1600" i="1" dirty="0" smtClean="0">
                <a:solidFill>
                  <a:srgbClr val="9876AA"/>
                </a:solidFill>
                <a:latin typeface="JetBrains Mono"/>
              </a:rPr>
              <a:t>fragment2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</a:br>
            <a:endParaRPr lang="en-US" altLang="en-US" sz="16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0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switching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245" y="1825625"/>
            <a:ext cx="2643376" cy="49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3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https</a:t>
            </a:r>
            <a:r>
              <a:rPr lang="en-CA" dirty="0"/>
              <a:t>://developer.android.com/guide/topics/ui/declaring-layout</a:t>
            </a: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://www.tutorialkart.com/kotlin-android/kotlin-android-linearlayout-orientation-horizontal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/>
              <a:t>https://www.youtube.com/watch?v=-vAI7RSPxOA</a:t>
            </a:r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6" y="1690688"/>
            <a:ext cx="6939115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The app is a combination of View and ViewGroup objects.</a:t>
            </a:r>
          </a:p>
          <a:p>
            <a:r>
              <a:rPr lang="en-US" dirty="0" smtClean="0"/>
              <a:t>View objects draw item (Widgets) that users can see and interacts with.</a:t>
            </a:r>
          </a:p>
          <a:p>
            <a:r>
              <a:rPr lang="en-US" dirty="0" smtClean="0"/>
              <a:t>ViewGroup objects create invisible containers that define the </a:t>
            </a:r>
            <a:r>
              <a:rPr lang="en-US" b="1" dirty="0" smtClean="0"/>
              <a:t>layout</a:t>
            </a:r>
            <a:r>
              <a:rPr lang="en-US" dirty="0" smtClean="0"/>
              <a:t> structure of the View object. </a:t>
            </a:r>
          </a:p>
          <a:p>
            <a:r>
              <a:rPr lang="en-US" dirty="0" smtClean="0"/>
              <a:t>Layout can be created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 an XML definition </a:t>
            </a:r>
            <a:r>
              <a:rPr lang="en-US" dirty="0" smtClean="0"/>
              <a:t>[drag </a:t>
            </a:r>
            <a:r>
              <a:rPr lang="en-US" dirty="0" smtClean="0"/>
              <a:t>and drop in the layout editor].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Programmatically during the runtime.          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57" y="2544096"/>
            <a:ext cx="4664056" cy="2042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9884" y="4955458"/>
            <a:ext cx="3409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~Courtesy: developer.android.com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56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283"/>
            <a:ext cx="10515600" cy="197945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 Flat layout  that has no nested </a:t>
            </a:r>
            <a:r>
              <a:rPr lang="en-US" dirty="0" err="1" smtClean="0"/>
              <a:t>ViewGroups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Views will be aligned relatively to each others position or to the parent layout.</a:t>
            </a:r>
          </a:p>
          <a:p>
            <a:r>
              <a:rPr lang="en-US" dirty="0" smtClean="0"/>
              <a:t>The can also be aligned to a barrier.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8284"/>
            <a:ext cx="3771883" cy="297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76" y="4182243"/>
            <a:ext cx="6525057" cy="16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ConstraintLayout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2834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77" y="1079525"/>
            <a:ext cx="3828387" cy="2653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877" y="3814738"/>
            <a:ext cx="3707773" cy="26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46748" y="1690688"/>
            <a:ext cx="948683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Layout can align it is own children in one direction (Vertical, Horizontal).</a:t>
            </a:r>
            <a:endParaRPr lang="en-CA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15" y="3121643"/>
            <a:ext cx="1799771" cy="33323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516" y="3121643"/>
            <a:ext cx="1859651" cy="34142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30516" y="3970358"/>
            <a:ext cx="1753427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Horizontal</a:t>
            </a:r>
            <a:endParaRPr lang="en-CA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54486" y="4490191"/>
            <a:ext cx="1753427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Vertical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3081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Layout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79" y="1825625"/>
            <a:ext cx="7122160" cy="4147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801" y="1825625"/>
            <a:ext cx="2471885" cy="453822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142343" y="3127829"/>
            <a:ext cx="1124857" cy="145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Layout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103"/>
            <a:ext cx="4668535" cy="5203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248" y="1379103"/>
            <a:ext cx="2804583" cy="505261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40743" y="2924629"/>
            <a:ext cx="1124857" cy="145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Fragment represents a reusable portion of your app's 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fragment has it </a:t>
            </a:r>
            <a:r>
              <a:rPr lang="en-US" smtClean="0"/>
              <a:t>is own </a:t>
            </a:r>
            <a:r>
              <a:rPr lang="en-US" dirty="0" smtClean="0"/>
              <a:t>events.</a:t>
            </a:r>
          </a:p>
          <a:p>
            <a:r>
              <a:rPr lang="en-US" dirty="0" smtClean="0"/>
              <a:t>Fragment must be hosted by an activity, they can not be living by their own.</a:t>
            </a:r>
          </a:p>
          <a:p>
            <a:r>
              <a:rPr lang="en-US" dirty="0"/>
              <a:t>Fragments introduce modularity and reusability into your activity’s UI by allowing you to divide the UI into discrete </a:t>
            </a:r>
            <a:r>
              <a:rPr lang="en-US" dirty="0" smtClean="0"/>
              <a:t>chunks.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98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691509"/>
            <a:ext cx="4862052" cy="219917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/>
              <a:t>Create an Empty Activity app with the name “Fragments”.</a:t>
            </a:r>
          </a:p>
          <a:p>
            <a:r>
              <a:rPr lang="en-US" sz="2000" dirty="0" smtClean="0"/>
              <a:t>In activity_main.xml, create the following as in the left:</a:t>
            </a:r>
          </a:p>
          <a:p>
            <a:r>
              <a:rPr lang="en-US" sz="2000" dirty="0" smtClean="0"/>
              <a:t>Then, click the design mode, scatter the button and create the following constraints: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CA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4180"/>
            <a:ext cx="5127523" cy="5245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7451"/>
            <a:ext cx="5474110" cy="206721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491748" y="4328236"/>
            <a:ext cx="4862052" cy="765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Select both button, right click then select chain-&gt;create horizontal chain</a:t>
            </a:r>
            <a:endParaRPr lang="en-CA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91" y="5074664"/>
            <a:ext cx="5978320" cy="14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23189</TotalTime>
  <Words>391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Office Theme</vt:lpstr>
      <vt:lpstr>Layouts and Fragments</vt:lpstr>
      <vt:lpstr>Introduction</vt:lpstr>
      <vt:lpstr>ConstraintLayout</vt:lpstr>
      <vt:lpstr>ConstraintLayout</vt:lpstr>
      <vt:lpstr>LinearLayout</vt:lpstr>
      <vt:lpstr>Horizontal Layout</vt:lpstr>
      <vt:lpstr>Vertical Layout</vt:lpstr>
      <vt:lpstr>Fragment</vt:lpstr>
      <vt:lpstr>Fragment</vt:lpstr>
      <vt:lpstr>Fragment</vt:lpstr>
      <vt:lpstr>Create Fragement Class</vt:lpstr>
      <vt:lpstr>Fragment_first.XML</vt:lpstr>
      <vt:lpstr>FirstFragment.kt then copy+paste the class</vt:lpstr>
      <vt:lpstr>Copy+Paste the XML </vt:lpstr>
      <vt:lpstr>Fragment_second.XML  &amp; SecondFragment.kt</vt:lpstr>
      <vt:lpstr>activity_main.XML</vt:lpstr>
      <vt:lpstr>MainActivity.kt</vt:lpstr>
      <vt:lpstr>Let’s try switching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448</cp:revision>
  <dcterms:created xsi:type="dcterms:W3CDTF">2021-10-15T12:03:23Z</dcterms:created>
  <dcterms:modified xsi:type="dcterms:W3CDTF">2022-03-14T18:42:44Z</dcterms:modified>
</cp:coreProperties>
</file>