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  <p:sldId id="263" r:id="rId4"/>
    <p:sldId id="265" r:id="rId5"/>
    <p:sldId id="267" r:id="rId6"/>
    <p:sldId id="268" r:id="rId7"/>
    <p:sldId id="269" r:id="rId8"/>
    <p:sldId id="272" r:id="rId9"/>
    <p:sldId id="274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10" d="100"/>
          <a:sy n="110" d="100"/>
        </p:scale>
        <p:origin x="12" y="-4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77BB-6244-4D9C-9B52-E368CDB866ED}" type="datetimeFigureOut">
              <a:rPr lang="en-CA" smtClean="0"/>
              <a:t>2021-12-28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99C1-79F8-4D26-AA0F-4B321A961F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332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77BB-6244-4D9C-9B52-E368CDB866ED}" type="datetimeFigureOut">
              <a:rPr lang="en-CA" smtClean="0"/>
              <a:t>2021-12-28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99C1-79F8-4D26-AA0F-4B321A961F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917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77BB-6244-4D9C-9B52-E368CDB866ED}" type="datetimeFigureOut">
              <a:rPr lang="en-CA" smtClean="0"/>
              <a:t>2021-12-28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99C1-79F8-4D26-AA0F-4B321A961F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065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77BB-6244-4D9C-9B52-E368CDB866ED}" type="datetimeFigureOut">
              <a:rPr lang="en-CA" smtClean="0"/>
              <a:t>2021-12-28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99C1-79F8-4D26-AA0F-4B321A961F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34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77BB-6244-4D9C-9B52-E368CDB866ED}" type="datetimeFigureOut">
              <a:rPr lang="en-CA" smtClean="0"/>
              <a:t>2021-12-28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99C1-79F8-4D26-AA0F-4B321A961F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41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77BB-6244-4D9C-9B52-E368CDB866ED}" type="datetimeFigureOut">
              <a:rPr lang="en-CA" smtClean="0"/>
              <a:t>2021-12-28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99C1-79F8-4D26-AA0F-4B321A961F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923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77BB-6244-4D9C-9B52-E368CDB866ED}" type="datetimeFigureOut">
              <a:rPr lang="en-CA" smtClean="0"/>
              <a:t>2021-12-28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99C1-79F8-4D26-AA0F-4B321A961F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56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77BB-6244-4D9C-9B52-E368CDB866ED}" type="datetimeFigureOut">
              <a:rPr lang="en-CA" smtClean="0"/>
              <a:t>2021-12-28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99C1-79F8-4D26-AA0F-4B321A961F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779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77BB-6244-4D9C-9B52-E368CDB866ED}" type="datetimeFigureOut">
              <a:rPr lang="en-CA" smtClean="0"/>
              <a:t>2021-12-28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99C1-79F8-4D26-AA0F-4B321A961F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075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77BB-6244-4D9C-9B52-E368CDB866ED}" type="datetimeFigureOut">
              <a:rPr lang="en-CA" smtClean="0"/>
              <a:t>2021-12-28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99C1-79F8-4D26-AA0F-4B321A961F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895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77BB-6244-4D9C-9B52-E368CDB866ED}" type="datetimeFigureOut">
              <a:rPr lang="en-CA" smtClean="0"/>
              <a:t>2021-12-28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99C1-79F8-4D26-AA0F-4B321A961F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077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177BB-6244-4D9C-9B52-E368CDB866ED}" type="datetimeFigureOut">
              <a:rPr lang="en-CA" smtClean="0"/>
              <a:t>2021-12-28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99C1-79F8-4D26-AA0F-4B321A961F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119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components/services" TargetMode="External"/><Relationship Id="rId2" Type="http://schemas.openxmlformats.org/officeDocument/2006/relationships/hyperlink" Target="https://csj5483.medium.com/basic-concepts-of-android-part-1-efdbcb1af92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wave.com/foreground-service-android-example/" TargetMode="External"/><Relationship Id="rId4" Type="http://schemas.openxmlformats.org/officeDocument/2006/relationships/hyperlink" Target="https://www.geeksforgeeks.org/services-in-android-with-exampl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681384"/>
            <a:ext cx="9144000" cy="2387600"/>
          </a:xfrm>
        </p:spPr>
        <p:txBody>
          <a:bodyPr/>
          <a:lstStyle/>
          <a:p>
            <a:r>
              <a:rPr lang="en-US" dirty="0" smtClean="0"/>
              <a:t>Service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74"/>
          <a:stretch/>
        </p:blipFill>
        <p:spPr>
          <a:xfrm>
            <a:off x="1" y="3401919"/>
            <a:ext cx="5972174" cy="3456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49" y="277365"/>
            <a:ext cx="2520701" cy="30266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76" y="3117926"/>
            <a:ext cx="4267200" cy="384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2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citivity_main.xml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212379"/>
            <a:ext cx="4331635" cy="57708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&lt;?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 version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="1.0"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encoding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="utf-8"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?&gt;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androidx.constraintlayout.widget.ConstraintLayout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/res/android"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/res-auto"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tools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="http://schemas.android.com/tools"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match_parent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match_parent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:background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="#168BC34A"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tools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:context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MainActivity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LinearLayout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linearLayout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match_parent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wrap_content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:layout_centerVertical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="true"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:orientation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="vertical"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:layout_constraintBottom_toBottomOf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:layout_constraintEnd_toEndOf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:layout_constraintStart_toStartOf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:layout_constraintTop_toTopOf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:layout_constraintVertical_bias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="1.0"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tools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:ignore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MissingConstraints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ToggleButton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="@+id/toggle1"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wrap_content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wrap_content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:layout_marginLeft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="100dp"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:layout_marginTop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="120dp"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:checked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="true"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:textOff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="OFF"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="ON"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31635" y="1223562"/>
            <a:ext cx="4316361" cy="444737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TextView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="@+id/textView1"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match_parent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wrap_content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:layout_marginBottom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="170dp"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="@string/heading"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:textAlignment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="center"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:textAppearance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="@style/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TextAppearance.AppCompat.Large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:textColor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android:color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holo_green_dark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:textSize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="36sp"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:textStyle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="bold"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ImageView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imageView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match_parent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wrap_content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:layout_marginTop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="80dp"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android:src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="@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drawable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/tape"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LinearLayout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androidx.constraintlayout.widget.ConstraintLayout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84612" y="3110872"/>
            <a:ext cx="3607388" cy="6194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ImageView</a:t>
            </a:r>
            <a:r>
              <a:rPr lang="en-US" dirty="0" smtClean="0">
                <a:solidFill>
                  <a:schemeClr val="tx1"/>
                </a:solidFill>
              </a:rPr>
              <a:t> can be found in Common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ToggleButton</a:t>
            </a:r>
            <a:r>
              <a:rPr lang="en-US" dirty="0" smtClean="0">
                <a:solidFill>
                  <a:schemeClr val="tx1"/>
                </a:solidFill>
              </a:rPr>
              <a:t> in Buttons</a:t>
            </a:r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172" y="201722"/>
            <a:ext cx="2754696" cy="289796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0"/>
          </p:cNvCxnSpPr>
          <p:nvPr/>
        </p:nvCxnSpPr>
        <p:spPr>
          <a:xfrm flipH="1" flipV="1">
            <a:off x="10323871" y="907026"/>
            <a:ext cx="64435" cy="2203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172" y="3730305"/>
            <a:ext cx="2884253" cy="2522261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6" idx="2"/>
          </p:cNvCxnSpPr>
          <p:nvPr/>
        </p:nvCxnSpPr>
        <p:spPr>
          <a:xfrm>
            <a:off x="10388306" y="3730305"/>
            <a:ext cx="0" cy="16749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7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MainActivity.kt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4"/>
            <a:ext cx="6575198" cy="50167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com.example.mediaplayerservice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android.content.Intent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android.os.Bundle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android.view.View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android.widget.ToggleButton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androidx.appcompat.app.AppCompatActivity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AppCompatActivity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onCreate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savedInstanceState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Bundle?)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.onCreate(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savedInstanceState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setContentView(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R.layout.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activity_main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toggle = findViewById&lt;View&gt;(R.id.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toggle1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ToggleButton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toggle.setOnCheckedChangeListener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isChecked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isChecked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startService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(Intent(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NewService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java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}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stopService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(Intent(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NewService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java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18198" y="2934930"/>
            <a:ext cx="4186208" cy="8259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Toggle Listener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For both cases: Checked and </a:t>
            </a:r>
            <a:r>
              <a:rPr lang="en-US" dirty="0" err="1" smtClean="0">
                <a:solidFill>
                  <a:schemeClr val="tx1"/>
                </a:solidFill>
              </a:rPr>
              <a:t>unChecked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18198" y="4680616"/>
            <a:ext cx="4159045" cy="648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startService</a:t>
            </a:r>
            <a:r>
              <a:rPr lang="en-US" dirty="0" smtClean="0">
                <a:solidFill>
                  <a:schemeClr val="tx1"/>
                </a:solidFill>
              </a:rPr>
              <a:t>() and </a:t>
            </a:r>
            <a:r>
              <a:rPr lang="en-US" dirty="0" err="1" smtClean="0">
                <a:solidFill>
                  <a:schemeClr val="tx1"/>
                </a:solidFill>
              </a:rPr>
              <a:t>stopService</a:t>
            </a:r>
            <a:r>
              <a:rPr lang="en-US" dirty="0" smtClean="0">
                <a:solidFill>
                  <a:schemeClr val="tx1"/>
                </a:solidFill>
              </a:rPr>
              <a:t>() change the status of the service 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3119284" y="3347885"/>
            <a:ext cx="4598914" cy="988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 flipV="1">
            <a:off x="6275439" y="4889090"/>
            <a:ext cx="1442759" cy="115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>
            <a:off x="6275439" y="5005081"/>
            <a:ext cx="1442759" cy="324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13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NewService.kt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324846" y="117693"/>
            <a:ext cx="7867154" cy="67403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com.example.mediaplayerservice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android.app.Service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android.content.Intent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android.media.MediaPlayer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android.os.IBinder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android.provider.Settings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NewService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: Service() 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lateinit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player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:MediaPlayer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onStartCommand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(intent: Intent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flags: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player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MediaPlayer.create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Settings.System.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DEFAULT_RINGTONE_URI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player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.setLooping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starting the process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player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.start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returns the status</a:t>
            </a:r>
            <a:r>
              <a:rPr lang="en-US" altLang="en-US" sz="1600" dirty="0">
                <a:solidFill>
                  <a:srgbClr val="808080"/>
                </a:solidFill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of the program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START_STICKY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execution of the service will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stop on calling this method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onDestroy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.onDestroy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stopping the process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player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.stop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onBind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(intent: Intent):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IBinder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?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null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5801" y="2269255"/>
            <a:ext cx="4159045" cy="648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will run when the activity starts this service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24846" y="2322871"/>
            <a:ext cx="1242670" cy="213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5800" y="4563627"/>
            <a:ext cx="4159045" cy="648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will run when the activity stops this service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5799" y="5925394"/>
            <a:ext cx="4159045" cy="648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a must to override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>
          <a:xfrm flipV="1">
            <a:off x="4324845" y="4785852"/>
            <a:ext cx="1456523" cy="102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</p:cNvCxnSpPr>
          <p:nvPr/>
        </p:nvCxnSpPr>
        <p:spPr>
          <a:xfrm flipV="1">
            <a:off x="4324844" y="5925394"/>
            <a:ext cx="1567137" cy="324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6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Foreground Service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empty </a:t>
            </a:r>
            <a:r>
              <a:rPr lang="en-US" dirty="0" err="1" smtClean="0"/>
              <a:t>acrtivity</a:t>
            </a:r>
            <a:r>
              <a:rPr lang="en-US" dirty="0" smtClean="0"/>
              <a:t> project and name it as </a:t>
            </a:r>
            <a:r>
              <a:rPr lang="en-US" dirty="0" err="1" smtClean="0"/>
              <a:t>ForegroundSerivce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ForegroundService</a:t>
            </a:r>
            <a:r>
              <a:rPr lang="en-US" dirty="0" smtClean="0"/>
              <a:t> must be defined in the app manifest</a:t>
            </a:r>
          </a:p>
          <a:p>
            <a:r>
              <a:rPr lang="en-US" dirty="0" smtClean="0"/>
              <a:t>To use </a:t>
            </a:r>
            <a:r>
              <a:rPr lang="en-US" dirty="0" err="1" smtClean="0"/>
              <a:t>ForegroundService</a:t>
            </a:r>
            <a:r>
              <a:rPr lang="en-US" dirty="0" smtClean="0"/>
              <a:t>, you need to &lt;use-permission&gt; in the app manifest.</a:t>
            </a:r>
          </a:p>
          <a:p>
            <a:r>
              <a:rPr lang="en-US" dirty="0" err="1" smtClean="0"/>
              <a:t>ForegroundService</a:t>
            </a:r>
            <a:r>
              <a:rPr lang="en-US" dirty="0" smtClean="0"/>
              <a:t> must have a notification.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365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Menifest.xml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62275"/>
            <a:ext cx="6907597" cy="40780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&lt;?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 version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="1.0"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encoding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="utf-8"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?&gt;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&lt;manifest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/res/android"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package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com.example.foregroundservice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&lt;uses-permission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android.permission.FOREGROUND_SERVICE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&lt;application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:allowBackup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="true"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:icon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mipmap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ic_launcher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:label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="@string/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app_name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:roundIcon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mipmap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ic_launcher_round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:supportsRtl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="true"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:theme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="@style/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Theme.MyApplication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&lt;activity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MainActivity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:exported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="true"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&lt;intent-filter&gt;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&lt;action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android.intent.action.MAIN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&lt;category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android.intent.category.LAUNCHER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&lt;/intent-filter&gt;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&lt;/activity&gt;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&lt;service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ForegroundService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:enabled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="true"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:exported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="true"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&gt;&lt;/service&gt;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&lt;/application&gt;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&lt;/manifest&gt;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service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662466"/>
            <a:ext cx="3744936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com.example.foregroundservice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android.app.NotificationChannel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android.app.NotificationManager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android.app.PendingIntent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android.app.Service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android.content.Context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android.content.Intent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android.os.Build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android.os.IBinder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androidx.core.app.NotificationCompat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androidx.core.content.ContextCompat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110315" y="2135716"/>
            <a:ext cx="6534161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ForegroundService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: Service()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CHANNEL_ID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ForegroundService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Kotlin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companion object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startService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(context: 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message: String)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startIntent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Intent(context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ForegroundService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java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startIntent.putExtra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inputExtra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message)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ContextCompat.startForegroundService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startIntent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stopService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(context: Context)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stopIntent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Intent(context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ForegroundService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java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context.stopService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stopIntent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F0000"/>
                </a:solidFill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1032" y="1543870"/>
            <a:ext cx="449825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Create </a:t>
            </a:r>
            <a:r>
              <a:rPr lang="en-CA" dirty="0" err="1" smtClean="0"/>
              <a:t>ForegroundService.kt</a:t>
            </a:r>
            <a:r>
              <a:rPr lang="en-CA" dirty="0" smtClean="0"/>
              <a:t> service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815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ForegroundService.kt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6536" y="1967406"/>
            <a:ext cx="5860900" cy="418576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onStartCommand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(intent: Intent?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flags: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startId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//do heavy work on a background thread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input = intent?.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getStringExtra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inputExtra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createNotificationChannel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notificationIntent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Intent(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MainActivity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java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pendingIntent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PendingIntent.getActivity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notificationIntent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notification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NotificationCompat.Builder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CHANNEL_ID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setContentTitle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"Foreground Service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Kotlin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Example"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setContentText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(input)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setSmallIcon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R.drawable.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ic_launcher_foreground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setContentIntent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pendingIntent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.build()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startForeground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notification)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stopSelf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();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START_NOT_STICKY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2594" y="2329037"/>
            <a:ext cx="6009979" cy="28931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onBind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(intent: Intent):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IBinder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?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null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fun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createNotificationChannel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Build.VERSION.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SDK_INT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Build.VERSION_CODES.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serviceChannel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NotificationChannel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CHANNEL_ID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en-US" altLang="en-US" sz="1400" dirty="0" smtClean="0">
                <a:solidFill>
                  <a:srgbClr val="CC7832"/>
                </a:solidFill>
                <a:latin typeface="JetBrains Mono"/>
              </a:rPr>
              <a:t>      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"Foreground Service Channel"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NotificationManager.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IMPORTANCE_DEFAULT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manager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getSystemService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NotificationManager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java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manager!!.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createNotificationChannel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serviceChannel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1032" y="1543870"/>
            <a:ext cx="449825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Add the remaining function in the class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553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MainActivity.kt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03174" y="0"/>
            <a:ext cx="6758325" cy="67710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com.example.foregroundservice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android.content.Intent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android.os.Bundle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android.view.View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android.widget.Button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androidx.appcompat.app.AppCompatActivity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androidx.core.content.ContextCompat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MainActivity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AppCompatActivity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btnStartService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Button?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btnStopService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Button?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override fun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onCreate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savedInstanceState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Bundle?)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.onCreate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savedInstanceState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setContentView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R.layout.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activity_main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btnStartService:Button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findViewById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buttonStartService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btnStopService:Button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findViewById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buttonStopService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btnStartService.setOnClickListener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View.OnClickListener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startService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btnStopService.setOnClickListener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View.OnClickListener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stopService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startService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serviceIntent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Intent(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ForegroundService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java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serviceIntent.putExtra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inputExtra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"Foreground Service Example in Android"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ContextCompat.startForegroundService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serviceIntent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stopService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serviceIntent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Intent(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ForegroundService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java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stopService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serviceIntent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02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Activity_main.xml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63013" y="2064534"/>
            <a:ext cx="5949064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&lt;?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 version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="1.0"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encoding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="utf-8"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?&gt;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androidx.constraintlayout.widget.ConstraintLayout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/res/android"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/res-auto"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tools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="http://schemas.android.com/tools"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match_parent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match_parent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tools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:context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MainActivity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&lt;Button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buttonStartService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wrap_content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wrap_content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:layout_marginStart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="8dp"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:layout_marginEnd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="8dp"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:background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="@color/teal_700"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:padding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="16dp"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="Start Service"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:textColor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="#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fff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:layout_constraintBottom_toTopOf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buttonStopService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:layout_constraintEnd_toEndOf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:layout_constraintHorizontal_bias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="0.5"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:layout_constraintStart_toStartOf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:layout_constraintTop_toTopOf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:layout_constraintVertical_chainStyle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="packed"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507744" y="2540635"/>
            <a:ext cx="3661580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&lt;Button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buttonStopService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wrap_content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wrap_content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:layout_marginStart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="8dp"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:layout_marginTop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="24dp"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:layout_marginEnd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="8dp"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:layout_marginBottom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="8dp"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:background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="@color/teal_700"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:padding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="16dp"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="Stop Service"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:textColor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="#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fff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:layout_constraintBottom_toBottomOf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:layout_constraintEnd_toEndOf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:layout_constraintHorizontal_bias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="0.5"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:layout_constraintStart_toStartOf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:layout_constraintTop_toBottomOf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buttonStartService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:layout_constraintVertical_bias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="0.218"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androidx.constraintlayout.widget.ConstraintLayout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84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661506" cy="48400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509" y="1415303"/>
            <a:ext cx="2823086" cy="517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4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CA" dirty="0"/>
          </a:p>
        </p:txBody>
      </p:sp>
      <p:pic>
        <p:nvPicPr>
          <p:cNvPr id="4" name="Picture 3" descr="Shelving It – why bookshelves have become outdated and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942" y="2004960"/>
            <a:ext cx="5946058" cy="396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9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Chetan</a:t>
            </a:r>
            <a:r>
              <a:rPr lang="en-US" dirty="0" smtClean="0"/>
              <a:t>, April 2021, </a:t>
            </a:r>
            <a:r>
              <a:rPr lang="en-US" dirty="0" smtClean="0">
                <a:hlinkClick r:id="rId2"/>
              </a:rPr>
              <a:t>https://csj5483.medium.com/basic-concepts-of-android-part-1-efdbcb1af92b</a:t>
            </a:r>
            <a:r>
              <a:rPr lang="en-US" dirty="0" smtClean="0"/>
              <a:t>.</a:t>
            </a:r>
          </a:p>
          <a:p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developer.android.com/guide/components/services</a:t>
            </a:r>
            <a:endParaRPr lang="en-CA" dirty="0" smtClean="0"/>
          </a:p>
          <a:p>
            <a:r>
              <a:rPr lang="en-CA" dirty="0">
                <a:hlinkClick r:id="rId4"/>
              </a:rPr>
              <a:t>https://www.geeksforgeeks.org/services-in-android-with-example</a:t>
            </a:r>
            <a:r>
              <a:rPr lang="en-CA" dirty="0" smtClean="0">
                <a:hlinkClick r:id="rId4"/>
              </a:rPr>
              <a:t>/</a:t>
            </a:r>
            <a:endParaRPr lang="en-CA" dirty="0" smtClean="0"/>
          </a:p>
          <a:p>
            <a:r>
              <a:rPr lang="en-CA" dirty="0">
                <a:hlinkClick r:id="rId5"/>
              </a:rPr>
              <a:t>https://androidwave.com/foreground-service-android-example</a:t>
            </a:r>
            <a:r>
              <a:rPr lang="en-CA" dirty="0" smtClean="0">
                <a:hlinkClick r:id="rId5"/>
              </a:rPr>
              <a:t>/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6343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service is a component that runs in the background to perform long-running operations </a:t>
            </a:r>
            <a:r>
              <a:rPr lang="en-US" dirty="0" smtClean="0"/>
              <a:t>such: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playing </a:t>
            </a:r>
            <a:r>
              <a:rPr lang="en-US" dirty="0" smtClean="0"/>
              <a:t>music.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handle network </a:t>
            </a:r>
            <a:r>
              <a:rPr lang="en-US" dirty="0" smtClean="0"/>
              <a:t>transactions.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interacting with content providers without needing to interact with the user and it works even if the application is destroyed.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doesn’t have any UI (user interface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Service is a subclass of </a:t>
            </a:r>
            <a:r>
              <a:rPr lang="en-US" dirty="0" err="1"/>
              <a:t>ContextWrapper</a:t>
            </a:r>
            <a:r>
              <a:rPr lang="en-US" dirty="0"/>
              <a:t> class.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381897" y="4516988"/>
            <a:ext cx="9428206" cy="827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u="sng" dirty="0" err="1" smtClean="0"/>
              <a:t>android.app.Service</a:t>
            </a:r>
            <a:endParaRPr lang="en-CA" sz="2800" b="1" u="sng" dirty="0"/>
          </a:p>
        </p:txBody>
      </p:sp>
    </p:spTree>
    <p:extLst>
      <p:ext uri="{BB962C8B-B14F-4D97-AF65-F5344CB8AC3E}">
        <p14:creationId xmlns:p14="http://schemas.microsoft.com/office/powerpoint/2010/main" val="54503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690" y="1825625"/>
            <a:ext cx="10972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service can essentially take two states:</a:t>
            </a:r>
          </a:p>
          <a:p>
            <a:r>
              <a:rPr lang="en-US" b="1" dirty="0"/>
              <a:t>Started:</a:t>
            </a:r>
            <a:r>
              <a:rPr lang="en-US" dirty="0"/>
              <a:t> 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service is started when </a:t>
            </a:r>
            <a:r>
              <a:rPr lang="en-US" dirty="0">
                <a:solidFill>
                  <a:srgbClr val="FF0000"/>
                </a:solidFill>
              </a:rPr>
              <a:t>a component (like activity) calls the </a:t>
            </a:r>
            <a:r>
              <a:rPr lang="en-US" b="1" dirty="0" err="1">
                <a:solidFill>
                  <a:srgbClr val="FF0000"/>
                </a:solidFill>
              </a:rPr>
              <a:t>startService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method</a:t>
            </a:r>
            <a:r>
              <a:rPr lang="en-US" dirty="0" smtClean="0"/>
              <a:t>, now </a:t>
            </a:r>
            <a:r>
              <a:rPr lang="en-US" dirty="0"/>
              <a:t>it runs in the background indefinitely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is stopped by the </a:t>
            </a:r>
            <a:r>
              <a:rPr lang="en-US" b="1" dirty="0" err="1"/>
              <a:t>stopService</a:t>
            </a:r>
            <a:r>
              <a:rPr lang="en-US" b="1" dirty="0"/>
              <a:t>()</a:t>
            </a:r>
            <a:r>
              <a:rPr lang="en-US" dirty="0"/>
              <a:t> method. The service can stop itself by </a:t>
            </a:r>
            <a:r>
              <a:rPr lang="en-US" dirty="0" smtClean="0"/>
              <a:t>calling the</a:t>
            </a:r>
            <a:r>
              <a:rPr lang="en-US" dirty="0"/>
              <a:t> </a:t>
            </a:r>
            <a:r>
              <a:rPr lang="en-US" b="1" dirty="0" err="1"/>
              <a:t>stopSelf</a:t>
            </a:r>
            <a:r>
              <a:rPr lang="en-US" b="1" dirty="0"/>
              <a:t>()</a:t>
            </a:r>
            <a:r>
              <a:rPr lang="en-US" dirty="0"/>
              <a:t> method.</a:t>
            </a:r>
          </a:p>
          <a:p>
            <a:r>
              <a:rPr lang="en-US" b="1" dirty="0"/>
              <a:t>Bound:</a:t>
            </a:r>
            <a:r>
              <a:rPr lang="en-US" dirty="0"/>
              <a:t> </a:t>
            </a:r>
            <a:endParaRPr lang="en-US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service is bound when another component (e.g. client) </a:t>
            </a:r>
            <a:r>
              <a:rPr lang="en-US" dirty="0" smtClean="0"/>
              <a:t>calls the</a:t>
            </a:r>
            <a:r>
              <a:rPr lang="en-US" dirty="0"/>
              <a:t> </a:t>
            </a:r>
            <a:r>
              <a:rPr lang="en-US" b="1" dirty="0" err="1" smtClean="0"/>
              <a:t>bindService</a:t>
            </a:r>
            <a:r>
              <a:rPr lang="en-US" b="1" dirty="0" smtClean="0"/>
              <a:t>() </a:t>
            </a:r>
            <a:r>
              <a:rPr lang="en-US" dirty="0" smtClean="0"/>
              <a:t>method</a:t>
            </a:r>
            <a:r>
              <a:rPr lang="en-US" dirty="0"/>
              <a:t>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bound service offers a client-server interface that allows components to interact with the service, send requests, get results, and even do so across processes with </a:t>
            </a:r>
            <a:r>
              <a:rPr lang="en-US" dirty="0" err="1"/>
              <a:t>interprocess</a:t>
            </a:r>
            <a:r>
              <a:rPr lang="en-US" dirty="0"/>
              <a:t> communication (IPC).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client can unbind the service by calling the </a:t>
            </a:r>
            <a:r>
              <a:rPr lang="en-US" b="1" dirty="0" err="1"/>
              <a:t>unbindService</a:t>
            </a:r>
            <a:r>
              <a:rPr lang="en-US" b="1" dirty="0"/>
              <a:t>()</a:t>
            </a:r>
            <a:r>
              <a:rPr lang="en-US" dirty="0"/>
              <a:t> method.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705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Service Life Cycle</a:t>
            </a:r>
            <a:endParaRPr lang="en-CA" b="1" dirty="0"/>
          </a:p>
        </p:txBody>
      </p:sp>
      <p:pic>
        <p:nvPicPr>
          <p:cNvPr id="3074" name="Picture 2" descr="https://miro.medium.com/max/778/0*SAv35IXi7cWb0A-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071" y="-66366"/>
            <a:ext cx="5361039" cy="698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5543" y="5479025"/>
            <a:ext cx="1681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~courtesy: </a:t>
            </a:r>
            <a:r>
              <a:rPr lang="en-US" dirty="0" err="1" smtClean="0"/>
              <a:t>Stackoverflow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069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Service – callback methods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690" y="1862496"/>
            <a:ext cx="109728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onStartCommand</a:t>
            </a:r>
            <a:r>
              <a:rPr lang="en-US" b="1" dirty="0" smtClean="0">
                <a:solidFill>
                  <a:srgbClr val="FF0000"/>
                </a:solidFill>
              </a:rPr>
              <a:t>():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system calls this method when another component, such as an activity, requests that the service be started, by invoking </a:t>
            </a:r>
            <a:r>
              <a:rPr lang="en-US" b="1" dirty="0" err="1">
                <a:solidFill>
                  <a:srgbClr val="FF0000"/>
                </a:solidFill>
              </a:rPr>
              <a:t>startService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When </a:t>
            </a:r>
            <a:r>
              <a:rPr lang="en-US" dirty="0"/>
              <a:t>this method executes, the service is started and can run in the background indefinitely.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If </a:t>
            </a:r>
            <a:r>
              <a:rPr lang="en-US" dirty="0"/>
              <a:t>you implement make sure to stop the service when its work is done, by calling </a:t>
            </a:r>
            <a:r>
              <a:rPr lang="en-US" b="1" i="1" dirty="0" err="1"/>
              <a:t>stopSelf</a:t>
            </a:r>
            <a:r>
              <a:rPr lang="en-US" b="1" i="1" dirty="0"/>
              <a:t>()</a:t>
            </a:r>
            <a:r>
              <a:rPr lang="en-US" dirty="0"/>
              <a:t> or </a:t>
            </a:r>
            <a:r>
              <a:rPr lang="en-US" b="1" i="1" dirty="0" err="1"/>
              <a:t>stopService</a:t>
            </a:r>
            <a:r>
              <a:rPr lang="en-US" b="1" i="1" dirty="0"/>
              <a:t>()</a:t>
            </a:r>
            <a:r>
              <a:rPr lang="en-US" dirty="0"/>
              <a:t> methods.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onBind</a:t>
            </a:r>
            <a:r>
              <a:rPr lang="en-US" b="1" dirty="0" smtClean="0">
                <a:solidFill>
                  <a:srgbClr val="FF0000"/>
                </a:solidFill>
              </a:rPr>
              <a:t>():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system calls this method when another component wants to bind with the service by calling </a:t>
            </a:r>
            <a:r>
              <a:rPr lang="en-US" b="1" dirty="0" err="1">
                <a:solidFill>
                  <a:srgbClr val="FF0000"/>
                </a:solidFill>
              </a:rPr>
              <a:t>bindService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lang="en-US" dirty="0">
                <a:solidFill>
                  <a:srgbClr val="FF0000"/>
                </a:solidFill>
              </a:rPr>
              <a:t>. 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If </a:t>
            </a:r>
            <a:r>
              <a:rPr lang="en-US" dirty="0"/>
              <a:t>you implement this method, you must provide an interface that clients use to communicate with the service, by returning an </a:t>
            </a:r>
            <a:r>
              <a:rPr lang="en-US" i="1" dirty="0" err="1"/>
              <a:t>IBinder</a:t>
            </a:r>
            <a:r>
              <a:rPr lang="en-US" dirty="0"/>
              <a:t> object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You </a:t>
            </a:r>
            <a:r>
              <a:rPr lang="en-US" dirty="0">
                <a:solidFill>
                  <a:srgbClr val="FF0000"/>
                </a:solidFill>
              </a:rPr>
              <a:t>must always implement this method, but if you don’t want to allow binding, then you should return null.</a:t>
            </a:r>
          </a:p>
          <a:p>
            <a:r>
              <a:rPr lang="en-US" b="1" dirty="0" err="1"/>
              <a:t>onUnbind</a:t>
            </a:r>
            <a:r>
              <a:rPr lang="en-US" b="1" dirty="0" smtClean="0"/>
              <a:t>():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system calls this method when all clients have disconnected from a particular interface published by the service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92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Service – callback methods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690" y="1862496"/>
            <a:ext cx="10972800" cy="4351338"/>
          </a:xfrm>
        </p:spPr>
        <p:txBody>
          <a:bodyPr>
            <a:normAutofit fontScale="92500"/>
          </a:bodyPr>
          <a:lstStyle/>
          <a:p>
            <a:r>
              <a:rPr lang="en-US" b="1" dirty="0" err="1" smtClean="0"/>
              <a:t>onRebind</a:t>
            </a:r>
            <a:r>
              <a:rPr lang="en-US" b="1" dirty="0" smtClean="0"/>
              <a:t>():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system calls this method when new clients have connected to the service after it had previously been notified that all had disconnected in its </a:t>
            </a:r>
            <a:r>
              <a:rPr lang="en-US" i="1" dirty="0" err="1"/>
              <a:t>onUnbind</a:t>
            </a:r>
            <a:r>
              <a:rPr lang="en-US" i="1" dirty="0"/>
              <a:t>(Intent)</a:t>
            </a:r>
            <a:r>
              <a:rPr lang="en-US" dirty="0"/>
              <a:t>.</a:t>
            </a:r>
          </a:p>
          <a:p>
            <a:r>
              <a:rPr lang="en-US" b="1" dirty="0" err="1"/>
              <a:t>onCreate</a:t>
            </a:r>
            <a:r>
              <a:rPr lang="en-US" b="1" dirty="0" smtClean="0"/>
              <a:t>():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 </a:t>
            </a:r>
            <a:r>
              <a:rPr lang="en-US" dirty="0"/>
              <a:t>The system calls this method when the service is first </a:t>
            </a:r>
            <a:r>
              <a:rPr lang="en-US" dirty="0" smtClean="0"/>
              <a:t>created using </a:t>
            </a:r>
            <a:r>
              <a:rPr lang="en-US" b="1" i="1" dirty="0" err="1" smtClean="0"/>
              <a:t>onStartCommand</a:t>
            </a:r>
            <a:r>
              <a:rPr lang="en-US" b="1" i="1" dirty="0" smtClean="0"/>
              <a:t>()</a:t>
            </a:r>
            <a:r>
              <a:rPr lang="en-US" dirty="0" smtClean="0"/>
              <a:t> or</a:t>
            </a:r>
            <a:r>
              <a:rPr lang="en-US" dirty="0"/>
              <a:t> </a:t>
            </a:r>
            <a:r>
              <a:rPr lang="en-US" b="1" i="1" dirty="0" err="1"/>
              <a:t>onBind</a:t>
            </a:r>
            <a:r>
              <a:rPr lang="en-US" b="1" i="1" dirty="0"/>
              <a:t>()</a:t>
            </a:r>
            <a:r>
              <a:rPr lang="en-US" dirty="0"/>
              <a:t>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call is required to perform a one-time set-up.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onDestroy</a:t>
            </a:r>
            <a:r>
              <a:rPr lang="en-US" b="1" dirty="0" smtClean="0">
                <a:solidFill>
                  <a:srgbClr val="FF0000"/>
                </a:solidFill>
              </a:rPr>
              <a:t>():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system calls this method when the service is no longer used and is being destroyed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Your service should implement this to clean up any resources such as threads, registered listeners, receivers, etc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63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Player Project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empty activity project and name it </a:t>
            </a:r>
            <a:r>
              <a:rPr lang="en-US" dirty="0" err="1" smtClean="0"/>
              <a:t>MediaPlayerService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the AndroidManifest.xml, please mention the service inside the &lt;application&gt; tag: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41" y="3531335"/>
            <a:ext cx="8678486" cy="19338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48981" y="5788742"/>
            <a:ext cx="4933335" cy="388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the </a:t>
            </a:r>
            <a:r>
              <a:rPr lang="en-US" dirty="0" err="1" smtClean="0">
                <a:solidFill>
                  <a:schemeClr val="tx1"/>
                </a:solidFill>
              </a:rPr>
              <a:t>servie</a:t>
            </a:r>
            <a:r>
              <a:rPr lang="en-US" dirty="0" smtClean="0">
                <a:solidFill>
                  <a:schemeClr val="tx1"/>
                </a:solidFill>
              </a:rPr>
              <a:t> that we are going to implement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5" idx="0"/>
          </p:cNvCxnSpPr>
          <p:nvPr/>
        </p:nvCxnSpPr>
        <p:spPr>
          <a:xfrm flipH="1" flipV="1">
            <a:off x="7215648" y="4889090"/>
            <a:ext cx="1" cy="899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90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file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723" y="100164"/>
            <a:ext cx="3695115" cy="6723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22" y="1825625"/>
            <a:ext cx="5725324" cy="21053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4449499"/>
            <a:ext cx="5294671" cy="705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Download tape.jpg from e-learning resources menu, </a:t>
            </a:r>
            <a:r>
              <a:rPr lang="en-US" dirty="0" err="1" smtClean="0">
                <a:solidFill>
                  <a:schemeClr val="tx1"/>
                </a:solidFill>
              </a:rPr>
              <a:t>dagr</a:t>
            </a:r>
            <a:r>
              <a:rPr lang="en-US" dirty="0" smtClean="0">
                <a:solidFill>
                  <a:schemeClr val="tx1"/>
                </a:solidFill>
              </a:rPr>
              <a:t> drop it in the </a:t>
            </a:r>
            <a:r>
              <a:rPr lang="en-US" dirty="0" err="1" smtClean="0">
                <a:solidFill>
                  <a:schemeClr val="tx1"/>
                </a:solidFill>
              </a:rPr>
              <a:t>drawable</a:t>
            </a:r>
            <a:r>
              <a:rPr lang="en-US" dirty="0" smtClean="0">
                <a:solidFill>
                  <a:schemeClr val="tx1"/>
                </a:solidFill>
              </a:rPr>
              <a:t> folder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6" idx="0"/>
          </p:cNvCxnSpPr>
          <p:nvPr/>
        </p:nvCxnSpPr>
        <p:spPr>
          <a:xfrm flipH="1" flipV="1">
            <a:off x="2647335" y="3849329"/>
            <a:ext cx="1" cy="60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12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3320</TotalTime>
  <Words>413</Words>
  <Application>Microsoft Office PowerPoint</Application>
  <PresentationFormat>Widescreen</PresentationFormat>
  <Paragraphs>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JetBrains Mono</vt:lpstr>
      <vt:lpstr>Wingdings</vt:lpstr>
      <vt:lpstr>Office Theme</vt:lpstr>
      <vt:lpstr>Service</vt:lpstr>
      <vt:lpstr>Service</vt:lpstr>
      <vt:lpstr>Service</vt:lpstr>
      <vt:lpstr>Service</vt:lpstr>
      <vt:lpstr>Service Life Cycle</vt:lpstr>
      <vt:lpstr>Service – callback methods</vt:lpstr>
      <vt:lpstr>Service – callback methods</vt:lpstr>
      <vt:lpstr>Media Player Project</vt:lpstr>
      <vt:lpstr>Image file</vt:lpstr>
      <vt:lpstr>acitivity_main.xml</vt:lpstr>
      <vt:lpstr>MainActivity.kt</vt:lpstr>
      <vt:lpstr>NewService.kt</vt:lpstr>
      <vt:lpstr>Foreground Service</vt:lpstr>
      <vt:lpstr>Menifest.xml</vt:lpstr>
      <vt:lpstr>Implementing the service</vt:lpstr>
      <vt:lpstr>ForegroundService.kt</vt:lpstr>
      <vt:lpstr>MainActivity.kt</vt:lpstr>
      <vt:lpstr>Activity_main.xml</vt:lpstr>
      <vt:lpstr>The app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Concepts in Android</dc:title>
  <dc:creator>Abedalrhman Alkhateeb</dc:creator>
  <cp:lastModifiedBy>Abedalrhman Alkhateeb</cp:lastModifiedBy>
  <cp:revision>93</cp:revision>
  <dcterms:created xsi:type="dcterms:W3CDTF">2021-10-15T07:06:42Z</dcterms:created>
  <dcterms:modified xsi:type="dcterms:W3CDTF">2021-12-29T08:15:34Z</dcterms:modified>
</cp:coreProperties>
</file>