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sldIdLst>
    <p:sldId id="257" r:id="rId5"/>
    <p:sldId id="369" r:id="rId6"/>
    <p:sldId id="262" r:id="rId7"/>
    <p:sldId id="324" r:id="rId8"/>
    <p:sldId id="325" r:id="rId9"/>
    <p:sldId id="349" r:id="rId10"/>
    <p:sldId id="348" r:id="rId11"/>
    <p:sldId id="350" r:id="rId12"/>
    <p:sldId id="351" r:id="rId13"/>
    <p:sldId id="352" r:id="rId14"/>
    <p:sldId id="353" r:id="rId15"/>
    <p:sldId id="354" r:id="rId16"/>
    <p:sldId id="356" r:id="rId17"/>
    <p:sldId id="360" r:id="rId18"/>
    <p:sldId id="361" r:id="rId19"/>
    <p:sldId id="362" r:id="rId20"/>
    <p:sldId id="363" r:id="rId21"/>
    <p:sldId id="364" r:id="rId22"/>
    <p:sldId id="365" r:id="rId23"/>
    <p:sldId id="357" r:id="rId24"/>
    <p:sldId id="367" r:id="rId25"/>
    <p:sldId id="366" r:id="rId26"/>
    <p:sldId id="368" r:id="rId27"/>
    <p:sldId id="336" r:id="rId28"/>
    <p:sldId id="337" r:id="rId29"/>
    <p:sldId id="339" r:id="rId30"/>
    <p:sldId id="277" r:id="rId31"/>
    <p:sldId id="278" r:id="rId32"/>
    <p:sldId id="27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4687"/>
    <a:srgbClr val="692D56"/>
    <a:srgbClr val="682252"/>
    <a:srgbClr val="933F79"/>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935" autoAdjust="0"/>
  </p:normalViewPr>
  <p:slideViewPr>
    <p:cSldViewPr>
      <p:cViewPr>
        <p:scale>
          <a:sx n="73" d="100"/>
          <a:sy n="73" d="100"/>
        </p:scale>
        <p:origin x="-1080" y="-6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878852-87DE-4B44-AB98-A15AF90BA5E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7D4B6D0E-5F6A-4079-B989-E0A172A08F47}">
      <dgm:prSet phldrT="[Text]"/>
      <dgm:spPr/>
      <dgm:t>
        <a:bodyPr/>
        <a:lstStyle/>
        <a:p>
          <a:r>
            <a:rPr lang="en-US" b="0" i="0" dirty="0" smtClean="0"/>
            <a:t>2D Transforms</a:t>
          </a:r>
          <a:endParaRPr lang="en-US" dirty="0"/>
        </a:p>
      </dgm:t>
    </dgm:pt>
    <dgm:pt modelId="{F0C84D95-F96F-494B-9F3E-B3281DE157DA}" type="parTrans" cxnId="{9DA9F4EE-54E7-4006-9946-0D448C4382E8}">
      <dgm:prSet/>
      <dgm:spPr/>
      <dgm:t>
        <a:bodyPr/>
        <a:lstStyle/>
        <a:p>
          <a:endParaRPr lang="en-US"/>
        </a:p>
      </dgm:t>
    </dgm:pt>
    <dgm:pt modelId="{CB5CE26D-9C69-4C0F-9C00-02A7B1114B6B}" type="sibTrans" cxnId="{9DA9F4EE-54E7-4006-9946-0D448C4382E8}">
      <dgm:prSet/>
      <dgm:spPr/>
      <dgm:t>
        <a:bodyPr/>
        <a:lstStyle/>
        <a:p>
          <a:endParaRPr lang="en-US"/>
        </a:p>
      </dgm:t>
    </dgm:pt>
    <dgm:pt modelId="{CD121C22-7F6B-4F3F-92DE-E033BEEC8E0C}">
      <dgm:prSet/>
      <dgm:spPr/>
      <dgm:t>
        <a:bodyPr/>
        <a:lstStyle/>
        <a:p>
          <a:r>
            <a:rPr lang="en-US" b="0" i="0" dirty="0" smtClean="0"/>
            <a:t>translate()</a:t>
          </a:r>
          <a:endParaRPr lang="en-US" b="0" i="0" dirty="0"/>
        </a:p>
      </dgm:t>
    </dgm:pt>
    <dgm:pt modelId="{DC4A501F-BA71-4567-BE1B-6C07CDEF99CC}" type="parTrans" cxnId="{9072A7EB-AFB0-4E99-A5F1-A42980AB0070}">
      <dgm:prSet/>
      <dgm:spPr/>
      <dgm:t>
        <a:bodyPr/>
        <a:lstStyle/>
        <a:p>
          <a:endParaRPr lang="en-US" dirty="0"/>
        </a:p>
      </dgm:t>
    </dgm:pt>
    <dgm:pt modelId="{1779EFC0-D1B6-477D-8FFA-7BCC06BC4160}" type="sibTrans" cxnId="{9072A7EB-AFB0-4E99-A5F1-A42980AB0070}">
      <dgm:prSet/>
      <dgm:spPr/>
      <dgm:t>
        <a:bodyPr/>
        <a:lstStyle/>
        <a:p>
          <a:endParaRPr lang="en-US"/>
        </a:p>
      </dgm:t>
    </dgm:pt>
    <dgm:pt modelId="{27234207-3D66-4D76-B490-F8CFA7C15548}">
      <dgm:prSet/>
      <dgm:spPr/>
      <dgm:t>
        <a:bodyPr/>
        <a:lstStyle/>
        <a:p>
          <a:r>
            <a:rPr lang="en-US" b="0" i="0" dirty="0" smtClean="0"/>
            <a:t>rotate()</a:t>
          </a:r>
          <a:endParaRPr lang="en-US" b="0" i="0" dirty="0"/>
        </a:p>
      </dgm:t>
    </dgm:pt>
    <dgm:pt modelId="{6B17BB44-45A5-4288-9A13-E0222E0160DB}" type="parTrans" cxnId="{053004E6-E2DE-4861-A79D-8712213EF19A}">
      <dgm:prSet/>
      <dgm:spPr/>
      <dgm:t>
        <a:bodyPr/>
        <a:lstStyle/>
        <a:p>
          <a:endParaRPr lang="en-US" dirty="0"/>
        </a:p>
      </dgm:t>
    </dgm:pt>
    <dgm:pt modelId="{436C06A1-83C9-4CBC-ADC6-1270E7D3E9F5}" type="sibTrans" cxnId="{053004E6-E2DE-4861-A79D-8712213EF19A}">
      <dgm:prSet/>
      <dgm:spPr/>
      <dgm:t>
        <a:bodyPr/>
        <a:lstStyle/>
        <a:p>
          <a:endParaRPr lang="en-US"/>
        </a:p>
      </dgm:t>
    </dgm:pt>
    <dgm:pt modelId="{8F2621EE-52E2-409B-AC78-6497D16A4BFD}">
      <dgm:prSet/>
      <dgm:spPr/>
      <dgm:t>
        <a:bodyPr/>
        <a:lstStyle/>
        <a:p>
          <a:r>
            <a:rPr lang="en-US" b="0" i="0" dirty="0" smtClean="0"/>
            <a:t>scale()</a:t>
          </a:r>
          <a:endParaRPr lang="en-US" b="0" i="0" dirty="0"/>
        </a:p>
      </dgm:t>
    </dgm:pt>
    <dgm:pt modelId="{89389DE2-FD16-47C1-B468-5F17C2FCEDDB}" type="parTrans" cxnId="{7CAB5148-AF7B-491E-B4AD-B76F1A9C5E1C}">
      <dgm:prSet/>
      <dgm:spPr/>
      <dgm:t>
        <a:bodyPr/>
        <a:lstStyle/>
        <a:p>
          <a:endParaRPr lang="en-US" dirty="0"/>
        </a:p>
      </dgm:t>
    </dgm:pt>
    <dgm:pt modelId="{C2E0A347-48DE-47B4-AC34-E5F8ACB445F5}" type="sibTrans" cxnId="{7CAB5148-AF7B-491E-B4AD-B76F1A9C5E1C}">
      <dgm:prSet/>
      <dgm:spPr/>
      <dgm:t>
        <a:bodyPr/>
        <a:lstStyle/>
        <a:p>
          <a:endParaRPr lang="en-US"/>
        </a:p>
      </dgm:t>
    </dgm:pt>
    <dgm:pt modelId="{6A1F6A3D-6A07-471A-8702-A2B6F104296A}">
      <dgm:prSet/>
      <dgm:spPr/>
      <dgm:t>
        <a:bodyPr/>
        <a:lstStyle/>
        <a:p>
          <a:r>
            <a:rPr lang="en-US" b="0" i="0" dirty="0" smtClean="0"/>
            <a:t>skew()</a:t>
          </a:r>
          <a:endParaRPr lang="en-US" b="0" i="0" dirty="0"/>
        </a:p>
      </dgm:t>
    </dgm:pt>
    <dgm:pt modelId="{090397B5-583F-4722-9A8E-FFC3A6653791}" type="parTrans" cxnId="{B39C0567-2C0A-449F-875A-345298723518}">
      <dgm:prSet/>
      <dgm:spPr/>
      <dgm:t>
        <a:bodyPr/>
        <a:lstStyle/>
        <a:p>
          <a:endParaRPr lang="en-US" dirty="0"/>
        </a:p>
      </dgm:t>
    </dgm:pt>
    <dgm:pt modelId="{071727CF-7412-47F1-B14D-09AACD203635}" type="sibTrans" cxnId="{B39C0567-2C0A-449F-875A-345298723518}">
      <dgm:prSet/>
      <dgm:spPr/>
      <dgm:t>
        <a:bodyPr/>
        <a:lstStyle/>
        <a:p>
          <a:endParaRPr lang="en-US"/>
        </a:p>
      </dgm:t>
    </dgm:pt>
    <dgm:pt modelId="{74E9BC0C-7AC8-42E3-B707-AF9704DC1F79}">
      <dgm:prSet/>
      <dgm:spPr/>
      <dgm:t>
        <a:bodyPr/>
        <a:lstStyle/>
        <a:p>
          <a:r>
            <a:rPr lang="en-US" b="0" i="0" dirty="0" smtClean="0"/>
            <a:t>matrix()</a:t>
          </a:r>
          <a:endParaRPr lang="en-US" b="0" i="0" dirty="0"/>
        </a:p>
      </dgm:t>
    </dgm:pt>
    <dgm:pt modelId="{82D2AB91-CD80-4C17-8EB1-B02938B4340A}" type="parTrans" cxnId="{14C26192-33A9-4C7B-95BB-FF97B8DD327E}">
      <dgm:prSet/>
      <dgm:spPr/>
      <dgm:t>
        <a:bodyPr/>
        <a:lstStyle/>
        <a:p>
          <a:endParaRPr lang="en-US" dirty="0"/>
        </a:p>
      </dgm:t>
    </dgm:pt>
    <dgm:pt modelId="{9FECBC39-4381-4020-99C4-4ABF08D258E6}" type="sibTrans" cxnId="{14C26192-33A9-4C7B-95BB-FF97B8DD327E}">
      <dgm:prSet/>
      <dgm:spPr/>
      <dgm:t>
        <a:bodyPr/>
        <a:lstStyle/>
        <a:p>
          <a:endParaRPr lang="en-US"/>
        </a:p>
      </dgm:t>
    </dgm:pt>
    <dgm:pt modelId="{02D6F66F-4B47-4388-81DA-896E4A6848D6}" type="pres">
      <dgm:prSet presAssocID="{E6878852-87DE-4B44-AB98-A15AF90BA5E7}" presName="diagram" presStyleCnt="0">
        <dgm:presLayoutVars>
          <dgm:chPref val="1"/>
          <dgm:dir/>
          <dgm:animOne val="branch"/>
          <dgm:animLvl val="lvl"/>
          <dgm:resizeHandles val="exact"/>
        </dgm:presLayoutVars>
      </dgm:prSet>
      <dgm:spPr/>
      <dgm:t>
        <a:bodyPr/>
        <a:lstStyle/>
        <a:p>
          <a:endParaRPr lang="en-US"/>
        </a:p>
      </dgm:t>
    </dgm:pt>
    <dgm:pt modelId="{5CB31B94-76FC-4E52-93F6-2E73A5CEC2F8}" type="pres">
      <dgm:prSet presAssocID="{7D4B6D0E-5F6A-4079-B989-E0A172A08F47}" presName="root1" presStyleCnt="0"/>
      <dgm:spPr/>
    </dgm:pt>
    <dgm:pt modelId="{C46B81DA-F640-49A7-8D4B-4F790DDCE284}" type="pres">
      <dgm:prSet presAssocID="{7D4B6D0E-5F6A-4079-B989-E0A172A08F47}" presName="LevelOneTextNode" presStyleLbl="node0" presStyleIdx="0" presStyleCnt="1">
        <dgm:presLayoutVars>
          <dgm:chPref val="3"/>
        </dgm:presLayoutVars>
      </dgm:prSet>
      <dgm:spPr/>
      <dgm:t>
        <a:bodyPr/>
        <a:lstStyle/>
        <a:p>
          <a:endParaRPr lang="en-US"/>
        </a:p>
      </dgm:t>
    </dgm:pt>
    <dgm:pt modelId="{025CEEF6-0AFB-442D-A575-C356CB0B3B1E}" type="pres">
      <dgm:prSet presAssocID="{7D4B6D0E-5F6A-4079-B989-E0A172A08F47}" presName="level2hierChild" presStyleCnt="0"/>
      <dgm:spPr/>
    </dgm:pt>
    <dgm:pt modelId="{C29CE75B-699A-452B-974A-EA3D27B298EF}" type="pres">
      <dgm:prSet presAssocID="{DC4A501F-BA71-4567-BE1B-6C07CDEF99CC}" presName="conn2-1" presStyleLbl="parChTrans1D2" presStyleIdx="0" presStyleCnt="5"/>
      <dgm:spPr/>
      <dgm:t>
        <a:bodyPr/>
        <a:lstStyle/>
        <a:p>
          <a:endParaRPr lang="en-US"/>
        </a:p>
      </dgm:t>
    </dgm:pt>
    <dgm:pt modelId="{BEB7C2BB-9BF3-45EF-A90E-48B7A225C144}" type="pres">
      <dgm:prSet presAssocID="{DC4A501F-BA71-4567-BE1B-6C07CDEF99CC}" presName="connTx" presStyleLbl="parChTrans1D2" presStyleIdx="0" presStyleCnt="5"/>
      <dgm:spPr/>
      <dgm:t>
        <a:bodyPr/>
        <a:lstStyle/>
        <a:p>
          <a:endParaRPr lang="en-US"/>
        </a:p>
      </dgm:t>
    </dgm:pt>
    <dgm:pt modelId="{FCCA1241-35C3-4CE3-83F2-28E15CB57463}" type="pres">
      <dgm:prSet presAssocID="{CD121C22-7F6B-4F3F-92DE-E033BEEC8E0C}" presName="root2" presStyleCnt="0"/>
      <dgm:spPr/>
    </dgm:pt>
    <dgm:pt modelId="{DEFF42EC-53B8-4164-8BE0-F7918C43141B}" type="pres">
      <dgm:prSet presAssocID="{CD121C22-7F6B-4F3F-92DE-E033BEEC8E0C}" presName="LevelTwoTextNode" presStyleLbl="node2" presStyleIdx="0" presStyleCnt="5">
        <dgm:presLayoutVars>
          <dgm:chPref val="3"/>
        </dgm:presLayoutVars>
      </dgm:prSet>
      <dgm:spPr/>
      <dgm:t>
        <a:bodyPr/>
        <a:lstStyle/>
        <a:p>
          <a:endParaRPr lang="en-US"/>
        </a:p>
      </dgm:t>
    </dgm:pt>
    <dgm:pt modelId="{C8758E6F-7530-438F-8FBB-3BF5555C4ACB}" type="pres">
      <dgm:prSet presAssocID="{CD121C22-7F6B-4F3F-92DE-E033BEEC8E0C}" presName="level3hierChild" presStyleCnt="0"/>
      <dgm:spPr/>
    </dgm:pt>
    <dgm:pt modelId="{D666D946-A12C-4802-BB59-37C4EF41BAB6}" type="pres">
      <dgm:prSet presAssocID="{6B17BB44-45A5-4288-9A13-E0222E0160DB}" presName="conn2-1" presStyleLbl="parChTrans1D2" presStyleIdx="1" presStyleCnt="5"/>
      <dgm:spPr/>
      <dgm:t>
        <a:bodyPr/>
        <a:lstStyle/>
        <a:p>
          <a:endParaRPr lang="en-US"/>
        </a:p>
      </dgm:t>
    </dgm:pt>
    <dgm:pt modelId="{2BD2ED7E-9DA3-4151-B355-5F5C479D178D}" type="pres">
      <dgm:prSet presAssocID="{6B17BB44-45A5-4288-9A13-E0222E0160DB}" presName="connTx" presStyleLbl="parChTrans1D2" presStyleIdx="1" presStyleCnt="5"/>
      <dgm:spPr/>
      <dgm:t>
        <a:bodyPr/>
        <a:lstStyle/>
        <a:p>
          <a:endParaRPr lang="en-US"/>
        </a:p>
      </dgm:t>
    </dgm:pt>
    <dgm:pt modelId="{B0FF7C1A-8D35-4E3F-A6B1-9E5D68EFB464}" type="pres">
      <dgm:prSet presAssocID="{27234207-3D66-4D76-B490-F8CFA7C15548}" presName="root2" presStyleCnt="0"/>
      <dgm:spPr/>
    </dgm:pt>
    <dgm:pt modelId="{47366AC2-13D9-4B08-B121-C8474EE158FE}" type="pres">
      <dgm:prSet presAssocID="{27234207-3D66-4D76-B490-F8CFA7C15548}" presName="LevelTwoTextNode" presStyleLbl="node2" presStyleIdx="1" presStyleCnt="5">
        <dgm:presLayoutVars>
          <dgm:chPref val="3"/>
        </dgm:presLayoutVars>
      </dgm:prSet>
      <dgm:spPr/>
      <dgm:t>
        <a:bodyPr/>
        <a:lstStyle/>
        <a:p>
          <a:endParaRPr lang="en-US"/>
        </a:p>
      </dgm:t>
    </dgm:pt>
    <dgm:pt modelId="{DC02AA7D-D281-4531-86AD-5EE44E273307}" type="pres">
      <dgm:prSet presAssocID="{27234207-3D66-4D76-B490-F8CFA7C15548}" presName="level3hierChild" presStyleCnt="0"/>
      <dgm:spPr/>
    </dgm:pt>
    <dgm:pt modelId="{5D8670F1-5E3D-49B8-8E80-9473DDA37765}" type="pres">
      <dgm:prSet presAssocID="{89389DE2-FD16-47C1-B468-5F17C2FCEDDB}" presName="conn2-1" presStyleLbl="parChTrans1D2" presStyleIdx="2" presStyleCnt="5"/>
      <dgm:spPr/>
      <dgm:t>
        <a:bodyPr/>
        <a:lstStyle/>
        <a:p>
          <a:endParaRPr lang="en-US"/>
        </a:p>
      </dgm:t>
    </dgm:pt>
    <dgm:pt modelId="{3AC565F0-D257-4180-A8D5-59FE43106F58}" type="pres">
      <dgm:prSet presAssocID="{89389DE2-FD16-47C1-B468-5F17C2FCEDDB}" presName="connTx" presStyleLbl="parChTrans1D2" presStyleIdx="2" presStyleCnt="5"/>
      <dgm:spPr/>
      <dgm:t>
        <a:bodyPr/>
        <a:lstStyle/>
        <a:p>
          <a:endParaRPr lang="en-US"/>
        </a:p>
      </dgm:t>
    </dgm:pt>
    <dgm:pt modelId="{AAAF67ED-2B9F-4441-8AF1-EE0BB4D88757}" type="pres">
      <dgm:prSet presAssocID="{8F2621EE-52E2-409B-AC78-6497D16A4BFD}" presName="root2" presStyleCnt="0"/>
      <dgm:spPr/>
    </dgm:pt>
    <dgm:pt modelId="{4454E66D-DEDB-4E86-A304-DC581FA5FBD8}" type="pres">
      <dgm:prSet presAssocID="{8F2621EE-52E2-409B-AC78-6497D16A4BFD}" presName="LevelTwoTextNode" presStyleLbl="node2" presStyleIdx="2" presStyleCnt="5">
        <dgm:presLayoutVars>
          <dgm:chPref val="3"/>
        </dgm:presLayoutVars>
      </dgm:prSet>
      <dgm:spPr/>
      <dgm:t>
        <a:bodyPr/>
        <a:lstStyle/>
        <a:p>
          <a:endParaRPr lang="en-US"/>
        </a:p>
      </dgm:t>
    </dgm:pt>
    <dgm:pt modelId="{F6E99557-A2DB-4DF3-A70F-4B3D4C399146}" type="pres">
      <dgm:prSet presAssocID="{8F2621EE-52E2-409B-AC78-6497D16A4BFD}" presName="level3hierChild" presStyleCnt="0"/>
      <dgm:spPr/>
    </dgm:pt>
    <dgm:pt modelId="{8B9C0A7A-7E66-4BE4-BD3C-5A8C3D58B50B}" type="pres">
      <dgm:prSet presAssocID="{090397B5-583F-4722-9A8E-FFC3A6653791}" presName="conn2-1" presStyleLbl="parChTrans1D2" presStyleIdx="3" presStyleCnt="5"/>
      <dgm:spPr/>
      <dgm:t>
        <a:bodyPr/>
        <a:lstStyle/>
        <a:p>
          <a:endParaRPr lang="en-US"/>
        </a:p>
      </dgm:t>
    </dgm:pt>
    <dgm:pt modelId="{DF6F1B7B-2415-445E-9355-651044B86D11}" type="pres">
      <dgm:prSet presAssocID="{090397B5-583F-4722-9A8E-FFC3A6653791}" presName="connTx" presStyleLbl="parChTrans1D2" presStyleIdx="3" presStyleCnt="5"/>
      <dgm:spPr/>
      <dgm:t>
        <a:bodyPr/>
        <a:lstStyle/>
        <a:p>
          <a:endParaRPr lang="en-US"/>
        </a:p>
      </dgm:t>
    </dgm:pt>
    <dgm:pt modelId="{2217D2B4-FBCB-43C8-89EB-686574F5EE15}" type="pres">
      <dgm:prSet presAssocID="{6A1F6A3D-6A07-471A-8702-A2B6F104296A}" presName="root2" presStyleCnt="0"/>
      <dgm:spPr/>
    </dgm:pt>
    <dgm:pt modelId="{54F0C0E3-120C-40A9-81F2-2B54C66F2BD7}" type="pres">
      <dgm:prSet presAssocID="{6A1F6A3D-6A07-471A-8702-A2B6F104296A}" presName="LevelTwoTextNode" presStyleLbl="node2" presStyleIdx="3" presStyleCnt="5">
        <dgm:presLayoutVars>
          <dgm:chPref val="3"/>
        </dgm:presLayoutVars>
      </dgm:prSet>
      <dgm:spPr/>
      <dgm:t>
        <a:bodyPr/>
        <a:lstStyle/>
        <a:p>
          <a:endParaRPr lang="en-US"/>
        </a:p>
      </dgm:t>
    </dgm:pt>
    <dgm:pt modelId="{99FB1618-90D5-4F2C-B4F3-05533BFDB434}" type="pres">
      <dgm:prSet presAssocID="{6A1F6A3D-6A07-471A-8702-A2B6F104296A}" presName="level3hierChild" presStyleCnt="0"/>
      <dgm:spPr/>
    </dgm:pt>
    <dgm:pt modelId="{C5A51BA5-5D64-47C4-AD6F-AD0CF4B15234}" type="pres">
      <dgm:prSet presAssocID="{82D2AB91-CD80-4C17-8EB1-B02938B4340A}" presName="conn2-1" presStyleLbl="parChTrans1D2" presStyleIdx="4" presStyleCnt="5"/>
      <dgm:spPr/>
      <dgm:t>
        <a:bodyPr/>
        <a:lstStyle/>
        <a:p>
          <a:endParaRPr lang="en-US"/>
        </a:p>
      </dgm:t>
    </dgm:pt>
    <dgm:pt modelId="{0E96CAA6-5044-4497-96FC-9F60A88A2BB4}" type="pres">
      <dgm:prSet presAssocID="{82D2AB91-CD80-4C17-8EB1-B02938B4340A}" presName="connTx" presStyleLbl="parChTrans1D2" presStyleIdx="4" presStyleCnt="5"/>
      <dgm:spPr/>
      <dgm:t>
        <a:bodyPr/>
        <a:lstStyle/>
        <a:p>
          <a:endParaRPr lang="en-US"/>
        </a:p>
      </dgm:t>
    </dgm:pt>
    <dgm:pt modelId="{F3122A20-1333-4168-A90E-E09AC0F04DC2}" type="pres">
      <dgm:prSet presAssocID="{74E9BC0C-7AC8-42E3-B707-AF9704DC1F79}" presName="root2" presStyleCnt="0"/>
      <dgm:spPr/>
    </dgm:pt>
    <dgm:pt modelId="{61D853C6-99A5-4B5D-914C-995DA3669657}" type="pres">
      <dgm:prSet presAssocID="{74E9BC0C-7AC8-42E3-B707-AF9704DC1F79}" presName="LevelTwoTextNode" presStyleLbl="node2" presStyleIdx="4" presStyleCnt="5">
        <dgm:presLayoutVars>
          <dgm:chPref val="3"/>
        </dgm:presLayoutVars>
      </dgm:prSet>
      <dgm:spPr/>
      <dgm:t>
        <a:bodyPr/>
        <a:lstStyle/>
        <a:p>
          <a:endParaRPr lang="en-US"/>
        </a:p>
      </dgm:t>
    </dgm:pt>
    <dgm:pt modelId="{32EE2C50-013E-4D6E-A4A6-B6C15F8CC670}" type="pres">
      <dgm:prSet presAssocID="{74E9BC0C-7AC8-42E3-B707-AF9704DC1F79}" presName="level3hierChild" presStyleCnt="0"/>
      <dgm:spPr/>
    </dgm:pt>
  </dgm:ptLst>
  <dgm:cxnLst>
    <dgm:cxn modelId="{29BB79B0-2C24-4408-AC30-07D762675CB4}" type="presOf" srcId="{6A1F6A3D-6A07-471A-8702-A2B6F104296A}" destId="{54F0C0E3-120C-40A9-81F2-2B54C66F2BD7}" srcOrd="0" destOrd="0" presId="urn:microsoft.com/office/officeart/2005/8/layout/hierarchy2"/>
    <dgm:cxn modelId="{5EC8481A-CAE6-4099-A6B3-DD13B9BB80F6}" type="presOf" srcId="{89389DE2-FD16-47C1-B468-5F17C2FCEDDB}" destId="{5D8670F1-5E3D-49B8-8E80-9473DDA37765}" srcOrd="0" destOrd="0" presId="urn:microsoft.com/office/officeart/2005/8/layout/hierarchy2"/>
    <dgm:cxn modelId="{275C7ABB-1124-4C31-B839-AED19F1C41D9}" type="presOf" srcId="{DC4A501F-BA71-4567-BE1B-6C07CDEF99CC}" destId="{BEB7C2BB-9BF3-45EF-A90E-48B7A225C144}" srcOrd="1" destOrd="0" presId="urn:microsoft.com/office/officeart/2005/8/layout/hierarchy2"/>
    <dgm:cxn modelId="{B39C0567-2C0A-449F-875A-345298723518}" srcId="{7D4B6D0E-5F6A-4079-B989-E0A172A08F47}" destId="{6A1F6A3D-6A07-471A-8702-A2B6F104296A}" srcOrd="3" destOrd="0" parTransId="{090397B5-583F-4722-9A8E-FFC3A6653791}" sibTransId="{071727CF-7412-47F1-B14D-09AACD203635}"/>
    <dgm:cxn modelId="{8129538A-2EA1-4FF6-9A33-A75C76759E13}" type="presOf" srcId="{6B17BB44-45A5-4288-9A13-E0222E0160DB}" destId="{D666D946-A12C-4802-BB59-37C4EF41BAB6}" srcOrd="0" destOrd="0" presId="urn:microsoft.com/office/officeart/2005/8/layout/hierarchy2"/>
    <dgm:cxn modelId="{14C26192-33A9-4C7B-95BB-FF97B8DD327E}" srcId="{7D4B6D0E-5F6A-4079-B989-E0A172A08F47}" destId="{74E9BC0C-7AC8-42E3-B707-AF9704DC1F79}" srcOrd="4" destOrd="0" parTransId="{82D2AB91-CD80-4C17-8EB1-B02938B4340A}" sibTransId="{9FECBC39-4381-4020-99C4-4ABF08D258E6}"/>
    <dgm:cxn modelId="{334B06CD-9AC3-43FD-9B39-DD1C4F3C12C4}" type="presOf" srcId="{82D2AB91-CD80-4C17-8EB1-B02938B4340A}" destId="{C5A51BA5-5D64-47C4-AD6F-AD0CF4B15234}" srcOrd="0" destOrd="0" presId="urn:microsoft.com/office/officeart/2005/8/layout/hierarchy2"/>
    <dgm:cxn modelId="{4E1D7A26-40DF-4B5A-B641-26A0C840C05B}" type="presOf" srcId="{89389DE2-FD16-47C1-B468-5F17C2FCEDDB}" destId="{3AC565F0-D257-4180-A8D5-59FE43106F58}" srcOrd="1" destOrd="0" presId="urn:microsoft.com/office/officeart/2005/8/layout/hierarchy2"/>
    <dgm:cxn modelId="{5E047A72-7615-45D1-A475-8E605FCE7949}" type="presOf" srcId="{7D4B6D0E-5F6A-4079-B989-E0A172A08F47}" destId="{C46B81DA-F640-49A7-8D4B-4F790DDCE284}" srcOrd="0" destOrd="0" presId="urn:microsoft.com/office/officeart/2005/8/layout/hierarchy2"/>
    <dgm:cxn modelId="{230DEEE2-9086-4195-AD90-F0F5B58A6026}" type="presOf" srcId="{090397B5-583F-4722-9A8E-FFC3A6653791}" destId="{DF6F1B7B-2415-445E-9355-651044B86D11}" srcOrd="1" destOrd="0" presId="urn:microsoft.com/office/officeart/2005/8/layout/hierarchy2"/>
    <dgm:cxn modelId="{7522160B-A6F6-4229-89D1-2B71EA742C7F}" type="presOf" srcId="{6B17BB44-45A5-4288-9A13-E0222E0160DB}" destId="{2BD2ED7E-9DA3-4151-B355-5F5C479D178D}" srcOrd="1" destOrd="0" presId="urn:microsoft.com/office/officeart/2005/8/layout/hierarchy2"/>
    <dgm:cxn modelId="{9DA9F4EE-54E7-4006-9946-0D448C4382E8}" srcId="{E6878852-87DE-4B44-AB98-A15AF90BA5E7}" destId="{7D4B6D0E-5F6A-4079-B989-E0A172A08F47}" srcOrd="0" destOrd="0" parTransId="{F0C84D95-F96F-494B-9F3E-B3281DE157DA}" sibTransId="{CB5CE26D-9C69-4C0F-9C00-02A7B1114B6B}"/>
    <dgm:cxn modelId="{1264C4CF-566B-4CDE-ABEC-8DDA5C3350C2}" type="presOf" srcId="{74E9BC0C-7AC8-42E3-B707-AF9704DC1F79}" destId="{61D853C6-99A5-4B5D-914C-995DA3669657}" srcOrd="0" destOrd="0" presId="urn:microsoft.com/office/officeart/2005/8/layout/hierarchy2"/>
    <dgm:cxn modelId="{8AFEA28C-CC64-41C7-A669-D76E09712908}" type="presOf" srcId="{CD121C22-7F6B-4F3F-92DE-E033BEEC8E0C}" destId="{DEFF42EC-53B8-4164-8BE0-F7918C43141B}" srcOrd="0" destOrd="0" presId="urn:microsoft.com/office/officeart/2005/8/layout/hierarchy2"/>
    <dgm:cxn modelId="{7CAB5148-AF7B-491E-B4AD-B76F1A9C5E1C}" srcId="{7D4B6D0E-5F6A-4079-B989-E0A172A08F47}" destId="{8F2621EE-52E2-409B-AC78-6497D16A4BFD}" srcOrd="2" destOrd="0" parTransId="{89389DE2-FD16-47C1-B468-5F17C2FCEDDB}" sibTransId="{C2E0A347-48DE-47B4-AC34-E5F8ACB445F5}"/>
    <dgm:cxn modelId="{B5CA8C1E-4C27-4B8E-A0A8-DE1CBF72413E}" type="presOf" srcId="{E6878852-87DE-4B44-AB98-A15AF90BA5E7}" destId="{02D6F66F-4B47-4388-81DA-896E4A6848D6}" srcOrd="0" destOrd="0" presId="urn:microsoft.com/office/officeart/2005/8/layout/hierarchy2"/>
    <dgm:cxn modelId="{44D3A3B4-7206-478B-9771-21231E16B095}" type="presOf" srcId="{090397B5-583F-4722-9A8E-FFC3A6653791}" destId="{8B9C0A7A-7E66-4BE4-BD3C-5A8C3D58B50B}" srcOrd="0" destOrd="0" presId="urn:microsoft.com/office/officeart/2005/8/layout/hierarchy2"/>
    <dgm:cxn modelId="{743C65E9-6AA6-4987-9DFB-45FBE018F4F1}" type="presOf" srcId="{27234207-3D66-4D76-B490-F8CFA7C15548}" destId="{47366AC2-13D9-4B08-B121-C8474EE158FE}" srcOrd="0" destOrd="0" presId="urn:microsoft.com/office/officeart/2005/8/layout/hierarchy2"/>
    <dgm:cxn modelId="{053004E6-E2DE-4861-A79D-8712213EF19A}" srcId="{7D4B6D0E-5F6A-4079-B989-E0A172A08F47}" destId="{27234207-3D66-4D76-B490-F8CFA7C15548}" srcOrd="1" destOrd="0" parTransId="{6B17BB44-45A5-4288-9A13-E0222E0160DB}" sibTransId="{436C06A1-83C9-4CBC-ADC6-1270E7D3E9F5}"/>
    <dgm:cxn modelId="{0E4B2CB5-F59D-40FD-8B5D-1A0FE86744F5}" type="presOf" srcId="{DC4A501F-BA71-4567-BE1B-6C07CDEF99CC}" destId="{C29CE75B-699A-452B-974A-EA3D27B298EF}" srcOrd="0" destOrd="0" presId="urn:microsoft.com/office/officeart/2005/8/layout/hierarchy2"/>
    <dgm:cxn modelId="{BADD7767-546F-4F2F-9FA5-5339936B4933}" type="presOf" srcId="{8F2621EE-52E2-409B-AC78-6497D16A4BFD}" destId="{4454E66D-DEDB-4E86-A304-DC581FA5FBD8}" srcOrd="0" destOrd="0" presId="urn:microsoft.com/office/officeart/2005/8/layout/hierarchy2"/>
    <dgm:cxn modelId="{9F2CC538-26EA-4E04-BDDD-1EAE9A622779}" type="presOf" srcId="{82D2AB91-CD80-4C17-8EB1-B02938B4340A}" destId="{0E96CAA6-5044-4497-96FC-9F60A88A2BB4}" srcOrd="1" destOrd="0" presId="urn:microsoft.com/office/officeart/2005/8/layout/hierarchy2"/>
    <dgm:cxn modelId="{9072A7EB-AFB0-4E99-A5F1-A42980AB0070}" srcId="{7D4B6D0E-5F6A-4079-B989-E0A172A08F47}" destId="{CD121C22-7F6B-4F3F-92DE-E033BEEC8E0C}" srcOrd="0" destOrd="0" parTransId="{DC4A501F-BA71-4567-BE1B-6C07CDEF99CC}" sibTransId="{1779EFC0-D1B6-477D-8FFA-7BCC06BC4160}"/>
    <dgm:cxn modelId="{C88FE596-4D73-4F0F-8D17-374028DD5A7B}" type="presParOf" srcId="{02D6F66F-4B47-4388-81DA-896E4A6848D6}" destId="{5CB31B94-76FC-4E52-93F6-2E73A5CEC2F8}" srcOrd="0" destOrd="0" presId="urn:microsoft.com/office/officeart/2005/8/layout/hierarchy2"/>
    <dgm:cxn modelId="{79D00B8B-125D-4D17-8F81-4F5FFFBA9402}" type="presParOf" srcId="{5CB31B94-76FC-4E52-93F6-2E73A5CEC2F8}" destId="{C46B81DA-F640-49A7-8D4B-4F790DDCE284}" srcOrd="0" destOrd="0" presId="urn:microsoft.com/office/officeart/2005/8/layout/hierarchy2"/>
    <dgm:cxn modelId="{B75C0B8F-2646-4728-8A9D-8CA8AE0C4980}" type="presParOf" srcId="{5CB31B94-76FC-4E52-93F6-2E73A5CEC2F8}" destId="{025CEEF6-0AFB-442D-A575-C356CB0B3B1E}" srcOrd="1" destOrd="0" presId="urn:microsoft.com/office/officeart/2005/8/layout/hierarchy2"/>
    <dgm:cxn modelId="{340BEF17-3666-427F-B7C6-C78AE03291EE}" type="presParOf" srcId="{025CEEF6-0AFB-442D-A575-C356CB0B3B1E}" destId="{C29CE75B-699A-452B-974A-EA3D27B298EF}" srcOrd="0" destOrd="0" presId="urn:microsoft.com/office/officeart/2005/8/layout/hierarchy2"/>
    <dgm:cxn modelId="{A4E138F6-4885-4A58-91E2-C1B1E86A6C18}" type="presParOf" srcId="{C29CE75B-699A-452B-974A-EA3D27B298EF}" destId="{BEB7C2BB-9BF3-45EF-A90E-48B7A225C144}" srcOrd="0" destOrd="0" presId="urn:microsoft.com/office/officeart/2005/8/layout/hierarchy2"/>
    <dgm:cxn modelId="{C3C95753-A5CA-4563-9698-94F1325301E9}" type="presParOf" srcId="{025CEEF6-0AFB-442D-A575-C356CB0B3B1E}" destId="{FCCA1241-35C3-4CE3-83F2-28E15CB57463}" srcOrd="1" destOrd="0" presId="urn:microsoft.com/office/officeart/2005/8/layout/hierarchy2"/>
    <dgm:cxn modelId="{F39019AB-2488-49C8-AA9E-6282108E6D0A}" type="presParOf" srcId="{FCCA1241-35C3-4CE3-83F2-28E15CB57463}" destId="{DEFF42EC-53B8-4164-8BE0-F7918C43141B}" srcOrd="0" destOrd="0" presId="urn:microsoft.com/office/officeart/2005/8/layout/hierarchy2"/>
    <dgm:cxn modelId="{E4206756-086E-43AE-B190-62DD10910B5C}" type="presParOf" srcId="{FCCA1241-35C3-4CE3-83F2-28E15CB57463}" destId="{C8758E6F-7530-438F-8FBB-3BF5555C4ACB}" srcOrd="1" destOrd="0" presId="urn:microsoft.com/office/officeart/2005/8/layout/hierarchy2"/>
    <dgm:cxn modelId="{BBFF8710-CFF2-4D2F-991A-DFF6ECCA5AD8}" type="presParOf" srcId="{025CEEF6-0AFB-442D-A575-C356CB0B3B1E}" destId="{D666D946-A12C-4802-BB59-37C4EF41BAB6}" srcOrd="2" destOrd="0" presId="urn:microsoft.com/office/officeart/2005/8/layout/hierarchy2"/>
    <dgm:cxn modelId="{8ACA1041-10D8-4E7A-BB03-9E339E39393C}" type="presParOf" srcId="{D666D946-A12C-4802-BB59-37C4EF41BAB6}" destId="{2BD2ED7E-9DA3-4151-B355-5F5C479D178D}" srcOrd="0" destOrd="0" presId="urn:microsoft.com/office/officeart/2005/8/layout/hierarchy2"/>
    <dgm:cxn modelId="{69884829-89F2-4B51-9DD3-8560D5BD246F}" type="presParOf" srcId="{025CEEF6-0AFB-442D-A575-C356CB0B3B1E}" destId="{B0FF7C1A-8D35-4E3F-A6B1-9E5D68EFB464}" srcOrd="3" destOrd="0" presId="urn:microsoft.com/office/officeart/2005/8/layout/hierarchy2"/>
    <dgm:cxn modelId="{9D627B61-E706-4E1B-AF97-F34A364A2EA9}" type="presParOf" srcId="{B0FF7C1A-8D35-4E3F-A6B1-9E5D68EFB464}" destId="{47366AC2-13D9-4B08-B121-C8474EE158FE}" srcOrd="0" destOrd="0" presId="urn:microsoft.com/office/officeart/2005/8/layout/hierarchy2"/>
    <dgm:cxn modelId="{6811B62C-7128-4611-B42B-29D0E9BF69CC}" type="presParOf" srcId="{B0FF7C1A-8D35-4E3F-A6B1-9E5D68EFB464}" destId="{DC02AA7D-D281-4531-86AD-5EE44E273307}" srcOrd="1" destOrd="0" presId="urn:microsoft.com/office/officeart/2005/8/layout/hierarchy2"/>
    <dgm:cxn modelId="{93DA81CC-08DB-497B-880B-05C6E20D9690}" type="presParOf" srcId="{025CEEF6-0AFB-442D-A575-C356CB0B3B1E}" destId="{5D8670F1-5E3D-49B8-8E80-9473DDA37765}" srcOrd="4" destOrd="0" presId="urn:microsoft.com/office/officeart/2005/8/layout/hierarchy2"/>
    <dgm:cxn modelId="{247C52A2-97B6-4FC0-986A-BA61F24816AD}" type="presParOf" srcId="{5D8670F1-5E3D-49B8-8E80-9473DDA37765}" destId="{3AC565F0-D257-4180-A8D5-59FE43106F58}" srcOrd="0" destOrd="0" presId="urn:microsoft.com/office/officeart/2005/8/layout/hierarchy2"/>
    <dgm:cxn modelId="{4D13AC90-7A7A-40E9-B7B9-4E6ECAE4BE00}" type="presParOf" srcId="{025CEEF6-0AFB-442D-A575-C356CB0B3B1E}" destId="{AAAF67ED-2B9F-4441-8AF1-EE0BB4D88757}" srcOrd="5" destOrd="0" presId="urn:microsoft.com/office/officeart/2005/8/layout/hierarchy2"/>
    <dgm:cxn modelId="{F488A5D6-5A18-4B5D-A678-0B5FEDE7C064}" type="presParOf" srcId="{AAAF67ED-2B9F-4441-8AF1-EE0BB4D88757}" destId="{4454E66D-DEDB-4E86-A304-DC581FA5FBD8}" srcOrd="0" destOrd="0" presId="urn:microsoft.com/office/officeart/2005/8/layout/hierarchy2"/>
    <dgm:cxn modelId="{667A04D9-8561-451A-9BDB-5B5A74E57273}" type="presParOf" srcId="{AAAF67ED-2B9F-4441-8AF1-EE0BB4D88757}" destId="{F6E99557-A2DB-4DF3-A70F-4B3D4C399146}" srcOrd="1" destOrd="0" presId="urn:microsoft.com/office/officeart/2005/8/layout/hierarchy2"/>
    <dgm:cxn modelId="{E9BA9464-8A49-4043-A25D-DAFFD3A17A1B}" type="presParOf" srcId="{025CEEF6-0AFB-442D-A575-C356CB0B3B1E}" destId="{8B9C0A7A-7E66-4BE4-BD3C-5A8C3D58B50B}" srcOrd="6" destOrd="0" presId="urn:microsoft.com/office/officeart/2005/8/layout/hierarchy2"/>
    <dgm:cxn modelId="{D536997B-59F6-46AF-87CF-29C3C3A1B78C}" type="presParOf" srcId="{8B9C0A7A-7E66-4BE4-BD3C-5A8C3D58B50B}" destId="{DF6F1B7B-2415-445E-9355-651044B86D11}" srcOrd="0" destOrd="0" presId="urn:microsoft.com/office/officeart/2005/8/layout/hierarchy2"/>
    <dgm:cxn modelId="{D5D3A077-AEA6-4D90-A0BC-C68339584D80}" type="presParOf" srcId="{025CEEF6-0AFB-442D-A575-C356CB0B3B1E}" destId="{2217D2B4-FBCB-43C8-89EB-686574F5EE15}" srcOrd="7" destOrd="0" presId="urn:microsoft.com/office/officeart/2005/8/layout/hierarchy2"/>
    <dgm:cxn modelId="{6CB30B33-A6FC-4C13-8D13-FB3704A46FA4}" type="presParOf" srcId="{2217D2B4-FBCB-43C8-89EB-686574F5EE15}" destId="{54F0C0E3-120C-40A9-81F2-2B54C66F2BD7}" srcOrd="0" destOrd="0" presId="urn:microsoft.com/office/officeart/2005/8/layout/hierarchy2"/>
    <dgm:cxn modelId="{CFB3C332-4E02-4ACF-86AD-E44575BA8A3B}" type="presParOf" srcId="{2217D2B4-FBCB-43C8-89EB-686574F5EE15}" destId="{99FB1618-90D5-4F2C-B4F3-05533BFDB434}" srcOrd="1" destOrd="0" presId="urn:microsoft.com/office/officeart/2005/8/layout/hierarchy2"/>
    <dgm:cxn modelId="{53A6C0D9-FFBA-4B09-BB26-60C57F1E0FEB}" type="presParOf" srcId="{025CEEF6-0AFB-442D-A575-C356CB0B3B1E}" destId="{C5A51BA5-5D64-47C4-AD6F-AD0CF4B15234}" srcOrd="8" destOrd="0" presId="urn:microsoft.com/office/officeart/2005/8/layout/hierarchy2"/>
    <dgm:cxn modelId="{CB83F1E0-808A-42E0-BC5F-2C97A0C8FA93}" type="presParOf" srcId="{C5A51BA5-5D64-47C4-AD6F-AD0CF4B15234}" destId="{0E96CAA6-5044-4497-96FC-9F60A88A2BB4}" srcOrd="0" destOrd="0" presId="urn:microsoft.com/office/officeart/2005/8/layout/hierarchy2"/>
    <dgm:cxn modelId="{326095E6-0D01-4600-A5BE-CE2B34F2C41C}" type="presParOf" srcId="{025CEEF6-0AFB-442D-A575-C356CB0B3B1E}" destId="{F3122A20-1333-4168-A90E-E09AC0F04DC2}" srcOrd="9" destOrd="0" presId="urn:microsoft.com/office/officeart/2005/8/layout/hierarchy2"/>
    <dgm:cxn modelId="{4B5C1060-DA9F-4AB5-B89E-034C555738E5}" type="presParOf" srcId="{F3122A20-1333-4168-A90E-E09AC0F04DC2}" destId="{61D853C6-99A5-4B5D-914C-995DA3669657}" srcOrd="0" destOrd="0" presId="urn:microsoft.com/office/officeart/2005/8/layout/hierarchy2"/>
    <dgm:cxn modelId="{6C1E0255-20EF-41C2-836B-2EE80CAF6284}" type="presParOf" srcId="{F3122A20-1333-4168-A90E-E09AC0F04DC2}" destId="{32EE2C50-013E-4D6E-A4A6-B6C15F8CC67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878852-87DE-4B44-AB98-A15AF90BA5E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F3CAB7A9-5376-4A86-B13C-2BE38AEB5284}">
      <dgm:prSet phldrT="[Text]"/>
      <dgm:spPr/>
      <dgm:t>
        <a:bodyPr/>
        <a:lstStyle/>
        <a:p>
          <a:r>
            <a:rPr lang="en-US" b="0" i="0" dirty="0" smtClean="0"/>
            <a:t>rotateX()</a:t>
          </a:r>
          <a:endParaRPr lang="en-US" dirty="0"/>
        </a:p>
      </dgm:t>
    </dgm:pt>
    <dgm:pt modelId="{F5E4B5B2-DFB6-47C8-A1F3-AD4B3046718C}" type="parTrans" cxnId="{9CD40EB4-5FF4-4081-A8F1-911F562E296D}">
      <dgm:prSet/>
      <dgm:spPr/>
      <dgm:t>
        <a:bodyPr/>
        <a:lstStyle/>
        <a:p>
          <a:endParaRPr lang="en-US" dirty="0"/>
        </a:p>
      </dgm:t>
    </dgm:pt>
    <dgm:pt modelId="{BA9918D4-7190-490D-BA09-C1271EF7C6BB}" type="sibTrans" cxnId="{9CD40EB4-5FF4-4081-A8F1-911F562E296D}">
      <dgm:prSet/>
      <dgm:spPr/>
      <dgm:t>
        <a:bodyPr/>
        <a:lstStyle/>
        <a:p>
          <a:endParaRPr lang="en-US"/>
        </a:p>
      </dgm:t>
    </dgm:pt>
    <dgm:pt modelId="{3816758F-F7A0-415F-8BCC-B381C96530D8}">
      <dgm:prSet/>
      <dgm:spPr/>
      <dgm:t>
        <a:bodyPr/>
        <a:lstStyle/>
        <a:p>
          <a:r>
            <a:rPr lang="en-US" b="0" i="0" dirty="0" smtClean="0"/>
            <a:t>rotateY()</a:t>
          </a:r>
          <a:endParaRPr lang="en-US" b="0" i="0" dirty="0"/>
        </a:p>
      </dgm:t>
    </dgm:pt>
    <dgm:pt modelId="{60926C17-672C-4D60-8FCF-5556D6368608}" type="parTrans" cxnId="{598F8A86-EDD5-4BBF-A11B-D0FD3B6A252A}">
      <dgm:prSet/>
      <dgm:spPr/>
      <dgm:t>
        <a:bodyPr/>
        <a:lstStyle/>
        <a:p>
          <a:endParaRPr lang="en-US" dirty="0"/>
        </a:p>
      </dgm:t>
    </dgm:pt>
    <dgm:pt modelId="{1F616E4E-CE20-4B56-9C80-FDC817E87229}" type="sibTrans" cxnId="{598F8A86-EDD5-4BBF-A11B-D0FD3B6A252A}">
      <dgm:prSet/>
      <dgm:spPr/>
      <dgm:t>
        <a:bodyPr/>
        <a:lstStyle/>
        <a:p>
          <a:endParaRPr lang="en-US"/>
        </a:p>
      </dgm:t>
    </dgm:pt>
    <dgm:pt modelId="{DFA45AA6-8C32-45B8-AB05-A07575BC905C}">
      <dgm:prSet/>
      <dgm:spPr/>
      <dgm:t>
        <a:bodyPr/>
        <a:lstStyle/>
        <a:p>
          <a:r>
            <a:rPr lang="en-IN" b="0" i="0" dirty="0" smtClean="0"/>
            <a:t>3D Transforms</a:t>
          </a:r>
          <a:endParaRPr lang="en-US" b="0" i="0" dirty="0"/>
        </a:p>
      </dgm:t>
    </dgm:pt>
    <dgm:pt modelId="{CDEC80D4-1D1C-48BE-9D58-2C462E9EDA4B}" type="parTrans" cxnId="{8CA08727-51D6-47ED-B57C-A40534D13065}">
      <dgm:prSet/>
      <dgm:spPr/>
      <dgm:t>
        <a:bodyPr/>
        <a:lstStyle/>
        <a:p>
          <a:endParaRPr lang="en-US"/>
        </a:p>
      </dgm:t>
    </dgm:pt>
    <dgm:pt modelId="{89C772D3-6337-4322-9C35-76984D738DA1}" type="sibTrans" cxnId="{8CA08727-51D6-47ED-B57C-A40534D13065}">
      <dgm:prSet/>
      <dgm:spPr/>
      <dgm:t>
        <a:bodyPr/>
        <a:lstStyle/>
        <a:p>
          <a:endParaRPr lang="en-US"/>
        </a:p>
      </dgm:t>
    </dgm:pt>
    <dgm:pt modelId="{02D6F66F-4B47-4388-81DA-896E4A6848D6}" type="pres">
      <dgm:prSet presAssocID="{E6878852-87DE-4B44-AB98-A15AF90BA5E7}" presName="diagram" presStyleCnt="0">
        <dgm:presLayoutVars>
          <dgm:chPref val="1"/>
          <dgm:dir/>
          <dgm:animOne val="branch"/>
          <dgm:animLvl val="lvl"/>
          <dgm:resizeHandles val="exact"/>
        </dgm:presLayoutVars>
      </dgm:prSet>
      <dgm:spPr/>
      <dgm:t>
        <a:bodyPr/>
        <a:lstStyle/>
        <a:p>
          <a:endParaRPr lang="en-US"/>
        </a:p>
      </dgm:t>
    </dgm:pt>
    <dgm:pt modelId="{A0934F2A-AC72-482C-B5F0-DF2E9D8CFCD8}" type="pres">
      <dgm:prSet presAssocID="{DFA45AA6-8C32-45B8-AB05-A07575BC905C}" presName="root1" presStyleCnt="0"/>
      <dgm:spPr/>
    </dgm:pt>
    <dgm:pt modelId="{E8621D4E-6A3D-4662-8F13-1D14884F8E19}" type="pres">
      <dgm:prSet presAssocID="{DFA45AA6-8C32-45B8-AB05-A07575BC905C}" presName="LevelOneTextNode" presStyleLbl="node0" presStyleIdx="0" presStyleCnt="1">
        <dgm:presLayoutVars>
          <dgm:chPref val="3"/>
        </dgm:presLayoutVars>
      </dgm:prSet>
      <dgm:spPr/>
      <dgm:t>
        <a:bodyPr/>
        <a:lstStyle/>
        <a:p>
          <a:endParaRPr lang="en-US"/>
        </a:p>
      </dgm:t>
    </dgm:pt>
    <dgm:pt modelId="{947C1D18-021A-49D1-A371-989CDACC372F}" type="pres">
      <dgm:prSet presAssocID="{DFA45AA6-8C32-45B8-AB05-A07575BC905C}" presName="level2hierChild" presStyleCnt="0"/>
      <dgm:spPr/>
    </dgm:pt>
    <dgm:pt modelId="{9965A9BF-0713-4C6B-B3BA-2855F7DFEFA8}" type="pres">
      <dgm:prSet presAssocID="{F5E4B5B2-DFB6-47C8-A1F3-AD4B3046718C}" presName="conn2-1" presStyleLbl="parChTrans1D2" presStyleIdx="0" presStyleCnt="2"/>
      <dgm:spPr/>
      <dgm:t>
        <a:bodyPr/>
        <a:lstStyle/>
        <a:p>
          <a:endParaRPr lang="en-US"/>
        </a:p>
      </dgm:t>
    </dgm:pt>
    <dgm:pt modelId="{432F5238-4908-4D74-947A-162659781207}" type="pres">
      <dgm:prSet presAssocID="{F5E4B5B2-DFB6-47C8-A1F3-AD4B3046718C}" presName="connTx" presStyleLbl="parChTrans1D2" presStyleIdx="0" presStyleCnt="2"/>
      <dgm:spPr/>
      <dgm:t>
        <a:bodyPr/>
        <a:lstStyle/>
        <a:p>
          <a:endParaRPr lang="en-US"/>
        </a:p>
      </dgm:t>
    </dgm:pt>
    <dgm:pt modelId="{6E99990D-F427-4B2C-B312-91C7941565CC}" type="pres">
      <dgm:prSet presAssocID="{F3CAB7A9-5376-4A86-B13C-2BE38AEB5284}" presName="root2" presStyleCnt="0"/>
      <dgm:spPr/>
    </dgm:pt>
    <dgm:pt modelId="{10D89BFD-7358-4B3B-9EEB-BBA1DB5D39CF}" type="pres">
      <dgm:prSet presAssocID="{F3CAB7A9-5376-4A86-B13C-2BE38AEB5284}" presName="LevelTwoTextNode" presStyleLbl="node2" presStyleIdx="0" presStyleCnt="2">
        <dgm:presLayoutVars>
          <dgm:chPref val="3"/>
        </dgm:presLayoutVars>
      </dgm:prSet>
      <dgm:spPr/>
      <dgm:t>
        <a:bodyPr/>
        <a:lstStyle/>
        <a:p>
          <a:endParaRPr lang="en-US"/>
        </a:p>
      </dgm:t>
    </dgm:pt>
    <dgm:pt modelId="{6CCE3FBB-BAE2-408F-ABF7-E8843AF85A54}" type="pres">
      <dgm:prSet presAssocID="{F3CAB7A9-5376-4A86-B13C-2BE38AEB5284}" presName="level3hierChild" presStyleCnt="0"/>
      <dgm:spPr/>
    </dgm:pt>
    <dgm:pt modelId="{A1D1BA81-862E-44F3-88EC-108BFE80A560}" type="pres">
      <dgm:prSet presAssocID="{60926C17-672C-4D60-8FCF-5556D6368608}" presName="conn2-1" presStyleLbl="parChTrans1D2" presStyleIdx="1" presStyleCnt="2"/>
      <dgm:spPr/>
      <dgm:t>
        <a:bodyPr/>
        <a:lstStyle/>
        <a:p>
          <a:endParaRPr lang="en-US"/>
        </a:p>
      </dgm:t>
    </dgm:pt>
    <dgm:pt modelId="{68B62F9B-3B50-412A-9F50-BD6DB7D6C380}" type="pres">
      <dgm:prSet presAssocID="{60926C17-672C-4D60-8FCF-5556D6368608}" presName="connTx" presStyleLbl="parChTrans1D2" presStyleIdx="1" presStyleCnt="2"/>
      <dgm:spPr/>
      <dgm:t>
        <a:bodyPr/>
        <a:lstStyle/>
        <a:p>
          <a:endParaRPr lang="en-US"/>
        </a:p>
      </dgm:t>
    </dgm:pt>
    <dgm:pt modelId="{0638DD60-806D-4F47-8BCE-12D4510F5063}" type="pres">
      <dgm:prSet presAssocID="{3816758F-F7A0-415F-8BCC-B381C96530D8}" presName="root2" presStyleCnt="0"/>
      <dgm:spPr/>
    </dgm:pt>
    <dgm:pt modelId="{E7AC7D40-2893-4A3B-B481-32B9774D82C2}" type="pres">
      <dgm:prSet presAssocID="{3816758F-F7A0-415F-8BCC-B381C96530D8}" presName="LevelTwoTextNode" presStyleLbl="node2" presStyleIdx="1" presStyleCnt="2">
        <dgm:presLayoutVars>
          <dgm:chPref val="3"/>
        </dgm:presLayoutVars>
      </dgm:prSet>
      <dgm:spPr/>
      <dgm:t>
        <a:bodyPr/>
        <a:lstStyle/>
        <a:p>
          <a:endParaRPr lang="en-US"/>
        </a:p>
      </dgm:t>
    </dgm:pt>
    <dgm:pt modelId="{61B02D13-1414-48C7-8B3B-0BA2BE12592B}" type="pres">
      <dgm:prSet presAssocID="{3816758F-F7A0-415F-8BCC-B381C96530D8}" presName="level3hierChild" presStyleCnt="0"/>
      <dgm:spPr/>
    </dgm:pt>
  </dgm:ptLst>
  <dgm:cxnLst>
    <dgm:cxn modelId="{507B5A48-FBBF-4C5A-A6B8-32AED74D1B09}" type="presOf" srcId="{E6878852-87DE-4B44-AB98-A15AF90BA5E7}" destId="{02D6F66F-4B47-4388-81DA-896E4A6848D6}" srcOrd="0" destOrd="0" presId="urn:microsoft.com/office/officeart/2005/8/layout/hierarchy2"/>
    <dgm:cxn modelId="{4472A4F8-AC76-479F-AA47-0852C5220B78}" type="presOf" srcId="{F5E4B5B2-DFB6-47C8-A1F3-AD4B3046718C}" destId="{432F5238-4908-4D74-947A-162659781207}" srcOrd="1" destOrd="0" presId="urn:microsoft.com/office/officeart/2005/8/layout/hierarchy2"/>
    <dgm:cxn modelId="{9CD40EB4-5FF4-4081-A8F1-911F562E296D}" srcId="{DFA45AA6-8C32-45B8-AB05-A07575BC905C}" destId="{F3CAB7A9-5376-4A86-B13C-2BE38AEB5284}" srcOrd="0" destOrd="0" parTransId="{F5E4B5B2-DFB6-47C8-A1F3-AD4B3046718C}" sibTransId="{BA9918D4-7190-490D-BA09-C1271EF7C6BB}"/>
    <dgm:cxn modelId="{5E3ADFA3-CA5A-41F1-8B14-1AB16BBB52E0}" type="presOf" srcId="{60926C17-672C-4D60-8FCF-5556D6368608}" destId="{A1D1BA81-862E-44F3-88EC-108BFE80A560}" srcOrd="0" destOrd="0" presId="urn:microsoft.com/office/officeart/2005/8/layout/hierarchy2"/>
    <dgm:cxn modelId="{E007EFEF-F3CC-4592-B731-6D5D1C4827B8}" type="presOf" srcId="{F5E4B5B2-DFB6-47C8-A1F3-AD4B3046718C}" destId="{9965A9BF-0713-4C6B-B3BA-2855F7DFEFA8}" srcOrd="0" destOrd="0" presId="urn:microsoft.com/office/officeart/2005/8/layout/hierarchy2"/>
    <dgm:cxn modelId="{598F8A86-EDD5-4BBF-A11B-D0FD3B6A252A}" srcId="{DFA45AA6-8C32-45B8-AB05-A07575BC905C}" destId="{3816758F-F7A0-415F-8BCC-B381C96530D8}" srcOrd="1" destOrd="0" parTransId="{60926C17-672C-4D60-8FCF-5556D6368608}" sibTransId="{1F616E4E-CE20-4B56-9C80-FDC817E87229}"/>
    <dgm:cxn modelId="{8CA08727-51D6-47ED-B57C-A40534D13065}" srcId="{E6878852-87DE-4B44-AB98-A15AF90BA5E7}" destId="{DFA45AA6-8C32-45B8-AB05-A07575BC905C}" srcOrd="0" destOrd="0" parTransId="{CDEC80D4-1D1C-48BE-9D58-2C462E9EDA4B}" sibTransId="{89C772D3-6337-4322-9C35-76984D738DA1}"/>
    <dgm:cxn modelId="{08C5F5B1-E702-451D-BB12-3F18B0579AE6}" type="presOf" srcId="{DFA45AA6-8C32-45B8-AB05-A07575BC905C}" destId="{E8621D4E-6A3D-4662-8F13-1D14884F8E19}" srcOrd="0" destOrd="0" presId="urn:microsoft.com/office/officeart/2005/8/layout/hierarchy2"/>
    <dgm:cxn modelId="{ABD75469-7A20-44D0-8326-FA6AAB351966}" type="presOf" srcId="{3816758F-F7A0-415F-8BCC-B381C96530D8}" destId="{E7AC7D40-2893-4A3B-B481-32B9774D82C2}" srcOrd="0" destOrd="0" presId="urn:microsoft.com/office/officeart/2005/8/layout/hierarchy2"/>
    <dgm:cxn modelId="{A3E18A19-829F-4629-874D-733DB662C028}" type="presOf" srcId="{F3CAB7A9-5376-4A86-B13C-2BE38AEB5284}" destId="{10D89BFD-7358-4B3B-9EEB-BBA1DB5D39CF}" srcOrd="0" destOrd="0" presId="urn:microsoft.com/office/officeart/2005/8/layout/hierarchy2"/>
    <dgm:cxn modelId="{2DDA99D9-EB93-465B-A4D6-84D85DFF775B}" type="presOf" srcId="{60926C17-672C-4D60-8FCF-5556D6368608}" destId="{68B62F9B-3B50-412A-9F50-BD6DB7D6C380}" srcOrd="1" destOrd="0" presId="urn:microsoft.com/office/officeart/2005/8/layout/hierarchy2"/>
    <dgm:cxn modelId="{A619DC42-EA08-42A1-8CD6-679D670ED10A}" type="presParOf" srcId="{02D6F66F-4B47-4388-81DA-896E4A6848D6}" destId="{A0934F2A-AC72-482C-B5F0-DF2E9D8CFCD8}" srcOrd="0" destOrd="0" presId="urn:microsoft.com/office/officeart/2005/8/layout/hierarchy2"/>
    <dgm:cxn modelId="{5E4CD6D6-796D-40D7-B0B0-DC8B1803F7EC}" type="presParOf" srcId="{A0934F2A-AC72-482C-B5F0-DF2E9D8CFCD8}" destId="{E8621D4E-6A3D-4662-8F13-1D14884F8E19}" srcOrd="0" destOrd="0" presId="urn:microsoft.com/office/officeart/2005/8/layout/hierarchy2"/>
    <dgm:cxn modelId="{26BE3BEF-AB22-457E-A0D6-1B65A1A1EF09}" type="presParOf" srcId="{A0934F2A-AC72-482C-B5F0-DF2E9D8CFCD8}" destId="{947C1D18-021A-49D1-A371-989CDACC372F}" srcOrd="1" destOrd="0" presId="urn:microsoft.com/office/officeart/2005/8/layout/hierarchy2"/>
    <dgm:cxn modelId="{4802F3AA-28C2-4C7B-937F-CC2B7FD6725C}" type="presParOf" srcId="{947C1D18-021A-49D1-A371-989CDACC372F}" destId="{9965A9BF-0713-4C6B-B3BA-2855F7DFEFA8}" srcOrd="0" destOrd="0" presId="urn:microsoft.com/office/officeart/2005/8/layout/hierarchy2"/>
    <dgm:cxn modelId="{CA1F3CD4-B463-493F-B113-9B3F38A54156}" type="presParOf" srcId="{9965A9BF-0713-4C6B-B3BA-2855F7DFEFA8}" destId="{432F5238-4908-4D74-947A-162659781207}" srcOrd="0" destOrd="0" presId="urn:microsoft.com/office/officeart/2005/8/layout/hierarchy2"/>
    <dgm:cxn modelId="{7050AC0D-7227-4C45-A7B3-5E48CE59308E}" type="presParOf" srcId="{947C1D18-021A-49D1-A371-989CDACC372F}" destId="{6E99990D-F427-4B2C-B312-91C7941565CC}" srcOrd="1" destOrd="0" presId="urn:microsoft.com/office/officeart/2005/8/layout/hierarchy2"/>
    <dgm:cxn modelId="{80F05310-5CD2-47CA-A309-01EAD2AB1C92}" type="presParOf" srcId="{6E99990D-F427-4B2C-B312-91C7941565CC}" destId="{10D89BFD-7358-4B3B-9EEB-BBA1DB5D39CF}" srcOrd="0" destOrd="0" presId="urn:microsoft.com/office/officeart/2005/8/layout/hierarchy2"/>
    <dgm:cxn modelId="{91F13007-A017-42E7-A77A-655FBCE0E5CB}" type="presParOf" srcId="{6E99990D-F427-4B2C-B312-91C7941565CC}" destId="{6CCE3FBB-BAE2-408F-ABF7-E8843AF85A54}" srcOrd="1" destOrd="0" presId="urn:microsoft.com/office/officeart/2005/8/layout/hierarchy2"/>
    <dgm:cxn modelId="{F158A24C-8A98-4A81-A04D-1ACD730C1581}" type="presParOf" srcId="{947C1D18-021A-49D1-A371-989CDACC372F}" destId="{A1D1BA81-862E-44F3-88EC-108BFE80A560}" srcOrd="2" destOrd="0" presId="urn:microsoft.com/office/officeart/2005/8/layout/hierarchy2"/>
    <dgm:cxn modelId="{955286B2-8E44-4964-B3D7-C7521E281A81}" type="presParOf" srcId="{A1D1BA81-862E-44F3-88EC-108BFE80A560}" destId="{68B62F9B-3B50-412A-9F50-BD6DB7D6C380}" srcOrd="0" destOrd="0" presId="urn:microsoft.com/office/officeart/2005/8/layout/hierarchy2"/>
    <dgm:cxn modelId="{E15B57C9-7504-4992-9574-DA3009CD0955}" type="presParOf" srcId="{947C1D18-021A-49D1-A371-989CDACC372F}" destId="{0638DD60-806D-4F47-8BCE-12D4510F5063}" srcOrd="3" destOrd="0" presId="urn:microsoft.com/office/officeart/2005/8/layout/hierarchy2"/>
    <dgm:cxn modelId="{AF9AA04C-5DDD-43CD-AECC-64D53F5DFF66}" type="presParOf" srcId="{0638DD60-806D-4F47-8BCE-12D4510F5063}" destId="{E7AC7D40-2893-4A3B-B481-32B9774D82C2}" srcOrd="0" destOrd="0" presId="urn:microsoft.com/office/officeart/2005/8/layout/hierarchy2"/>
    <dgm:cxn modelId="{D055F6B2-2F48-4803-A7DB-AE0D85BEB9AC}" type="presParOf" srcId="{0638DD60-806D-4F47-8BCE-12D4510F5063}" destId="{61B02D13-1414-48C7-8B3B-0BA2BE12592B}"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11/7/2012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293372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css3.info/preview/border-imag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css3gen.com/gradient-generator/"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Link : </a:t>
            </a:r>
            <a:r>
              <a:rPr lang="en-US" dirty="0" smtClean="0">
                <a:hlinkClick r:id="rId3"/>
              </a:rPr>
              <a:t>http://www.css3.info/preview/border-image/</a:t>
            </a:r>
            <a:r>
              <a:rPr lang="en-US" dirty="0" smtClean="0"/>
              <a:t>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Link : </a:t>
            </a:r>
            <a:r>
              <a:rPr lang="en-US" dirty="0" smtClean="0">
                <a:hlinkClick r:id="rId3"/>
              </a:rPr>
              <a:t>http://css3gen.com/gradient-generator/</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css3gen.com/gradient-generator/" TargetMode="External"/><Relationship Id="rId2" Type="http://schemas.openxmlformats.org/officeDocument/2006/relationships/hyperlink" Target="http://gradients.glrzad.com/" TargetMode="External"/><Relationship Id="rId1" Type="http://schemas.openxmlformats.org/officeDocument/2006/relationships/slideLayout" Target="../slideLayouts/slideLayout2.xml"/><Relationship Id="rId4" Type="http://schemas.openxmlformats.org/officeDocument/2006/relationships/hyperlink" Target="http://www.youtube.com/watch?v=ryaAzv5PxlA" TargetMode="Externa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w3schools.com/cssref/css3_pr_transition-property.asp" TargetMode="External"/><Relationship Id="rId2" Type="http://schemas.openxmlformats.org/officeDocument/2006/relationships/hyperlink" Target="http://www.w3schools.com/cssref/css3_pr_transition.asp" TargetMode="External"/><Relationship Id="rId1" Type="http://schemas.openxmlformats.org/officeDocument/2006/relationships/slideLayout" Target="../slideLayouts/slideLayout2.xml"/><Relationship Id="rId6" Type="http://schemas.openxmlformats.org/officeDocument/2006/relationships/hyperlink" Target="http://www.w3schools.com/cssref/css3_pr_transition-delay.asp" TargetMode="External"/><Relationship Id="rId5" Type="http://schemas.openxmlformats.org/officeDocument/2006/relationships/hyperlink" Target="http://www.w3schools.com/cssref/css3_pr_transition-timing-function.asp" TargetMode="External"/><Relationship Id="rId4" Type="http://schemas.openxmlformats.org/officeDocument/2006/relationships/hyperlink" Target="http://www.w3schools.com/cssref/css3_pr_transition-duration.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en.wikipedia.org/wiki/Cascading_Style_Sheets" TargetMode="External"/><Relationship Id="rId7" Type="http://schemas.openxmlformats.org/officeDocument/2006/relationships/hyperlink" Target="http://a-developer-life.blogspot.in/2011/07/pros-and-cons-of-css3.html" TargetMode="External"/><Relationship Id="rId2" Type="http://schemas.openxmlformats.org/officeDocument/2006/relationships/hyperlink" Target="http://en.wikipedia.org/wiki/HTML5" TargetMode="External"/><Relationship Id="rId1" Type="http://schemas.openxmlformats.org/officeDocument/2006/relationships/slideLayout" Target="../slideLayouts/slideLayout2.xml"/><Relationship Id="rId6" Type="http://schemas.openxmlformats.org/officeDocument/2006/relationships/hyperlink" Target="http://www.whatcreative.co.uk/blog/tips/the-benefits-of-css3-vs-jquery/" TargetMode="External"/><Relationship Id="rId5" Type="http://schemas.openxmlformats.org/officeDocument/2006/relationships/hyperlink" Target="http://www.sitepoint.com/css3-border-images/" TargetMode="External"/><Relationship Id="rId4" Type="http://schemas.openxmlformats.org/officeDocument/2006/relationships/hyperlink" Target="http://webdesign.about.com/od/css3/a/differences-css2-css3.ht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ebdesign.about.com/od/w3c/g/bldefw3c.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accent4">
                    <a:lumMod val="75000"/>
                  </a:schemeClr>
                </a:solidFill>
                <a:latin typeface="Myriad Pro" pitchFamily="34" charset="0"/>
                <a:cs typeface="Arial" pitchFamily="34" charset="0"/>
              </a:rPr>
              <a:t>Web development using HTML5 &amp; CSS3</a:t>
            </a:r>
            <a:endParaRPr lang="en-US" sz="2200" b="1" dirty="0">
              <a:solidFill>
                <a:schemeClr val="accent4">
                  <a:lumMod val="75000"/>
                </a:schemeClr>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smtClean="0">
                <a:solidFill>
                  <a:schemeClr val="bg1"/>
                </a:solidFill>
                <a:latin typeface="Cambria" pitchFamily="18" charset="0"/>
                <a:ea typeface="+mj-ea"/>
                <a:cs typeface="+mj-cs"/>
              </a:rPr>
              <a:t>Overview of CSS3</a:t>
            </a: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Font typeface="+mj-lt"/>
              <a:buAutoNum type="arabicParenR" startAt="2"/>
            </a:pPr>
            <a:r>
              <a:rPr sz="1800" b="1" smtClean="0">
                <a:solidFill>
                  <a:srgbClr val="0070C0"/>
                </a:solidFill>
              </a:rPr>
              <a:t>CSS3 Box Shadow</a:t>
            </a:r>
          </a:p>
          <a:p>
            <a:pPr marL="914400" lvl="1" indent="-514350"/>
            <a:r>
              <a:rPr lang="en-IN" sz="1800" dirty="0" smtClean="0">
                <a:solidFill>
                  <a:srgbClr val="0070C0"/>
                </a:solidFill>
              </a:rPr>
              <a:t> </a:t>
            </a:r>
            <a:r>
              <a:rPr lang="en-IN" sz="1800" dirty="0" smtClean="0"/>
              <a:t>It is used to add shadow to boxes </a:t>
            </a:r>
          </a:p>
          <a:p>
            <a:pPr marL="914400" lvl="1" indent="-514350">
              <a:buNone/>
            </a:pPr>
            <a:r>
              <a:rPr lang="en-IN" sz="1800" dirty="0" smtClean="0">
                <a:solidFill>
                  <a:srgbClr val="0070C0"/>
                </a:solidFill>
              </a:rPr>
              <a:t>Eg: </a:t>
            </a:r>
            <a:r>
              <a:rPr lang="en-IN" sz="1800" dirty="0" smtClean="0">
                <a:solidFill>
                  <a:srgbClr val="00B050"/>
                </a:solidFill>
              </a:rPr>
              <a:t>div</a:t>
            </a:r>
          </a:p>
          <a:p>
            <a:pPr marL="1771650" lvl="3" indent="-514350">
              <a:buNone/>
            </a:pPr>
            <a:r>
              <a:rPr lang="en-IN" dirty="0" smtClean="0">
                <a:solidFill>
                  <a:srgbClr val="00B050"/>
                </a:solidFill>
              </a:rPr>
              <a:t>{</a:t>
            </a:r>
          </a:p>
          <a:p>
            <a:pPr marL="1771650" lvl="3" indent="-514350">
              <a:buNone/>
            </a:pPr>
            <a:r>
              <a:rPr lang="en-IN" dirty="0" smtClean="0">
                <a:solidFill>
                  <a:srgbClr val="00B050"/>
                </a:solidFill>
              </a:rPr>
              <a:t>box-shadow: 10px 10px 5px #888888;</a:t>
            </a:r>
          </a:p>
          <a:p>
            <a:pPr marL="1771650" lvl="3" indent="-514350">
              <a:buNone/>
            </a:pPr>
            <a:r>
              <a:rPr lang="en-IN" dirty="0" smtClean="0">
                <a:solidFill>
                  <a:srgbClr val="00B050"/>
                </a:solidFill>
              </a:rPr>
              <a:t>}</a:t>
            </a:r>
            <a:endParaRPr sz="1800" smtClean="0">
              <a:solidFill>
                <a:srgbClr val="0070C0"/>
              </a:solidFill>
            </a:endParaRPr>
          </a:p>
          <a:p>
            <a:pPr marL="514350" indent="-514350">
              <a:buFont typeface="+mj-lt"/>
              <a:buAutoNum type="arabicParenR" startAt="2"/>
            </a:pPr>
            <a:r>
              <a:rPr sz="1800" b="1" smtClean="0">
                <a:solidFill>
                  <a:srgbClr val="0070C0"/>
                </a:solidFill>
              </a:rPr>
              <a:t>CSS3 Border Image</a:t>
            </a:r>
          </a:p>
          <a:p>
            <a:pPr marL="914400" lvl="1" indent="-514350"/>
            <a:r>
              <a:rPr lang="en-IN" sz="1800" dirty="0" smtClean="0">
                <a:solidFill>
                  <a:srgbClr val="0070C0"/>
                </a:solidFill>
              </a:rPr>
              <a:t> </a:t>
            </a:r>
            <a:r>
              <a:rPr lang="en-IN" sz="1800" dirty="0" smtClean="0"/>
              <a:t>we can use image to create a border </a:t>
            </a:r>
          </a:p>
          <a:p>
            <a:pPr marL="914400" lvl="1" indent="-514350">
              <a:buNone/>
            </a:pPr>
            <a:r>
              <a:rPr lang="en-IN" sz="1800" dirty="0" smtClean="0">
                <a:solidFill>
                  <a:srgbClr val="0070C0"/>
                </a:solidFill>
              </a:rPr>
              <a:t>Eg:  </a:t>
            </a:r>
            <a:r>
              <a:rPr sz="1800" smtClean="0">
                <a:solidFill>
                  <a:srgbClr val="00B050"/>
                </a:solidFill>
              </a:rPr>
              <a:t>div</a:t>
            </a:r>
            <a:br>
              <a:rPr sz="1800" smtClean="0">
                <a:solidFill>
                  <a:srgbClr val="00B050"/>
                </a:solidFill>
              </a:rPr>
            </a:br>
            <a:r>
              <a:rPr sz="1800" smtClean="0">
                <a:solidFill>
                  <a:srgbClr val="00B050"/>
                </a:solidFill>
              </a:rPr>
              <a:t>{</a:t>
            </a:r>
            <a:br>
              <a:rPr sz="1800" smtClean="0">
                <a:solidFill>
                  <a:srgbClr val="00B050"/>
                </a:solidFill>
              </a:rPr>
            </a:br>
            <a:r>
              <a:rPr sz="1800" smtClean="0">
                <a:solidFill>
                  <a:srgbClr val="00B050"/>
                </a:solidFill>
              </a:rPr>
              <a:t>border-image:url(border.png) 30 30 round;</a:t>
            </a:r>
            <a:br>
              <a:rPr sz="1800" smtClean="0">
                <a:solidFill>
                  <a:srgbClr val="00B050"/>
                </a:solidFill>
              </a:rPr>
            </a:br>
            <a:r>
              <a:rPr sz="1800" smtClean="0">
                <a:solidFill>
                  <a:srgbClr val="00B050"/>
                </a:solidFill>
              </a:rPr>
              <a:t>-moz-border-image:url(border.png) 30 30 round; /* Firefox */</a:t>
            </a:r>
            <a:br>
              <a:rPr sz="1800" smtClean="0">
                <a:solidFill>
                  <a:srgbClr val="00B050"/>
                </a:solidFill>
              </a:rPr>
            </a:br>
            <a:r>
              <a:rPr sz="1800" smtClean="0">
                <a:solidFill>
                  <a:srgbClr val="00B050"/>
                </a:solidFill>
              </a:rPr>
              <a:t>-webkit-border-image:url(border.png) 30 30 round; /* Safari and Chrome */</a:t>
            </a:r>
            <a:br>
              <a:rPr sz="1800" smtClean="0">
                <a:solidFill>
                  <a:srgbClr val="00B050"/>
                </a:solidFill>
              </a:rPr>
            </a:br>
            <a:r>
              <a:rPr sz="1800" smtClean="0">
                <a:solidFill>
                  <a:srgbClr val="00B050"/>
                </a:solidFill>
              </a:rPr>
              <a:t>-o-border-image:url(border.png) 30 30 round; /* Opera */</a:t>
            </a:r>
            <a:br>
              <a:rPr sz="1800" smtClean="0">
                <a:solidFill>
                  <a:srgbClr val="00B050"/>
                </a:solidFill>
              </a:rPr>
            </a:br>
            <a:r>
              <a:rPr sz="1800" smtClean="0">
                <a:solidFill>
                  <a:srgbClr val="00B050"/>
                </a:solidFill>
              </a:rPr>
              <a:t>}</a:t>
            </a:r>
          </a:p>
          <a:p>
            <a:pPr marL="514350" indent="-514350">
              <a:buNone/>
            </a:pPr>
            <a:r>
              <a:rPr sz="1800" smtClean="0">
                <a:solidFill>
                  <a:srgbClr val="2D9F01"/>
                </a:solidFill>
              </a:rPr>
              <a:t>For DEMO : Navigate to DEMO folder -&gt; CSS3</a:t>
            </a:r>
            <a:endParaRPr sz="1800" smtClean="0">
              <a:solidFill>
                <a:srgbClr val="0070C0"/>
              </a:solidFill>
            </a:endParaRPr>
          </a:p>
          <a:p>
            <a:pPr marL="514350" indent="-514350">
              <a:buNone/>
            </a:pPr>
            <a:endParaRPr lang="en-US" sz="1800" dirty="0"/>
          </a:p>
        </p:txBody>
      </p:sp>
      <p:sp>
        <p:nvSpPr>
          <p:cNvPr id="3" name="Title 2"/>
          <p:cNvSpPr>
            <a:spLocks noGrp="1"/>
          </p:cNvSpPr>
          <p:nvPr>
            <p:ph type="title"/>
          </p:nvPr>
        </p:nvSpPr>
        <p:spPr/>
        <p:txBody>
          <a:bodyPr/>
          <a:lstStyle/>
          <a:p>
            <a:r>
              <a:rPr lang="en-IN" dirty="0" smtClean="0"/>
              <a:t>CSS3 Borders(Contd.)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pic>
        <p:nvPicPr>
          <p:cNvPr id="2050" name="Picture 2"/>
          <p:cNvPicPr>
            <a:picLocks noChangeAspect="1" noChangeArrowheads="1"/>
          </p:cNvPicPr>
          <p:nvPr/>
        </p:nvPicPr>
        <p:blipFill>
          <a:blip r:embed="rId2"/>
          <a:srcRect/>
          <a:stretch>
            <a:fillRect/>
          </a:stretch>
        </p:blipFill>
        <p:spPr bwMode="auto">
          <a:xfrm>
            <a:off x="5867400" y="2133600"/>
            <a:ext cx="2771775" cy="10763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638800" y="4191000"/>
            <a:ext cx="3019425" cy="10382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000" dirty="0" smtClean="0"/>
              <a:t> The </a:t>
            </a:r>
            <a:r>
              <a:rPr lang="en-IN" sz="2000" b="1" dirty="0" smtClean="0">
                <a:solidFill>
                  <a:srgbClr val="0070C0"/>
                </a:solidFill>
              </a:rPr>
              <a:t>CSS3 gradient </a:t>
            </a:r>
            <a:r>
              <a:rPr lang="en-IN" sz="2000" dirty="0" smtClean="0"/>
              <a:t>property is one of the most useful tools available to a web designer. It allows you to create stunning interfaces using gradients without the need for images</a:t>
            </a:r>
          </a:p>
          <a:p>
            <a:r>
              <a:rPr lang="en-IN" sz="2000" dirty="0" smtClean="0"/>
              <a:t> Each browser has their own prefix so the syntax can be quite complex</a:t>
            </a:r>
          </a:p>
          <a:p>
            <a:endParaRPr lang="en-IN" sz="2000" dirty="0" smtClean="0"/>
          </a:p>
          <a:p>
            <a:r>
              <a:rPr lang="en-IN" sz="2000" dirty="0" smtClean="0"/>
              <a:t> Eg : </a:t>
            </a:r>
          </a:p>
          <a:p>
            <a:pPr lvl="1">
              <a:buNone/>
            </a:pPr>
            <a:r>
              <a:rPr sz="1600" smtClean="0">
                <a:solidFill>
                  <a:srgbClr val="00B050"/>
                </a:solidFill>
              </a:rPr>
              <a:t>#myDiv {</a:t>
            </a:r>
          </a:p>
          <a:p>
            <a:pPr lvl="1">
              <a:buNone/>
            </a:pPr>
            <a:r>
              <a:rPr sz="1600" smtClean="0">
                <a:solidFill>
                  <a:srgbClr val="00B050"/>
                </a:solidFill>
              </a:rPr>
              <a:t>    background: rgb(30, 50, 230);</a:t>
            </a:r>
          </a:p>
          <a:p>
            <a:pPr lvl="1">
              <a:buNone/>
            </a:pPr>
            <a:r>
              <a:rPr sz="1600" smtClean="0">
                <a:solidFill>
                  <a:srgbClr val="00B050"/>
                </a:solidFill>
              </a:rPr>
              <a:t>    background: -moz-linear-gradient(30deg, rgb(30, 50, 230) 30%, rgb(90, 140, 250) 70%);</a:t>
            </a:r>
          </a:p>
          <a:p>
            <a:pPr lvl="1">
              <a:buNone/>
            </a:pPr>
            <a:r>
              <a:rPr sz="1600" smtClean="0">
                <a:solidFill>
                  <a:srgbClr val="00B050"/>
                </a:solidFill>
              </a:rPr>
              <a:t>    background: -webkit-linear-gradient(30deg, rgb(30, 50, 230) 30%, rgb(90, 140, 250) 70%);</a:t>
            </a:r>
          </a:p>
          <a:p>
            <a:pPr lvl="1">
              <a:buNone/>
            </a:pPr>
            <a:r>
              <a:rPr sz="1600" smtClean="0">
                <a:solidFill>
                  <a:srgbClr val="00B050"/>
                </a:solidFill>
              </a:rPr>
              <a:t>    background: -o-linear-gradient(30deg, rgb(30, 50, 230) 30%, rgb(90, 140, 250) 70%);</a:t>
            </a:r>
          </a:p>
          <a:p>
            <a:pPr lvl="1">
              <a:buNone/>
            </a:pPr>
            <a:r>
              <a:rPr sz="1600" smtClean="0">
                <a:solidFill>
                  <a:srgbClr val="00B050"/>
                </a:solidFill>
              </a:rPr>
              <a:t>    background: -ms-linear-gradient(30deg, rgb(30, 50, 230) 30%, rgb(90, 140, 250) 70%);</a:t>
            </a:r>
          </a:p>
          <a:p>
            <a:pPr lvl="1">
              <a:buNone/>
            </a:pPr>
            <a:r>
              <a:rPr sz="1600" smtClean="0">
                <a:solidFill>
                  <a:srgbClr val="00B050"/>
                </a:solidFill>
              </a:rPr>
              <a:t>    background: linear-gradient(30deg, rgb(30, 50, 230) 30%, rgb(90, 140, 250) 70%);</a:t>
            </a:r>
          </a:p>
          <a:p>
            <a:pPr lvl="1">
              <a:buNone/>
            </a:pPr>
            <a:r>
              <a:rPr sz="1600" smtClean="0">
                <a:solidFill>
                  <a:srgbClr val="00B050"/>
                </a:solidFill>
              </a:rPr>
              <a:t>}</a:t>
            </a:r>
            <a:endParaRPr sz="1600" dirty="0" smtClean="0">
              <a:solidFill>
                <a:srgbClr val="00B050"/>
              </a:solidFill>
            </a:endParaRPr>
          </a:p>
          <a:p>
            <a:pPr>
              <a:buNone/>
            </a:pPr>
            <a:r>
              <a:rPr sz="1800" smtClean="0">
                <a:solidFill>
                  <a:srgbClr val="2D9F01"/>
                </a:solidFill>
              </a:rPr>
              <a:t>For DEMO : Navigate to DEMO folder -&gt; CSS3</a:t>
            </a:r>
            <a:endParaRPr sz="1800" smtClean="0">
              <a:solidFill>
                <a:srgbClr val="00B050"/>
              </a:solidFill>
            </a:endParaRPr>
          </a:p>
        </p:txBody>
      </p:sp>
      <p:sp>
        <p:nvSpPr>
          <p:cNvPr id="3" name="Title 2"/>
          <p:cNvSpPr>
            <a:spLocks noGrp="1"/>
          </p:cNvSpPr>
          <p:nvPr>
            <p:ph type="title"/>
          </p:nvPr>
        </p:nvSpPr>
        <p:spPr/>
        <p:txBody>
          <a:bodyPr/>
          <a:lstStyle/>
          <a:p>
            <a:r>
              <a:rPr lang="en-IN" dirty="0" smtClean="0"/>
              <a:t>CSS3 Gradient Generator </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pic>
        <p:nvPicPr>
          <p:cNvPr id="3074" name="Picture 2"/>
          <p:cNvPicPr>
            <a:picLocks noChangeAspect="1" noChangeArrowheads="1"/>
          </p:cNvPicPr>
          <p:nvPr/>
        </p:nvPicPr>
        <p:blipFill>
          <a:blip r:embed="rId3"/>
          <a:srcRect/>
          <a:stretch>
            <a:fillRect/>
          </a:stretch>
        </p:blipFill>
        <p:spPr bwMode="auto">
          <a:xfrm>
            <a:off x="5638801" y="2895600"/>
            <a:ext cx="1371600" cy="1397158"/>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Online CSS3 Generator </a:t>
            </a:r>
          </a:p>
          <a:p>
            <a:pPr lvl="1"/>
            <a:r>
              <a:rPr lang="en-IN" dirty="0" smtClean="0"/>
              <a:t> </a:t>
            </a:r>
            <a:r>
              <a:rPr smtClean="0">
                <a:hlinkClick r:id="rId2"/>
              </a:rPr>
              <a:t>http://gradients.glrzad.com/</a:t>
            </a:r>
            <a:r>
              <a:rPr smtClean="0"/>
              <a:t> </a:t>
            </a:r>
          </a:p>
          <a:p>
            <a:pPr lvl="1"/>
            <a:r>
              <a:rPr lang="en-IN" dirty="0" smtClean="0"/>
              <a:t> </a:t>
            </a:r>
            <a:r>
              <a:rPr smtClean="0">
                <a:hlinkClick r:id="rId3"/>
              </a:rPr>
              <a:t>http://css3gen.com/gradient-generator/</a:t>
            </a:r>
            <a:endParaRPr dirty="0" smtClean="0"/>
          </a:p>
          <a:p>
            <a:r>
              <a:rPr lang="en-IN" dirty="0" smtClean="0"/>
              <a:t>Online Demo : </a:t>
            </a:r>
            <a:r>
              <a:rPr smtClean="0">
                <a:hlinkClick r:id="rId4"/>
              </a:rPr>
              <a:t>http://www.youtube.com/watch?v=ryaAzv5PxlA</a:t>
            </a:r>
            <a:endParaRPr smtClean="0"/>
          </a:p>
        </p:txBody>
      </p:sp>
      <p:sp>
        <p:nvSpPr>
          <p:cNvPr id="3" name="Title 2"/>
          <p:cNvSpPr>
            <a:spLocks noGrp="1"/>
          </p:cNvSpPr>
          <p:nvPr>
            <p:ph type="title"/>
          </p:nvPr>
        </p:nvSpPr>
        <p:spPr/>
        <p:txBody>
          <a:bodyPr/>
          <a:lstStyle/>
          <a:p>
            <a:r>
              <a:rPr lang="en-IN" sz="3200" dirty="0" smtClean="0"/>
              <a:t>CSS3 Gradient Generator(Contd.)</a:t>
            </a:r>
            <a:endParaRPr lang="en-US" sz="32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000" i="1" dirty="0" smtClean="0">
                <a:solidFill>
                  <a:srgbClr val="0070C0"/>
                </a:solidFill>
              </a:rPr>
              <a:t>With CSS3 transform, we can move, scale, turn, spin, and stretch elements</a:t>
            </a:r>
          </a:p>
          <a:p>
            <a:r>
              <a:rPr lang="en-IN" sz="2000" dirty="0" smtClean="0"/>
              <a:t> A </a:t>
            </a:r>
            <a:r>
              <a:rPr lang="en-IN" sz="2000" dirty="0" smtClean="0">
                <a:solidFill>
                  <a:srgbClr val="0070C0"/>
                </a:solidFill>
              </a:rPr>
              <a:t>transform</a:t>
            </a:r>
            <a:r>
              <a:rPr lang="en-IN" sz="2000" dirty="0" smtClean="0"/>
              <a:t> is an effect that lets an element change shape, size and position. We can transform your elements using 2D or 3D transformation</a:t>
            </a:r>
          </a:p>
          <a:p>
            <a:pPr>
              <a:buNone/>
            </a:pPr>
            <a:endParaRPr lang="en-US" sz="2000" dirty="0"/>
          </a:p>
        </p:txBody>
      </p:sp>
      <p:sp>
        <p:nvSpPr>
          <p:cNvPr id="3" name="Title 2"/>
          <p:cNvSpPr>
            <a:spLocks noGrp="1"/>
          </p:cNvSpPr>
          <p:nvPr>
            <p:ph type="title"/>
          </p:nvPr>
        </p:nvSpPr>
        <p:spPr/>
        <p:txBody>
          <a:bodyPr/>
          <a:lstStyle/>
          <a:p>
            <a:r>
              <a:rPr lang="en-IN" sz="3200" dirty="0" smtClean="0"/>
              <a:t>CSS3 Transforms</a:t>
            </a:r>
            <a:endParaRPr lang="en-US" sz="32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graphicFrame>
        <p:nvGraphicFramePr>
          <p:cNvPr id="5" name="Diagram 4"/>
          <p:cNvGraphicFramePr/>
          <p:nvPr/>
        </p:nvGraphicFramePr>
        <p:xfrm>
          <a:off x="609600" y="3124200"/>
          <a:ext cx="3581400" cy="284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5181600" y="3200400"/>
          <a:ext cx="3124200" cy="3124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6"/>
          <p:cNvSpPr/>
          <p:nvPr/>
        </p:nvSpPr>
        <p:spPr>
          <a:xfrm>
            <a:off x="304800" y="6019800"/>
            <a:ext cx="4391972" cy="369332"/>
          </a:xfrm>
          <a:prstGeom prst="rect">
            <a:avLst/>
          </a:prstGeom>
        </p:spPr>
        <p:txBody>
          <a:bodyPr wrap="none">
            <a:spAutoFit/>
          </a:bodyPr>
          <a:lstStyle/>
          <a:p>
            <a:r>
              <a:rPr lang="en-US" dirty="0" smtClean="0">
                <a:solidFill>
                  <a:srgbClr val="2D9F01"/>
                </a:solidFill>
              </a:rPr>
              <a:t>For DEMO : Navigate to DEMO folder -&gt; CSS3</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2D Transforms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pic>
        <p:nvPicPr>
          <p:cNvPr id="1026" name="Picture 2"/>
          <p:cNvPicPr>
            <a:picLocks noChangeAspect="1" noChangeArrowheads="1"/>
          </p:cNvPicPr>
          <p:nvPr/>
        </p:nvPicPr>
        <p:blipFill>
          <a:blip r:embed="rId2"/>
          <a:srcRect/>
          <a:stretch>
            <a:fillRect/>
          </a:stretch>
        </p:blipFill>
        <p:spPr bwMode="auto">
          <a:xfrm>
            <a:off x="685800" y="1752600"/>
            <a:ext cx="2028825" cy="1381125"/>
          </a:xfrm>
          <a:prstGeom prst="rect">
            <a:avLst/>
          </a:prstGeom>
          <a:noFill/>
          <a:ln w="9525">
            <a:noFill/>
            <a:miter lim="800000"/>
            <a:headEnd/>
            <a:tailEnd/>
          </a:ln>
          <a:effectLst/>
        </p:spPr>
      </p:pic>
      <p:sp>
        <p:nvSpPr>
          <p:cNvPr id="6" name="Rectangle 5"/>
          <p:cNvSpPr/>
          <p:nvPr/>
        </p:nvSpPr>
        <p:spPr>
          <a:xfrm>
            <a:off x="2743200" y="1676400"/>
            <a:ext cx="6324600" cy="22467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1400" dirty="0" smtClean="0"/>
              <a:t>With the translate() method, the element moves from its current position, depending on the parameters given for the left (X-axis) and the top (Y-axis) position</a:t>
            </a:r>
            <a:endParaRPr lang="en-US" sz="1400" dirty="0" smtClean="0">
              <a:solidFill>
                <a:srgbClr val="0070C0"/>
              </a:solidFill>
            </a:endParaRPr>
          </a:p>
          <a:p>
            <a:r>
              <a:rPr lang="en-US" sz="1400" dirty="0" smtClean="0">
                <a:solidFill>
                  <a:srgbClr val="0070C0"/>
                </a:solidFill>
              </a:rPr>
              <a:t>div</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transform: translate(50px,100px);</a:t>
            </a:r>
            <a:br>
              <a:rPr lang="en-US" sz="1400" dirty="0" smtClean="0">
                <a:solidFill>
                  <a:srgbClr val="0070C0"/>
                </a:solidFill>
              </a:rPr>
            </a:br>
            <a:r>
              <a:rPr lang="en-US" sz="1400" dirty="0" smtClean="0">
                <a:solidFill>
                  <a:srgbClr val="0070C0"/>
                </a:solidFill>
              </a:rPr>
              <a:t>-ms-transform: translate(50px,100px); /* IE 9 */</a:t>
            </a:r>
            <a:br>
              <a:rPr lang="en-US" sz="1400" dirty="0" smtClean="0">
                <a:solidFill>
                  <a:srgbClr val="0070C0"/>
                </a:solidFill>
              </a:rPr>
            </a:br>
            <a:r>
              <a:rPr lang="en-US" sz="1400" dirty="0" smtClean="0">
                <a:solidFill>
                  <a:srgbClr val="0070C0"/>
                </a:solidFill>
              </a:rPr>
              <a:t>-webkit-transform: translate(50px,100px); /* Safari and Chrome */</a:t>
            </a:r>
            <a:br>
              <a:rPr lang="en-US" sz="1400" dirty="0" smtClean="0">
                <a:solidFill>
                  <a:srgbClr val="0070C0"/>
                </a:solidFill>
              </a:rPr>
            </a:br>
            <a:r>
              <a:rPr lang="en-US" sz="1400" dirty="0" smtClean="0">
                <a:solidFill>
                  <a:srgbClr val="0070C0"/>
                </a:solidFill>
              </a:rPr>
              <a:t>-o-transform: translate(50px,100px); /* Opera */</a:t>
            </a:r>
            <a:br>
              <a:rPr lang="en-US" sz="1400" dirty="0" smtClean="0">
                <a:solidFill>
                  <a:srgbClr val="0070C0"/>
                </a:solidFill>
              </a:rPr>
            </a:br>
            <a:r>
              <a:rPr lang="en-US" sz="1400" dirty="0" smtClean="0">
                <a:solidFill>
                  <a:srgbClr val="0070C0"/>
                </a:solidFill>
              </a:rPr>
              <a:t>-moz-transform: translate(50px,100px); /* Firefox */</a:t>
            </a:r>
            <a:br>
              <a:rPr lang="en-US" sz="1400" dirty="0" smtClean="0">
                <a:solidFill>
                  <a:srgbClr val="0070C0"/>
                </a:solidFill>
              </a:rPr>
            </a:br>
            <a:r>
              <a:rPr lang="en-US" sz="1400" dirty="0" smtClean="0">
                <a:solidFill>
                  <a:srgbClr val="0070C0"/>
                </a:solidFill>
              </a:rPr>
              <a:t>}</a:t>
            </a:r>
            <a:endParaRPr lang="en-US" sz="1400" dirty="0">
              <a:solidFill>
                <a:srgbClr val="0070C0"/>
              </a:solidFill>
            </a:endParaRPr>
          </a:p>
        </p:txBody>
      </p:sp>
      <p:pic>
        <p:nvPicPr>
          <p:cNvPr id="1027" name="Picture 3"/>
          <p:cNvPicPr>
            <a:picLocks noChangeAspect="1" noChangeArrowheads="1"/>
          </p:cNvPicPr>
          <p:nvPr/>
        </p:nvPicPr>
        <p:blipFill>
          <a:blip r:embed="rId3"/>
          <a:srcRect/>
          <a:stretch>
            <a:fillRect/>
          </a:stretch>
        </p:blipFill>
        <p:spPr bwMode="auto">
          <a:xfrm>
            <a:off x="762000" y="4038600"/>
            <a:ext cx="1876425" cy="1428750"/>
          </a:xfrm>
          <a:prstGeom prst="rect">
            <a:avLst/>
          </a:prstGeom>
          <a:noFill/>
          <a:ln w="9525">
            <a:noFill/>
            <a:miter lim="800000"/>
            <a:headEnd/>
            <a:tailEnd/>
          </a:ln>
          <a:effectLst/>
        </p:spPr>
      </p:pic>
      <p:sp>
        <p:nvSpPr>
          <p:cNvPr id="8" name="Rectangle 7"/>
          <p:cNvSpPr/>
          <p:nvPr/>
        </p:nvSpPr>
        <p:spPr>
          <a:xfrm>
            <a:off x="2743200" y="4090987"/>
            <a:ext cx="4572000" cy="246221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IN" sz="1400" dirty="0" smtClean="0"/>
              <a:t>With the rotate() method, the element rotates clockwise at a given degree. Negative values are allowed and rotates the element counter-clockwise</a:t>
            </a:r>
            <a:endParaRPr lang="en-US" sz="1400" dirty="0" smtClean="0">
              <a:solidFill>
                <a:srgbClr val="0070C0"/>
              </a:solidFill>
            </a:endParaRPr>
          </a:p>
          <a:p>
            <a:r>
              <a:rPr lang="en-US" sz="1400" dirty="0" smtClean="0">
                <a:solidFill>
                  <a:srgbClr val="0070C0"/>
                </a:solidFill>
              </a:rPr>
              <a:t>div</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transform: rotate(30deg);</a:t>
            </a:r>
            <a:br>
              <a:rPr lang="en-US" sz="1400" dirty="0" smtClean="0">
                <a:solidFill>
                  <a:srgbClr val="0070C0"/>
                </a:solidFill>
              </a:rPr>
            </a:br>
            <a:r>
              <a:rPr lang="en-US" sz="1400" dirty="0" smtClean="0">
                <a:solidFill>
                  <a:srgbClr val="0070C0"/>
                </a:solidFill>
              </a:rPr>
              <a:t>-ms-transform: rotate(30deg); /* IE 9 */</a:t>
            </a:r>
            <a:br>
              <a:rPr lang="en-US" sz="1400" dirty="0" smtClean="0">
                <a:solidFill>
                  <a:srgbClr val="0070C0"/>
                </a:solidFill>
              </a:rPr>
            </a:br>
            <a:r>
              <a:rPr lang="en-US" sz="1400" dirty="0" smtClean="0">
                <a:solidFill>
                  <a:srgbClr val="0070C0"/>
                </a:solidFill>
              </a:rPr>
              <a:t>-webkit-transform: rotate(30deg); /* Safari and Chrome */</a:t>
            </a:r>
            <a:br>
              <a:rPr lang="en-US" sz="1400" dirty="0" smtClean="0">
                <a:solidFill>
                  <a:srgbClr val="0070C0"/>
                </a:solidFill>
              </a:rPr>
            </a:br>
            <a:r>
              <a:rPr lang="en-US" sz="1400" dirty="0" smtClean="0">
                <a:solidFill>
                  <a:srgbClr val="0070C0"/>
                </a:solidFill>
              </a:rPr>
              <a:t>-o-transform: rotate(30deg); /* Opera */</a:t>
            </a:r>
            <a:br>
              <a:rPr lang="en-US" sz="1400" dirty="0" smtClean="0">
                <a:solidFill>
                  <a:srgbClr val="0070C0"/>
                </a:solidFill>
              </a:rPr>
            </a:br>
            <a:r>
              <a:rPr lang="en-US" sz="1400" dirty="0" smtClean="0">
                <a:solidFill>
                  <a:srgbClr val="0070C0"/>
                </a:solidFill>
              </a:rPr>
              <a:t>-moz-transform: rotate(30deg); /* Firefox */</a:t>
            </a:r>
            <a:br>
              <a:rPr lang="en-US" sz="1400" dirty="0" smtClean="0">
                <a:solidFill>
                  <a:srgbClr val="0070C0"/>
                </a:solidFill>
              </a:rPr>
            </a:br>
            <a:r>
              <a:rPr lang="en-US" sz="1400" dirty="0" smtClean="0">
                <a:solidFill>
                  <a:srgbClr val="0070C0"/>
                </a:solidFill>
              </a:rPr>
              <a:t>}</a:t>
            </a:r>
            <a:endParaRPr lang="en-US" sz="1400" dirty="0">
              <a:solidFill>
                <a:srgbClr val="0070C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2D Transforms(Contd.)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pic>
        <p:nvPicPr>
          <p:cNvPr id="2050" name="Picture 2"/>
          <p:cNvPicPr>
            <a:picLocks noChangeAspect="1" noChangeArrowheads="1"/>
          </p:cNvPicPr>
          <p:nvPr/>
        </p:nvPicPr>
        <p:blipFill>
          <a:blip r:embed="rId2"/>
          <a:srcRect/>
          <a:stretch>
            <a:fillRect/>
          </a:stretch>
        </p:blipFill>
        <p:spPr bwMode="auto">
          <a:xfrm>
            <a:off x="609600" y="1676400"/>
            <a:ext cx="1762125" cy="1476375"/>
          </a:xfrm>
          <a:prstGeom prst="rect">
            <a:avLst/>
          </a:prstGeom>
          <a:noFill/>
          <a:ln w="9525">
            <a:noFill/>
            <a:miter lim="800000"/>
            <a:headEnd/>
            <a:tailEnd/>
          </a:ln>
          <a:effectLst/>
        </p:spPr>
      </p:pic>
      <p:sp>
        <p:nvSpPr>
          <p:cNvPr id="6" name="Rectangle 5"/>
          <p:cNvSpPr/>
          <p:nvPr/>
        </p:nvSpPr>
        <p:spPr>
          <a:xfrm>
            <a:off x="2667000" y="1600200"/>
            <a:ext cx="6172200" cy="22467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1400" dirty="0" smtClean="0"/>
              <a:t>With the scale() method, the element increases or decreases the size, depending on the parameters given for the width (X-axis) and the height (Y-axis):</a:t>
            </a:r>
            <a:endParaRPr lang="en-US" sz="1400" dirty="0" smtClean="0">
              <a:solidFill>
                <a:srgbClr val="0070C0"/>
              </a:solidFill>
            </a:endParaRPr>
          </a:p>
          <a:p>
            <a:r>
              <a:rPr lang="en-US" sz="1400" dirty="0" smtClean="0">
                <a:solidFill>
                  <a:srgbClr val="0070C0"/>
                </a:solidFill>
              </a:rPr>
              <a:t>div</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transform: scale(2,4);</a:t>
            </a:r>
            <a:br>
              <a:rPr lang="en-US" sz="1400" dirty="0" smtClean="0">
                <a:solidFill>
                  <a:srgbClr val="0070C0"/>
                </a:solidFill>
              </a:rPr>
            </a:br>
            <a:r>
              <a:rPr lang="en-US" sz="1400" dirty="0" smtClean="0">
                <a:solidFill>
                  <a:srgbClr val="0070C0"/>
                </a:solidFill>
              </a:rPr>
              <a:t>-ms-transform: scale(2,4); /* IE 9 */</a:t>
            </a:r>
            <a:br>
              <a:rPr lang="en-US" sz="1400" dirty="0" smtClean="0">
                <a:solidFill>
                  <a:srgbClr val="0070C0"/>
                </a:solidFill>
              </a:rPr>
            </a:br>
            <a:r>
              <a:rPr lang="en-US" sz="1400" dirty="0" smtClean="0">
                <a:solidFill>
                  <a:srgbClr val="0070C0"/>
                </a:solidFill>
              </a:rPr>
              <a:t>-webkit-transform: scale(2,4); /* Safari and Chrome */</a:t>
            </a:r>
            <a:br>
              <a:rPr lang="en-US" sz="1400" dirty="0" smtClean="0">
                <a:solidFill>
                  <a:srgbClr val="0070C0"/>
                </a:solidFill>
              </a:rPr>
            </a:br>
            <a:r>
              <a:rPr lang="en-US" sz="1400" dirty="0" smtClean="0">
                <a:solidFill>
                  <a:srgbClr val="0070C0"/>
                </a:solidFill>
              </a:rPr>
              <a:t>-o-transform: scale(2,4); /* Opera */</a:t>
            </a:r>
            <a:br>
              <a:rPr lang="en-US" sz="1400" dirty="0" smtClean="0">
                <a:solidFill>
                  <a:srgbClr val="0070C0"/>
                </a:solidFill>
              </a:rPr>
            </a:br>
            <a:r>
              <a:rPr lang="en-US" sz="1400" dirty="0" smtClean="0">
                <a:solidFill>
                  <a:srgbClr val="0070C0"/>
                </a:solidFill>
              </a:rPr>
              <a:t>-moz-transform: scale(2,4); /* Firefox */</a:t>
            </a:r>
            <a:br>
              <a:rPr lang="en-US" sz="1400" dirty="0" smtClean="0">
                <a:solidFill>
                  <a:srgbClr val="0070C0"/>
                </a:solidFill>
              </a:rPr>
            </a:br>
            <a:r>
              <a:rPr lang="en-US" sz="1400" dirty="0" smtClean="0">
                <a:solidFill>
                  <a:srgbClr val="0070C0"/>
                </a:solidFill>
              </a:rPr>
              <a:t>}</a:t>
            </a:r>
            <a:endParaRPr lang="en-US" sz="1400" dirty="0">
              <a:solidFill>
                <a:srgbClr val="0070C0"/>
              </a:solidFill>
            </a:endParaRPr>
          </a:p>
        </p:txBody>
      </p:sp>
      <p:pic>
        <p:nvPicPr>
          <p:cNvPr id="2051" name="Picture 3"/>
          <p:cNvPicPr>
            <a:picLocks noChangeAspect="1" noChangeArrowheads="1"/>
          </p:cNvPicPr>
          <p:nvPr/>
        </p:nvPicPr>
        <p:blipFill>
          <a:blip r:embed="rId3"/>
          <a:srcRect/>
          <a:stretch>
            <a:fillRect/>
          </a:stretch>
        </p:blipFill>
        <p:spPr bwMode="auto">
          <a:xfrm>
            <a:off x="762000" y="3657600"/>
            <a:ext cx="1685925" cy="1438275"/>
          </a:xfrm>
          <a:prstGeom prst="rect">
            <a:avLst/>
          </a:prstGeom>
          <a:noFill/>
          <a:ln w="9525">
            <a:noFill/>
            <a:miter lim="800000"/>
            <a:headEnd/>
            <a:tailEnd/>
          </a:ln>
          <a:effectLst/>
        </p:spPr>
      </p:pic>
      <p:sp>
        <p:nvSpPr>
          <p:cNvPr id="8" name="Rectangle 7"/>
          <p:cNvSpPr/>
          <p:nvPr/>
        </p:nvSpPr>
        <p:spPr>
          <a:xfrm>
            <a:off x="2667000" y="3951744"/>
            <a:ext cx="4572000" cy="267765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IN" sz="1400" dirty="0" smtClean="0"/>
              <a:t>With the skew() method, the element turns in a given angle, depending on the parameters given for the horizontal (X-axis) and the vertical (Y-axis) lines</a:t>
            </a:r>
            <a:endParaRPr lang="en-US" sz="1400" dirty="0" smtClean="0">
              <a:solidFill>
                <a:srgbClr val="0070C0"/>
              </a:solidFill>
            </a:endParaRPr>
          </a:p>
          <a:p>
            <a:r>
              <a:rPr lang="en-US" sz="1400" dirty="0" smtClean="0">
                <a:solidFill>
                  <a:srgbClr val="0070C0"/>
                </a:solidFill>
              </a:rPr>
              <a:t>div</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transform: skew(30deg,20deg);</a:t>
            </a:r>
            <a:br>
              <a:rPr lang="en-US" sz="1400" dirty="0" smtClean="0">
                <a:solidFill>
                  <a:srgbClr val="0070C0"/>
                </a:solidFill>
              </a:rPr>
            </a:br>
            <a:r>
              <a:rPr lang="en-US" sz="1400" dirty="0" smtClean="0">
                <a:solidFill>
                  <a:srgbClr val="0070C0"/>
                </a:solidFill>
              </a:rPr>
              <a:t>-ms-transform: skew(30deg,20deg); /* IE 9 */</a:t>
            </a:r>
            <a:br>
              <a:rPr lang="en-US" sz="1400" dirty="0" smtClean="0">
                <a:solidFill>
                  <a:srgbClr val="0070C0"/>
                </a:solidFill>
              </a:rPr>
            </a:br>
            <a:r>
              <a:rPr lang="en-US" sz="1400" dirty="0" smtClean="0">
                <a:solidFill>
                  <a:srgbClr val="0070C0"/>
                </a:solidFill>
              </a:rPr>
              <a:t>-webkit-transform: skew(30deg,20deg); /* Safari and Chrome */</a:t>
            </a:r>
            <a:br>
              <a:rPr lang="en-US" sz="1400" dirty="0" smtClean="0">
                <a:solidFill>
                  <a:srgbClr val="0070C0"/>
                </a:solidFill>
              </a:rPr>
            </a:br>
            <a:r>
              <a:rPr lang="en-US" sz="1400" dirty="0" smtClean="0">
                <a:solidFill>
                  <a:srgbClr val="0070C0"/>
                </a:solidFill>
              </a:rPr>
              <a:t>-o-transform: skew(30deg,20deg); /* Opera */</a:t>
            </a:r>
            <a:br>
              <a:rPr lang="en-US" sz="1400" dirty="0" smtClean="0">
                <a:solidFill>
                  <a:srgbClr val="0070C0"/>
                </a:solidFill>
              </a:rPr>
            </a:br>
            <a:r>
              <a:rPr lang="en-US" sz="1400" dirty="0" smtClean="0">
                <a:solidFill>
                  <a:srgbClr val="0070C0"/>
                </a:solidFill>
              </a:rPr>
              <a:t>-moz-transform: skew(30deg,20deg); /* Firefox */</a:t>
            </a:r>
            <a:br>
              <a:rPr lang="en-US" sz="1400" dirty="0" smtClean="0">
                <a:solidFill>
                  <a:srgbClr val="0070C0"/>
                </a:solidFill>
              </a:rPr>
            </a:br>
            <a:r>
              <a:rPr lang="en-US" sz="1400" dirty="0" smtClean="0">
                <a:solidFill>
                  <a:srgbClr val="0070C0"/>
                </a:solidFill>
              </a:rPr>
              <a:t>}</a:t>
            </a:r>
            <a:endParaRPr lang="en-US" sz="1400" dirty="0">
              <a:solidFill>
                <a:srgbClr val="0070C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2D Transforms(Contd.)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pic>
        <p:nvPicPr>
          <p:cNvPr id="3074" name="Picture 2"/>
          <p:cNvPicPr>
            <a:picLocks noChangeAspect="1" noChangeArrowheads="1"/>
          </p:cNvPicPr>
          <p:nvPr/>
        </p:nvPicPr>
        <p:blipFill>
          <a:blip r:embed="rId2"/>
          <a:srcRect/>
          <a:stretch>
            <a:fillRect/>
          </a:stretch>
        </p:blipFill>
        <p:spPr bwMode="auto">
          <a:xfrm>
            <a:off x="609600" y="1828800"/>
            <a:ext cx="1838325" cy="1371600"/>
          </a:xfrm>
          <a:prstGeom prst="rect">
            <a:avLst/>
          </a:prstGeom>
          <a:noFill/>
          <a:ln w="9525">
            <a:noFill/>
            <a:miter lim="800000"/>
            <a:headEnd/>
            <a:tailEnd/>
          </a:ln>
          <a:effectLst/>
        </p:spPr>
      </p:pic>
      <p:sp>
        <p:nvSpPr>
          <p:cNvPr id="6" name="Rectangle 5"/>
          <p:cNvSpPr/>
          <p:nvPr/>
        </p:nvSpPr>
        <p:spPr>
          <a:xfrm>
            <a:off x="2971800" y="1720840"/>
            <a:ext cx="4572000" cy="267765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IN" sz="1400" dirty="0" smtClean="0"/>
              <a:t>The matrix() method combines all of the 2D transform methods into one.</a:t>
            </a:r>
            <a:endParaRPr lang="en-US" sz="1400" dirty="0" smtClean="0">
              <a:solidFill>
                <a:srgbClr val="0070C0"/>
              </a:solidFill>
            </a:endParaRPr>
          </a:p>
          <a:p>
            <a:r>
              <a:rPr lang="en-US" sz="1400" dirty="0" smtClean="0">
                <a:solidFill>
                  <a:srgbClr val="0070C0"/>
                </a:solidFill>
              </a:rPr>
              <a:t>div</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transform:matrix(0.866,0.5,-0.5,0.866,0,0);</a:t>
            </a:r>
            <a:br>
              <a:rPr lang="en-US" sz="1400" dirty="0" smtClean="0">
                <a:solidFill>
                  <a:srgbClr val="0070C0"/>
                </a:solidFill>
              </a:rPr>
            </a:br>
            <a:r>
              <a:rPr lang="en-US" sz="1400" dirty="0" smtClean="0">
                <a:solidFill>
                  <a:srgbClr val="0070C0"/>
                </a:solidFill>
              </a:rPr>
              <a:t>-ms-transform:matrix(0.866,0.5,-0.5,0.866,0,0); /* IE 9 */</a:t>
            </a:r>
            <a:br>
              <a:rPr lang="en-US" sz="1400" dirty="0" smtClean="0">
                <a:solidFill>
                  <a:srgbClr val="0070C0"/>
                </a:solidFill>
              </a:rPr>
            </a:br>
            <a:r>
              <a:rPr lang="en-US" sz="1400" dirty="0" smtClean="0">
                <a:solidFill>
                  <a:srgbClr val="0070C0"/>
                </a:solidFill>
              </a:rPr>
              <a:t>-moz-transform:matrix(0.866,0.5,-0.5,0.866,0,0); /* Firefox */</a:t>
            </a:r>
            <a:br>
              <a:rPr lang="en-US" sz="1400" dirty="0" smtClean="0">
                <a:solidFill>
                  <a:srgbClr val="0070C0"/>
                </a:solidFill>
              </a:rPr>
            </a:br>
            <a:r>
              <a:rPr lang="en-US" sz="1400" dirty="0" smtClean="0">
                <a:solidFill>
                  <a:srgbClr val="0070C0"/>
                </a:solidFill>
              </a:rPr>
              <a:t>-webkit-transform:matrix(0.866,0.5,-0.5,0.866,0,0); /* Safari and Chrome */</a:t>
            </a:r>
            <a:br>
              <a:rPr lang="en-US" sz="1400" dirty="0" smtClean="0">
                <a:solidFill>
                  <a:srgbClr val="0070C0"/>
                </a:solidFill>
              </a:rPr>
            </a:br>
            <a:r>
              <a:rPr lang="en-US" sz="1400" dirty="0" smtClean="0">
                <a:solidFill>
                  <a:srgbClr val="0070C0"/>
                </a:solidFill>
              </a:rPr>
              <a:t>-o-transform:matrix(0.866,0.5,-0.5,0.866,0,0); /* Opera */</a:t>
            </a:r>
            <a:br>
              <a:rPr lang="en-US" sz="1400" dirty="0" smtClean="0">
                <a:solidFill>
                  <a:srgbClr val="0070C0"/>
                </a:solidFill>
              </a:rPr>
            </a:br>
            <a:r>
              <a:rPr lang="en-US" sz="1400" dirty="0" smtClean="0">
                <a:solidFill>
                  <a:srgbClr val="0070C0"/>
                </a:solidFill>
              </a:rPr>
              <a:t>}</a:t>
            </a:r>
            <a:endParaRPr lang="en-US" sz="1400" dirty="0">
              <a:solidFill>
                <a:srgbClr val="0070C0"/>
              </a:solidFill>
            </a:endParaRPr>
          </a:p>
        </p:txBody>
      </p:sp>
      <p:sp>
        <p:nvSpPr>
          <p:cNvPr id="7" name="Rectangle 6"/>
          <p:cNvSpPr/>
          <p:nvPr/>
        </p:nvSpPr>
        <p:spPr>
          <a:xfrm>
            <a:off x="228600" y="6019800"/>
            <a:ext cx="4391972" cy="369332"/>
          </a:xfrm>
          <a:prstGeom prst="rect">
            <a:avLst/>
          </a:prstGeom>
        </p:spPr>
        <p:txBody>
          <a:bodyPr wrap="none">
            <a:spAutoFit/>
          </a:bodyPr>
          <a:lstStyle/>
          <a:p>
            <a:r>
              <a:rPr lang="en-US" dirty="0" smtClean="0">
                <a:solidFill>
                  <a:srgbClr val="2D9F01"/>
                </a:solidFill>
              </a:rPr>
              <a:t>For DEMO : Navigate to DEMO folder -&gt; CSS3</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3D Transforms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pic>
        <p:nvPicPr>
          <p:cNvPr id="4098" name="Picture 2"/>
          <p:cNvPicPr>
            <a:picLocks noChangeAspect="1" noChangeArrowheads="1"/>
          </p:cNvPicPr>
          <p:nvPr/>
        </p:nvPicPr>
        <p:blipFill>
          <a:blip r:embed="rId2"/>
          <a:srcRect/>
          <a:stretch>
            <a:fillRect/>
          </a:stretch>
        </p:blipFill>
        <p:spPr bwMode="auto">
          <a:xfrm>
            <a:off x="838200" y="1905000"/>
            <a:ext cx="1943100" cy="10953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838200" y="4648200"/>
            <a:ext cx="1876425" cy="1085850"/>
          </a:xfrm>
          <a:prstGeom prst="rect">
            <a:avLst/>
          </a:prstGeom>
          <a:noFill/>
          <a:ln w="9525">
            <a:noFill/>
            <a:miter lim="800000"/>
            <a:headEnd/>
            <a:tailEnd/>
          </a:ln>
          <a:effectLst/>
        </p:spPr>
      </p:pic>
      <p:sp>
        <p:nvSpPr>
          <p:cNvPr id="7" name="Rectangle 6"/>
          <p:cNvSpPr/>
          <p:nvPr/>
        </p:nvSpPr>
        <p:spPr>
          <a:xfrm>
            <a:off x="2895600" y="4191000"/>
            <a:ext cx="4572000" cy="181588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IN" sz="1400" dirty="0" smtClean="0"/>
              <a:t>With the rotateY() method, the element rotates around its Y-axis at a given degree</a:t>
            </a:r>
            <a:endParaRPr lang="en-US" sz="1400" dirty="0" smtClean="0">
              <a:solidFill>
                <a:srgbClr val="0070C0"/>
              </a:solidFill>
            </a:endParaRPr>
          </a:p>
          <a:p>
            <a:r>
              <a:rPr lang="en-US" sz="1400" dirty="0" smtClean="0">
                <a:solidFill>
                  <a:srgbClr val="0070C0"/>
                </a:solidFill>
              </a:rPr>
              <a:t>div</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transform: rotateY(130deg);</a:t>
            </a:r>
            <a:br>
              <a:rPr lang="en-US" sz="1400" dirty="0" smtClean="0">
                <a:solidFill>
                  <a:srgbClr val="0070C0"/>
                </a:solidFill>
              </a:rPr>
            </a:br>
            <a:r>
              <a:rPr lang="en-US" sz="1400" dirty="0" smtClean="0">
                <a:solidFill>
                  <a:srgbClr val="0070C0"/>
                </a:solidFill>
              </a:rPr>
              <a:t>-webkit-transform: rotateY(130deg); /* Safari and Chrome */</a:t>
            </a:r>
            <a:br>
              <a:rPr lang="en-US" sz="1400" dirty="0" smtClean="0">
                <a:solidFill>
                  <a:srgbClr val="0070C0"/>
                </a:solidFill>
              </a:rPr>
            </a:br>
            <a:r>
              <a:rPr lang="en-US" sz="1400" dirty="0" smtClean="0">
                <a:solidFill>
                  <a:srgbClr val="0070C0"/>
                </a:solidFill>
              </a:rPr>
              <a:t>-moz-transform: rotateY(130deg); /* Firefox */</a:t>
            </a:r>
            <a:br>
              <a:rPr lang="en-US" sz="1400" dirty="0" smtClean="0">
                <a:solidFill>
                  <a:srgbClr val="0070C0"/>
                </a:solidFill>
              </a:rPr>
            </a:br>
            <a:r>
              <a:rPr lang="en-US" sz="1400" dirty="0" smtClean="0">
                <a:solidFill>
                  <a:srgbClr val="0070C0"/>
                </a:solidFill>
              </a:rPr>
              <a:t>}</a:t>
            </a:r>
            <a:endParaRPr lang="en-US" sz="1400" dirty="0">
              <a:solidFill>
                <a:srgbClr val="0070C0"/>
              </a:solidFill>
            </a:endParaRPr>
          </a:p>
        </p:txBody>
      </p:sp>
      <p:sp>
        <p:nvSpPr>
          <p:cNvPr id="8" name="Rectangle 7"/>
          <p:cNvSpPr/>
          <p:nvPr/>
        </p:nvSpPr>
        <p:spPr>
          <a:xfrm>
            <a:off x="2971800" y="1828800"/>
            <a:ext cx="4572000" cy="20313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IN" sz="1400" dirty="0" smtClean="0"/>
              <a:t>With the rotateX() method, the element rotates around its X-axis at a given degree.</a:t>
            </a:r>
            <a:endParaRPr lang="en-US" sz="1400" dirty="0" smtClean="0">
              <a:solidFill>
                <a:srgbClr val="0070C0"/>
              </a:solidFill>
            </a:endParaRPr>
          </a:p>
          <a:p>
            <a:r>
              <a:rPr lang="en-US" sz="1400" dirty="0" smtClean="0">
                <a:solidFill>
                  <a:srgbClr val="0070C0"/>
                </a:solidFill>
              </a:rPr>
              <a:t>div</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transform: rotateX(120deg);</a:t>
            </a:r>
            <a:br>
              <a:rPr lang="en-US" sz="1400" dirty="0" smtClean="0">
                <a:solidFill>
                  <a:srgbClr val="0070C0"/>
                </a:solidFill>
              </a:rPr>
            </a:br>
            <a:r>
              <a:rPr lang="en-US" sz="1400" dirty="0" smtClean="0">
                <a:solidFill>
                  <a:srgbClr val="0070C0"/>
                </a:solidFill>
              </a:rPr>
              <a:t>-webkit-transform: rotateX(120deg); /* Safari and Chrome */</a:t>
            </a:r>
            <a:br>
              <a:rPr lang="en-US" sz="1400" dirty="0" smtClean="0">
                <a:solidFill>
                  <a:srgbClr val="0070C0"/>
                </a:solidFill>
              </a:rPr>
            </a:br>
            <a:r>
              <a:rPr lang="en-US" sz="1400" dirty="0" smtClean="0">
                <a:solidFill>
                  <a:srgbClr val="0070C0"/>
                </a:solidFill>
              </a:rPr>
              <a:t>-moz-transform: rotateX(120deg); /* Firefox */</a:t>
            </a:r>
            <a:br>
              <a:rPr lang="en-US" sz="1400" dirty="0" smtClean="0">
                <a:solidFill>
                  <a:srgbClr val="0070C0"/>
                </a:solidFill>
              </a:rPr>
            </a:br>
            <a:r>
              <a:rPr lang="en-US" sz="1400" dirty="0" smtClean="0">
                <a:solidFill>
                  <a:srgbClr val="0070C0"/>
                </a:solidFill>
              </a:rPr>
              <a:t>}</a:t>
            </a:r>
            <a:endParaRPr lang="en-US" sz="1400" dirty="0">
              <a:solidFill>
                <a:srgbClr val="0070C0"/>
              </a:solidFill>
            </a:endParaRPr>
          </a:p>
        </p:txBody>
      </p:sp>
      <p:sp>
        <p:nvSpPr>
          <p:cNvPr id="9" name="Rectangle 8"/>
          <p:cNvSpPr/>
          <p:nvPr/>
        </p:nvSpPr>
        <p:spPr>
          <a:xfrm>
            <a:off x="304800" y="6096000"/>
            <a:ext cx="4391972" cy="369332"/>
          </a:xfrm>
          <a:prstGeom prst="rect">
            <a:avLst/>
          </a:prstGeom>
        </p:spPr>
        <p:txBody>
          <a:bodyPr wrap="none">
            <a:spAutoFit/>
          </a:bodyPr>
          <a:lstStyle/>
          <a:p>
            <a:r>
              <a:rPr lang="en-US" dirty="0" smtClean="0">
                <a:solidFill>
                  <a:srgbClr val="2D9F01"/>
                </a:solidFill>
              </a:rPr>
              <a:t>For DEMO : Navigate to DEMO folder -&gt; CSS3</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000" dirty="0" smtClean="0"/>
              <a:t>With CSS3, we can add an effect when changing from one style to another, without using Flash animations or JavaScripts </a:t>
            </a:r>
          </a:p>
          <a:p>
            <a:r>
              <a:rPr lang="en-IN" sz="2000" dirty="0" smtClean="0"/>
              <a:t>CSS3 transitions are effects that will gradually change the element from one style to another.</a:t>
            </a:r>
          </a:p>
          <a:p>
            <a:r>
              <a:rPr lang="en-IN" sz="2000" dirty="0" smtClean="0"/>
              <a:t>To achieve this , we need to do two things:</a:t>
            </a:r>
          </a:p>
          <a:p>
            <a:pPr lvl="1"/>
            <a:r>
              <a:rPr lang="en-IN" sz="1800" dirty="0" smtClean="0"/>
              <a:t>Specify the CSS property you want to add an effect to</a:t>
            </a:r>
          </a:p>
          <a:p>
            <a:pPr lvl="1"/>
            <a:r>
              <a:rPr lang="en-IN" sz="1800" dirty="0" smtClean="0"/>
              <a:t>Specify the duration of the effect.</a:t>
            </a:r>
          </a:p>
          <a:p>
            <a:endParaRPr lang="en-US" sz="2000" dirty="0"/>
          </a:p>
        </p:txBody>
      </p:sp>
      <p:sp>
        <p:nvSpPr>
          <p:cNvPr id="3" name="Title 2"/>
          <p:cNvSpPr>
            <a:spLocks noGrp="1"/>
          </p:cNvSpPr>
          <p:nvPr>
            <p:ph type="title"/>
          </p:nvPr>
        </p:nvSpPr>
        <p:spPr/>
        <p:txBody>
          <a:bodyPr/>
          <a:lstStyle/>
          <a:p>
            <a:r>
              <a:rPr lang="en-IN" dirty="0" smtClean="0"/>
              <a:t>CSS3 Transition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sp>
        <p:nvSpPr>
          <p:cNvPr id="5" name="Rectangle 4"/>
          <p:cNvSpPr/>
          <p:nvPr/>
        </p:nvSpPr>
        <p:spPr>
          <a:xfrm>
            <a:off x="1219200" y="4038600"/>
            <a:ext cx="4572000" cy="160043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IN" sz="1400" dirty="0" smtClean="0">
                <a:solidFill>
                  <a:srgbClr val="0070C0"/>
                </a:solidFill>
              </a:rPr>
              <a:t>div</a:t>
            </a:r>
            <a:br>
              <a:rPr lang="en-IN" sz="1400" dirty="0" smtClean="0">
                <a:solidFill>
                  <a:srgbClr val="0070C0"/>
                </a:solidFill>
              </a:rPr>
            </a:br>
            <a:r>
              <a:rPr lang="en-IN" sz="1400" dirty="0" smtClean="0">
                <a:solidFill>
                  <a:srgbClr val="0070C0"/>
                </a:solidFill>
              </a:rPr>
              <a:t>{</a:t>
            </a:r>
            <a:br>
              <a:rPr lang="en-IN" sz="1400" dirty="0" smtClean="0">
                <a:solidFill>
                  <a:srgbClr val="0070C0"/>
                </a:solidFill>
              </a:rPr>
            </a:br>
            <a:r>
              <a:rPr lang="en-IN" sz="1400" dirty="0" smtClean="0">
                <a:solidFill>
                  <a:srgbClr val="0070C0"/>
                </a:solidFill>
              </a:rPr>
              <a:t>transition: width 2s;</a:t>
            </a:r>
            <a:br>
              <a:rPr lang="en-IN" sz="1400" dirty="0" smtClean="0">
                <a:solidFill>
                  <a:srgbClr val="0070C0"/>
                </a:solidFill>
              </a:rPr>
            </a:br>
            <a:r>
              <a:rPr lang="en-IN" sz="1400" dirty="0" smtClean="0">
                <a:solidFill>
                  <a:srgbClr val="0070C0"/>
                </a:solidFill>
              </a:rPr>
              <a:t>-moz-transition: width 2s; /* Firefox 4 */</a:t>
            </a:r>
            <a:br>
              <a:rPr lang="en-IN" sz="1400" dirty="0" smtClean="0">
                <a:solidFill>
                  <a:srgbClr val="0070C0"/>
                </a:solidFill>
              </a:rPr>
            </a:br>
            <a:r>
              <a:rPr lang="en-IN" sz="1400" dirty="0" smtClean="0">
                <a:solidFill>
                  <a:srgbClr val="0070C0"/>
                </a:solidFill>
              </a:rPr>
              <a:t>-webkit-transition: width 2s; /* Safari and Chrome */</a:t>
            </a:r>
            <a:br>
              <a:rPr lang="en-IN" sz="1400" dirty="0" smtClean="0">
                <a:solidFill>
                  <a:srgbClr val="0070C0"/>
                </a:solidFill>
              </a:rPr>
            </a:br>
            <a:r>
              <a:rPr lang="en-IN" sz="1400" dirty="0" smtClean="0">
                <a:solidFill>
                  <a:srgbClr val="0070C0"/>
                </a:solidFill>
              </a:rPr>
              <a:t>-o-transition: width 2s; /* Opera */</a:t>
            </a:r>
            <a:br>
              <a:rPr lang="en-IN" sz="1400" dirty="0" smtClean="0">
                <a:solidFill>
                  <a:srgbClr val="0070C0"/>
                </a:solidFill>
              </a:rPr>
            </a:br>
            <a:r>
              <a:rPr lang="en-IN" sz="1400" dirty="0" smtClean="0">
                <a:solidFill>
                  <a:srgbClr val="0070C0"/>
                </a:solidFill>
              </a:rPr>
              <a:t>}</a:t>
            </a:r>
            <a:endParaRPr lang="en-US" sz="1400" dirty="0">
              <a:solidFill>
                <a:srgbClr val="0070C0"/>
              </a:solidFill>
            </a:endParaRPr>
          </a:p>
        </p:txBody>
      </p:sp>
      <p:sp>
        <p:nvSpPr>
          <p:cNvPr id="6" name="Rectangle 5"/>
          <p:cNvSpPr/>
          <p:nvPr/>
        </p:nvSpPr>
        <p:spPr>
          <a:xfrm>
            <a:off x="304800" y="6019800"/>
            <a:ext cx="4391972" cy="369332"/>
          </a:xfrm>
          <a:prstGeom prst="rect">
            <a:avLst/>
          </a:prstGeom>
        </p:spPr>
        <p:txBody>
          <a:bodyPr wrap="none">
            <a:spAutoFit/>
          </a:bodyPr>
          <a:lstStyle/>
          <a:p>
            <a:r>
              <a:rPr lang="en-US" dirty="0" smtClean="0">
                <a:solidFill>
                  <a:srgbClr val="2D9F01"/>
                </a:solidFill>
              </a:rPr>
              <a:t>For DEMO : Navigate to DEMO folder -&gt; CSS3</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914400" y="1609725"/>
          <a:ext cx="6781800" cy="4490191"/>
        </p:xfrm>
        <a:graphic>
          <a:graphicData uri="http://schemas.openxmlformats.org/drawingml/2006/table">
            <a:tbl>
              <a:tblPr>
                <a:tableStyleId>{5C22544A-7EE6-4342-B048-85BDC9FD1C3A}</a:tableStyleId>
              </a:tblPr>
              <a:tblGrid>
                <a:gridCol w="1998846"/>
                <a:gridCol w="4782954"/>
              </a:tblGrid>
              <a:tr h="752475">
                <a:tc>
                  <a:txBody>
                    <a:bodyPr/>
                    <a:lstStyle/>
                    <a:p>
                      <a:pPr algn="ctr" fontAlgn="t"/>
                      <a:r>
                        <a:rPr lang="en-US" sz="1800" b="1" i="0" u="none" dirty="0">
                          <a:latin typeface="Agency FB" pitchFamily="34" charset="0"/>
                        </a:rPr>
                        <a:t>Property</a:t>
                      </a:r>
                    </a:p>
                  </a:txBody>
                  <a:tcPr marL="27728" marR="27728" marT="27728" marB="27728" anchor="ctr"/>
                </a:tc>
                <a:tc>
                  <a:txBody>
                    <a:bodyPr/>
                    <a:lstStyle/>
                    <a:p>
                      <a:pPr algn="ctr" fontAlgn="t"/>
                      <a:r>
                        <a:rPr lang="en-US" sz="1800" b="1" i="0" u="none" dirty="0">
                          <a:latin typeface="Agency FB" pitchFamily="34" charset="0"/>
                        </a:rPr>
                        <a:t>Description</a:t>
                      </a:r>
                    </a:p>
                  </a:txBody>
                  <a:tcPr marL="27728" marR="27728" marT="27728" marB="27728" anchor="ctr"/>
                </a:tc>
              </a:tr>
              <a:tr h="854018">
                <a:tc>
                  <a:txBody>
                    <a:bodyPr/>
                    <a:lstStyle/>
                    <a:p>
                      <a:pPr fontAlgn="t"/>
                      <a:r>
                        <a:rPr lang="en-US" sz="1800" i="0" u="none" kern="1200" dirty="0">
                          <a:solidFill>
                            <a:schemeClr val="dk1"/>
                          </a:solidFill>
                          <a:latin typeface="Agency FB" pitchFamily="34" charset="0"/>
                          <a:ea typeface="+mn-ea"/>
                          <a:cs typeface="+mn-cs"/>
                          <a:hlinkClick r:id="rId2"/>
                        </a:rPr>
                        <a:t>transition</a:t>
                      </a:r>
                      <a:endParaRPr lang="en-US" sz="1800" i="0" u="none" kern="1200" dirty="0">
                        <a:solidFill>
                          <a:schemeClr val="dk1"/>
                        </a:solidFill>
                        <a:latin typeface="Agency FB" pitchFamily="34" charset="0"/>
                        <a:ea typeface="+mn-ea"/>
                        <a:cs typeface="+mn-cs"/>
                      </a:endParaRPr>
                    </a:p>
                  </a:txBody>
                  <a:tcPr marL="27728" marR="27728" marT="27728" marB="27728" anchor="ctr"/>
                </a:tc>
                <a:tc>
                  <a:txBody>
                    <a:bodyPr/>
                    <a:lstStyle/>
                    <a:p>
                      <a:pPr fontAlgn="t"/>
                      <a:r>
                        <a:rPr lang="en-IN" sz="1800" i="0" u="none" dirty="0">
                          <a:latin typeface="Agency FB" pitchFamily="34" charset="0"/>
                        </a:rPr>
                        <a:t>A shorthand property for setting the four transition properties into a single property</a:t>
                      </a:r>
                    </a:p>
                  </a:txBody>
                  <a:tcPr marL="27728" marR="27728" marT="27728" marB="27728" anchor="ctr"/>
                </a:tc>
              </a:tr>
              <a:tr h="854018">
                <a:tc>
                  <a:txBody>
                    <a:bodyPr/>
                    <a:lstStyle/>
                    <a:p>
                      <a:pPr fontAlgn="t"/>
                      <a:r>
                        <a:rPr lang="en-US" sz="1800" i="0" u="none" kern="1200" dirty="0">
                          <a:solidFill>
                            <a:schemeClr val="dk1"/>
                          </a:solidFill>
                          <a:latin typeface="Agency FB" pitchFamily="34" charset="0"/>
                          <a:ea typeface="+mn-ea"/>
                          <a:cs typeface="+mn-cs"/>
                          <a:hlinkClick r:id="rId3"/>
                        </a:rPr>
                        <a:t>transition-property</a:t>
                      </a:r>
                      <a:endParaRPr lang="en-US" sz="1800" i="0" u="none" kern="1200" dirty="0">
                        <a:solidFill>
                          <a:schemeClr val="dk1"/>
                        </a:solidFill>
                        <a:latin typeface="Agency FB" pitchFamily="34" charset="0"/>
                        <a:ea typeface="+mn-ea"/>
                        <a:cs typeface="+mn-cs"/>
                      </a:endParaRPr>
                    </a:p>
                  </a:txBody>
                  <a:tcPr marL="27728" marR="27728" marT="27728" marB="27728" anchor="ctr"/>
                </a:tc>
                <a:tc>
                  <a:txBody>
                    <a:bodyPr/>
                    <a:lstStyle/>
                    <a:p>
                      <a:pPr fontAlgn="t"/>
                      <a:r>
                        <a:rPr lang="en-IN" sz="1800" i="0" u="none" dirty="0">
                          <a:latin typeface="Agency FB" pitchFamily="34" charset="0"/>
                        </a:rPr>
                        <a:t>Specifies the name of the CSS property to which the transition is applied</a:t>
                      </a:r>
                    </a:p>
                  </a:txBody>
                  <a:tcPr marL="27728" marR="27728" marT="27728" marB="27728" anchor="ctr"/>
                </a:tc>
              </a:tr>
              <a:tr h="587831">
                <a:tc>
                  <a:txBody>
                    <a:bodyPr/>
                    <a:lstStyle/>
                    <a:p>
                      <a:pPr fontAlgn="t"/>
                      <a:r>
                        <a:rPr lang="en-US" sz="1800" i="0" u="none" kern="1200" dirty="0">
                          <a:solidFill>
                            <a:schemeClr val="dk1"/>
                          </a:solidFill>
                          <a:latin typeface="Agency FB" pitchFamily="34" charset="0"/>
                          <a:ea typeface="+mn-ea"/>
                          <a:cs typeface="+mn-cs"/>
                          <a:hlinkClick r:id="rId4"/>
                        </a:rPr>
                        <a:t>transition-duration</a:t>
                      </a:r>
                      <a:endParaRPr lang="en-US" sz="1800" i="0" u="none" kern="1200" dirty="0">
                        <a:solidFill>
                          <a:schemeClr val="dk1"/>
                        </a:solidFill>
                        <a:latin typeface="Agency FB" pitchFamily="34" charset="0"/>
                        <a:ea typeface="+mn-ea"/>
                        <a:cs typeface="+mn-cs"/>
                      </a:endParaRPr>
                    </a:p>
                  </a:txBody>
                  <a:tcPr marL="27728" marR="27728" marT="27728" marB="27728" anchor="ctr"/>
                </a:tc>
                <a:tc>
                  <a:txBody>
                    <a:bodyPr/>
                    <a:lstStyle/>
                    <a:p>
                      <a:pPr fontAlgn="t"/>
                      <a:r>
                        <a:rPr lang="en-IN" sz="1800" i="0" u="none" dirty="0">
                          <a:latin typeface="Agency FB" pitchFamily="34" charset="0"/>
                        </a:rPr>
                        <a:t>Defines the length of time that a transition takes. Default 0</a:t>
                      </a:r>
                    </a:p>
                  </a:txBody>
                  <a:tcPr marL="27728" marR="27728" marT="27728" marB="27728" anchor="ctr"/>
                </a:tc>
              </a:tr>
              <a:tr h="854018">
                <a:tc>
                  <a:txBody>
                    <a:bodyPr/>
                    <a:lstStyle/>
                    <a:p>
                      <a:pPr fontAlgn="t"/>
                      <a:r>
                        <a:rPr lang="en-US" sz="1800" i="0" u="none" kern="1200" dirty="0">
                          <a:solidFill>
                            <a:schemeClr val="dk1"/>
                          </a:solidFill>
                          <a:latin typeface="Agency FB" pitchFamily="34" charset="0"/>
                          <a:ea typeface="+mn-ea"/>
                          <a:cs typeface="+mn-cs"/>
                          <a:hlinkClick r:id="rId5"/>
                        </a:rPr>
                        <a:t>transition-timing-function</a:t>
                      </a:r>
                      <a:endParaRPr lang="en-US" sz="1800" i="0" u="none" kern="1200" dirty="0">
                        <a:solidFill>
                          <a:schemeClr val="dk1"/>
                        </a:solidFill>
                        <a:latin typeface="Agency FB" pitchFamily="34" charset="0"/>
                        <a:ea typeface="+mn-ea"/>
                        <a:cs typeface="+mn-cs"/>
                      </a:endParaRPr>
                    </a:p>
                  </a:txBody>
                  <a:tcPr marL="27728" marR="27728" marT="27728" marB="27728" anchor="ctr"/>
                </a:tc>
                <a:tc>
                  <a:txBody>
                    <a:bodyPr/>
                    <a:lstStyle/>
                    <a:p>
                      <a:pPr fontAlgn="t"/>
                      <a:r>
                        <a:rPr lang="en-IN" sz="1800" i="0" u="none" dirty="0">
                          <a:latin typeface="Agency FB" pitchFamily="34" charset="0"/>
                        </a:rPr>
                        <a:t>Describes how the speed during a transition will be calculated. Default "ease"</a:t>
                      </a:r>
                    </a:p>
                  </a:txBody>
                  <a:tcPr marL="27728" marR="27728" marT="27728" marB="27728" anchor="ctr"/>
                </a:tc>
              </a:tr>
              <a:tr h="587831">
                <a:tc>
                  <a:txBody>
                    <a:bodyPr/>
                    <a:lstStyle/>
                    <a:p>
                      <a:pPr fontAlgn="t"/>
                      <a:r>
                        <a:rPr lang="en-US" sz="1800" i="0" u="none" kern="1200" dirty="0">
                          <a:solidFill>
                            <a:schemeClr val="dk1"/>
                          </a:solidFill>
                          <a:latin typeface="Agency FB" pitchFamily="34" charset="0"/>
                          <a:ea typeface="+mn-ea"/>
                          <a:cs typeface="+mn-cs"/>
                          <a:hlinkClick r:id="rId6"/>
                        </a:rPr>
                        <a:t>transition-delay</a:t>
                      </a:r>
                      <a:endParaRPr lang="en-US" sz="1800" i="0" u="none" kern="1200" dirty="0">
                        <a:solidFill>
                          <a:schemeClr val="dk1"/>
                        </a:solidFill>
                        <a:latin typeface="Agency FB" pitchFamily="34" charset="0"/>
                        <a:ea typeface="+mn-ea"/>
                        <a:cs typeface="+mn-cs"/>
                      </a:endParaRPr>
                    </a:p>
                  </a:txBody>
                  <a:tcPr marL="27728" marR="27728" marT="27728" marB="27728" anchor="ctr"/>
                </a:tc>
                <a:tc>
                  <a:txBody>
                    <a:bodyPr/>
                    <a:lstStyle/>
                    <a:p>
                      <a:pPr fontAlgn="t"/>
                      <a:r>
                        <a:rPr lang="en-IN" sz="1800" i="0" u="none" dirty="0">
                          <a:latin typeface="Agency FB" pitchFamily="34" charset="0"/>
                        </a:rPr>
                        <a:t>Defines when the transition will start. Default 0</a:t>
                      </a:r>
                    </a:p>
                  </a:txBody>
                  <a:tcPr marL="27728" marR="27728" marT="27728" marB="27728" anchor="ctr"/>
                </a:tc>
              </a:tr>
            </a:tbl>
          </a:graphicData>
        </a:graphic>
      </p:graphicFrame>
      <p:sp>
        <p:nvSpPr>
          <p:cNvPr id="3" name="Title 2"/>
          <p:cNvSpPr>
            <a:spLocks noGrp="1"/>
          </p:cNvSpPr>
          <p:nvPr>
            <p:ph type="title"/>
          </p:nvPr>
        </p:nvSpPr>
        <p:spPr/>
        <p:txBody>
          <a:bodyPr/>
          <a:lstStyle/>
          <a:p>
            <a:r>
              <a:rPr lang="en-IN" dirty="0" smtClean="0"/>
              <a:t>CSS3 Transition Properties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sp>
        <p:nvSpPr>
          <p:cNvPr id="5121"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
            </a:r>
            <a:br>
              <a:rPr kumimoji="0" lang="en-US" sz="1800" b="0" i="0" u="none" strike="noStrike" cap="none" normalizeH="0" baseline="0" dirty="0" smtClean="0">
                <a:ln>
                  <a:noFill/>
                </a:ln>
                <a:solidFill>
                  <a:schemeClr val="tx1"/>
                </a:solidFill>
                <a:effectLst/>
                <a:latin typeface="Arial" charset="0"/>
                <a:cs typeface="Arial" charset="0"/>
              </a:rPr>
            </a:b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099915344"/>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defRPr/>
                      </a:pPr>
                      <a:r>
                        <a:rPr lang="en-US" sz="1800" kern="1200" dirty="0" smtClean="0">
                          <a:solidFill>
                            <a:schemeClr val="tx1"/>
                          </a:solidFill>
                          <a:latin typeface="+mn-lt"/>
                          <a:ea typeface="+mn-ea"/>
                          <a:cs typeface="+mn-cs"/>
                        </a:rPr>
                        <a:t>Nirmala Devi Selvaraju(161124)</a:t>
                      </a:r>
                      <a:endParaRPr kumimoji="0" lang="en-US" sz="18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defRPr/>
                      </a:pPr>
                      <a:r>
                        <a:rPr kumimoji="0" lang="en-US" sz="1600" b="0" i="0" u="none" strike="noStrike" kern="1200" cap="none" normalizeH="0" baseline="0" dirty="0" smtClean="0">
                          <a:ln>
                            <a:noFill/>
                          </a:ln>
                          <a:solidFill>
                            <a:schemeClr val="tx1"/>
                          </a:solidFill>
                          <a:effectLst/>
                          <a:latin typeface="+mn-lt"/>
                          <a:ea typeface="+mn-ea"/>
                          <a:cs typeface="+mn-cs"/>
                        </a:rPr>
                        <a:t>Nirmala  Devi from Academy having 5+ years of experiences </a:t>
                      </a:r>
                      <a:r>
                        <a:rPr lang="en-US" sz="1600" kern="1200" dirty="0" smtClean="0">
                          <a:solidFill>
                            <a:schemeClr val="tx1"/>
                          </a:solidFill>
                          <a:effectLst/>
                          <a:latin typeface="+mn-lt"/>
                          <a:ea typeface="+mn-ea"/>
                          <a:cs typeface="+mn-cs"/>
                        </a:rPr>
                        <a:t>in Java/JEE technologies, HTML , HTML5,</a:t>
                      </a:r>
                      <a:r>
                        <a:rPr lang="en-US" sz="1600" kern="1200" baseline="0" dirty="0" smtClean="0">
                          <a:solidFill>
                            <a:schemeClr val="tx1"/>
                          </a:solidFill>
                          <a:effectLst/>
                          <a:latin typeface="+mn-lt"/>
                          <a:ea typeface="+mn-ea"/>
                          <a:cs typeface="+mn-cs"/>
                        </a:rPr>
                        <a:t> </a:t>
                      </a:r>
                      <a:r>
                        <a:rPr lang="en-US" sz="1600" kern="1200" dirty="0" smtClean="0">
                          <a:solidFill>
                            <a:schemeClr val="tx1"/>
                          </a:solidFill>
                          <a:effectLst/>
                          <a:latin typeface="+mn-lt"/>
                          <a:ea typeface="+mn-ea"/>
                          <a:cs typeface="+mn-cs"/>
                        </a:rPr>
                        <a:t>JavaScript, Ajax..</a:t>
                      </a:r>
                      <a:endParaRPr kumimoji="0" lang="en-US" sz="16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kern="1200" cap="none" normalizeH="0" baseline="0" dirty="0" smtClean="0">
                        <a:ln>
                          <a:noFill/>
                        </a:ln>
                        <a:solidFill>
                          <a:schemeClr val="tx1"/>
                        </a:solidFill>
                        <a:effectLst/>
                        <a:latin typeface="+mj-lt"/>
                        <a:ea typeface="+mn-ea"/>
                        <a:cs typeface="+mn-cs"/>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2744581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000" dirty="0" smtClean="0"/>
              <a:t>Before CSS3, web designers had to use fonts that were already installed on the user's computer.</a:t>
            </a:r>
          </a:p>
          <a:p>
            <a:r>
              <a:rPr lang="en-IN" sz="2000" dirty="0" smtClean="0"/>
              <a:t>With CSS3, web designers can use whatever font he/she likes</a:t>
            </a:r>
          </a:p>
          <a:p>
            <a:endParaRPr lang="en-US" sz="2000" dirty="0"/>
          </a:p>
        </p:txBody>
      </p:sp>
      <p:sp>
        <p:nvSpPr>
          <p:cNvPr id="3" name="Title 2"/>
          <p:cNvSpPr>
            <a:spLocks noGrp="1"/>
          </p:cNvSpPr>
          <p:nvPr>
            <p:ph type="title"/>
          </p:nvPr>
        </p:nvSpPr>
        <p:spPr/>
        <p:txBody>
          <a:bodyPr/>
          <a:lstStyle/>
          <a:p>
            <a:r>
              <a:rPr lang="en-US" dirty="0" smtClean="0"/>
              <a:t>CSS3 Fonts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sp>
        <p:nvSpPr>
          <p:cNvPr id="6" name="Rectangle 5"/>
          <p:cNvSpPr/>
          <p:nvPr/>
        </p:nvSpPr>
        <p:spPr>
          <a:xfrm>
            <a:off x="762000" y="2971800"/>
            <a:ext cx="3429000" cy="310854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1400" dirty="0" smtClean="0">
                <a:solidFill>
                  <a:srgbClr val="0070C0"/>
                </a:solidFill>
              </a:rPr>
              <a:t>Eg: 1</a:t>
            </a:r>
            <a:endParaRPr lang="en-US" sz="1400" dirty="0" smtClean="0">
              <a:solidFill>
                <a:srgbClr val="0070C0"/>
              </a:solidFill>
            </a:endParaRPr>
          </a:p>
          <a:p>
            <a:r>
              <a:rPr lang="en-US" sz="1400" dirty="0" smtClean="0">
                <a:solidFill>
                  <a:srgbClr val="0070C0"/>
                </a:solidFill>
              </a:rPr>
              <a:t>&lt;style type="text/css"&gt; </a:t>
            </a:r>
            <a:br>
              <a:rPr lang="en-US" sz="1400" dirty="0" smtClean="0">
                <a:solidFill>
                  <a:srgbClr val="0070C0"/>
                </a:solidFill>
              </a:rPr>
            </a:br>
            <a:r>
              <a:rPr lang="en-US" sz="1400" dirty="0" smtClean="0">
                <a:solidFill>
                  <a:srgbClr val="0070C0"/>
                </a:solidFill>
              </a:rPr>
              <a:t>@font-face</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font-family: myFirstFont;</a:t>
            </a:r>
            <a:br>
              <a:rPr lang="en-US" sz="1400" dirty="0" smtClean="0">
                <a:solidFill>
                  <a:srgbClr val="0070C0"/>
                </a:solidFill>
              </a:rPr>
            </a:br>
            <a:r>
              <a:rPr lang="en-US" sz="1400" dirty="0" smtClean="0">
                <a:solidFill>
                  <a:srgbClr val="0070C0"/>
                </a:solidFill>
              </a:rPr>
              <a:t>src: url('Sansation_Light.ttf'),</a:t>
            </a:r>
            <a:br>
              <a:rPr lang="en-US" sz="1400" dirty="0" smtClean="0">
                <a:solidFill>
                  <a:srgbClr val="0070C0"/>
                </a:solidFill>
              </a:rPr>
            </a:br>
            <a:r>
              <a:rPr lang="en-US" sz="1400" dirty="0" smtClean="0">
                <a:solidFill>
                  <a:srgbClr val="0070C0"/>
                </a:solidFill>
              </a:rPr>
              <a:t>     url('Sansation_Light.eot'); /* IE9+ */</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
            </a:r>
            <a:br>
              <a:rPr lang="en-US" sz="1400" dirty="0" smtClean="0">
                <a:solidFill>
                  <a:srgbClr val="0070C0"/>
                </a:solidFill>
              </a:rPr>
            </a:br>
            <a:r>
              <a:rPr lang="en-US" sz="1400" dirty="0" smtClean="0">
                <a:solidFill>
                  <a:srgbClr val="0070C0"/>
                </a:solidFill>
              </a:rPr>
              <a:t>div</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font-family:myFirstFont;</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&lt;/style&gt;</a:t>
            </a:r>
            <a:endParaRPr lang="en-US" sz="1400" dirty="0">
              <a:solidFill>
                <a:srgbClr val="0070C0"/>
              </a:solidFill>
            </a:endParaRPr>
          </a:p>
        </p:txBody>
      </p:sp>
      <p:sp>
        <p:nvSpPr>
          <p:cNvPr id="7" name="Rectangle 6"/>
          <p:cNvSpPr/>
          <p:nvPr/>
        </p:nvSpPr>
        <p:spPr>
          <a:xfrm>
            <a:off x="4724400" y="3581400"/>
            <a:ext cx="3200400"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1400" dirty="0" smtClean="0">
                <a:solidFill>
                  <a:srgbClr val="0070C0"/>
                </a:solidFill>
              </a:rPr>
              <a:t>Eg :2 </a:t>
            </a:r>
            <a:endParaRPr lang="en-US" sz="1400" dirty="0" smtClean="0">
              <a:solidFill>
                <a:srgbClr val="0070C0"/>
              </a:solidFill>
            </a:endParaRPr>
          </a:p>
          <a:p>
            <a:r>
              <a:rPr lang="en-US" sz="1400" dirty="0" smtClean="0">
                <a:solidFill>
                  <a:srgbClr val="0070C0"/>
                </a:solidFill>
              </a:rPr>
              <a:t>@font-face</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font-family: myFirstFont;</a:t>
            </a:r>
            <a:br>
              <a:rPr lang="en-US" sz="1400" dirty="0" smtClean="0">
                <a:solidFill>
                  <a:srgbClr val="0070C0"/>
                </a:solidFill>
              </a:rPr>
            </a:br>
            <a:r>
              <a:rPr lang="en-US" sz="1400" dirty="0" smtClean="0">
                <a:solidFill>
                  <a:srgbClr val="0070C0"/>
                </a:solidFill>
              </a:rPr>
              <a:t>src: url('Sansation_Bold.ttf'),</a:t>
            </a:r>
            <a:br>
              <a:rPr lang="en-US" sz="1400" dirty="0" smtClean="0">
                <a:solidFill>
                  <a:srgbClr val="0070C0"/>
                </a:solidFill>
              </a:rPr>
            </a:br>
            <a:r>
              <a:rPr lang="en-US" sz="1400" dirty="0" smtClean="0">
                <a:solidFill>
                  <a:srgbClr val="0070C0"/>
                </a:solidFill>
              </a:rPr>
              <a:t>     url('Sansation_Bold.eot'); /* IE9+ */</a:t>
            </a:r>
            <a:br>
              <a:rPr lang="en-US" sz="1400" dirty="0" smtClean="0">
                <a:solidFill>
                  <a:srgbClr val="0070C0"/>
                </a:solidFill>
              </a:rPr>
            </a:br>
            <a:r>
              <a:rPr lang="en-US" sz="1400" dirty="0" smtClean="0">
                <a:solidFill>
                  <a:srgbClr val="0070C0"/>
                </a:solidFill>
              </a:rPr>
              <a:t>font-weight:bold;</a:t>
            </a:r>
            <a:br>
              <a:rPr lang="en-US" sz="1400" dirty="0" smtClean="0">
                <a:solidFill>
                  <a:srgbClr val="0070C0"/>
                </a:solidFill>
              </a:rPr>
            </a:br>
            <a:r>
              <a:rPr lang="en-US" sz="1400" dirty="0" smtClean="0">
                <a:solidFill>
                  <a:srgbClr val="0070C0"/>
                </a:solidFill>
              </a:rPr>
              <a:t>}</a:t>
            </a:r>
            <a:endParaRPr lang="en-US" sz="1400" dirty="0">
              <a:solidFill>
                <a:srgbClr val="0070C0"/>
              </a:solidFill>
            </a:endParaRPr>
          </a:p>
        </p:txBody>
      </p:sp>
      <p:sp>
        <p:nvSpPr>
          <p:cNvPr id="8" name="Rectangle 7"/>
          <p:cNvSpPr/>
          <p:nvPr/>
        </p:nvSpPr>
        <p:spPr>
          <a:xfrm>
            <a:off x="381000" y="6096000"/>
            <a:ext cx="4391972" cy="369332"/>
          </a:xfrm>
          <a:prstGeom prst="rect">
            <a:avLst/>
          </a:prstGeom>
        </p:spPr>
        <p:txBody>
          <a:bodyPr wrap="none">
            <a:spAutoFit/>
          </a:bodyPr>
          <a:lstStyle/>
          <a:p>
            <a:r>
              <a:rPr lang="en-US" dirty="0" smtClean="0">
                <a:solidFill>
                  <a:srgbClr val="2D9F01"/>
                </a:solidFill>
              </a:rPr>
              <a:t>For DEMO : Navigate to DEMO folder -&gt; CSS3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CSS3 Font Descriptors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pic>
        <p:nvPicPr>
          <p:cNvPr id="43009" name="Picture 1"/>
          <p:cNvPicPr>
            <a:picLocks noChangeAspect="1" noChangeArrowheads="1"/>
          </p:cNvPicPr>
          <p:nvPr/>
        </p:nvPicPr>
        <p:blipFill>
          <a:blip r:embed="rId2"/>
          <a:srcRect/>
          <a:stretch>
            <a:fillRect/>
          </a:stretch>
        </p:blipFill>
        <p:spPr bwMode="auto">
          <a:xfrm>
            <a:off x="797379" y="1905000"/>
            <a:ext cx="6670221" cy="43434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000" dirty="0" smtClean="0"/>
              <a:t>With CSS3, we can create multiple columns for laying out text - like in newspapers!</a:t>
            </a:r>
          </a:p>
          <a:p>
            <a:r>
              <a:rPr lang="en-IN" sz="2000" u="sng" dirty="0" smtClean="0"/>
              <a:t>CSS3 Multiple column properties:</a:t>
            </a:r>
          </a:p>
          <a:p>
            <a:pPr lvl="1"/>
            <a:r>
              <a:rPr lang="en-IN" sz="2000" dirty="0" smtClean="0"/>
              <a:t>column-count</a:t>
            </a:r>
          </a:p>
          <a:p>
            <a:pPr lvl="1"/>
            <a:r>
              <a:rPr lang="en-IN" sz="2000" dirty="0" smtClean="0"/>
              <a:t>column-gap</a:t>
            </a:r>
          </a:p>
          <a:p>
            <a:pPr lvl="1"/>
            <a:r>
              <a:rPr lang="en-IN" sz="2000" dirty="0" smtClean="0"/>
              <a:t>column-rule</a:t>
            </a:r>
          </a:p>
          <a:p>
            <a:endParaRPr lang="en-US" sz="2000" dirty="0"/>
          </a:p>
        </p:txBody>
      </p:sp>
      <p:sp>
        <p:nvSpPr>
          <p:cNvPr id="3" name="Title 2"/>
          <p:cNvSpPr>
            <a:spLocks noGrp="1"/>
          </p:cNvSpPr>
          <p:nvPr>
            <p:ph type="title"/>
          </p:nvPr>
        </p:nvSpPr>
        <p:spPr/>
        <p:txBody>
          <a:bodyPr/>
          <a:lstStyle/>
          <a:p>
            <a:r>
              <a:rPr lang="en-US" dirty="0" smtClean="0"/>
              <a:t>CSS3 Multicolumn Layouts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pic>
        <p:nvPicPr>
          <p:cNvPr id="41985" name="Picture 1"/>
          <p:cNvPicPr>
            <a:picLocks noChangeAspect="1" noChangeArrowheads="1"/>
          </p:cNvPicPr>
          <p:nvPr/>
        </p:nvPicPr>
        <p:blipFill>
          <a:blip r:embed="rId2"/>
          <a:srcRect/>
          <a:stretch>
            <a:fillRect/>
          </a:stretch>
        </p:blipFill>
        <p:spPr bwMode="auto">
          <a:xfrm>
            <a:off x="990600" y="4114800"/>
            <a:ext cx="3752850" cy="14668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CSS3 Multicolumn Layouts(Contd.)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sp>
        <p:nvSpPr>
          <p:cNvPr id="5" name="Rectangle 4"/>
          <p:cNvSpPr/>
          <p:nvPr/>
        </p:nvSpPr>
        <p:spPr>
          <a:xfrm>
            <a:off x="304800" y="1752600"/>
            <a:ext cx="4572000" cy="181588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sz="1400" dirty="0" smtClean="0"/>
              <a:t>CSS3 Create Multiple Columns</a:t>
            </a:r>
          </a:p>
          <a:p>
            <a:r>
              <a:rPr lang="en-IN" sz="1400" u="sng" dirty="0" smtClean="0">
                <a:solidFill>
                  <a:srgbClr val="0070C0"/>
                </a:solidFill>
                <a:effectLst>
                  <a:outerShdw blurRad="38100" dist="38100" dir="2700000" algn="tl">
                    <a:srgbClr val="000000">
                      <a:alpha val="43137"/>
                    </a:srgbClr>
                  </a:outerShdw>
                </a:effectLst>
              </a:rPr>
              <a:t>Divide the text in a div element into three columns:</a:t>
            </a:r>
          </a:p>
          <a:p>
            <a:r>
              <a:rPr lang="en-IN" sz="1400" dirty="0" smtClean="0">
                <a:solidFill>
                  <a:srgbClr val="0070C0"/>
                </a:solidFill>
              </a:rPr>
              <a:t>div</a:t>
            </a:r>
            <a:br>
              <a:rPr lang="en-IN" sz="1400" dirty="0" smtClean="0">
                <a:solidFill>
                  <a:srgbClr val="0070C0"/>
                </a:solidFill>
              </a:rPr>
            </a:br>
            <a:r>
              <a:rPr lang="en-IN" sz="1400" dirty="0" smtClean="0">
                <a:solidFill>
                  <a:srgbClr val="0070C0"/>
                </a:solidFill>
              </a:rPr>
              <a:t>{</a:t>
            </a:r>
            <a:br>
              <a:rPr lang="en-IN" sz="1400" dirty="0" smtClean="0">
                <a:solidFill>
                  <a:srgbClr val="0070C0"/>
                </a:solidFill>
              </a:rPr>
            </a:br>
            <a:r>
              <a:rPr lang="en-IN" sz="1400" dirty="0" smtClean="0">
                <a:solidFill>
                  <a:srgbClr val="0070C0"/>
                </a:solidFill>
              </a:rPr>
              <a:t>-moz-column-count:3; /* Firefox */</a:t>
            </a:r>
            <a:br>
              <a:rPr lang="en-IN" sz="1400" dirty="0" smtClean="0">
                <a:solidFill>
                  <a:srgbClr val="0070C0"/>
                </a:solidFill>
              </a:rPr>
            </a:br>
            <a:r>
              <a:rPr lang="en-IN" sz="1400" dirty="0" smtClean="0">
                <a:solidFill>
                  <a:srgbClr val="0070C0"/>
                </a:solidFill>
              </a:rPr>
              <a:t>-webkit-column-count:3; /* Safari and Chrome */</a:t>
            </a:r>
            <a:br>
              <a:rPr lang="en-IN" sz="1400" dirty="0" smtClean="0">
                <a:solidFill>
                  <a:srgbClr val="0070C0"/>
                </a:solidFill>
              </a:rPr>
            </a:br>
            <a:r>
              <a:rPr lang="en-IN" sz="1400" dirty="0" smtClean="0">
                <a:solidFill>
                  <a:srgbClr val="0070C0"/>
                </a:solidFill>
              </a:rPr>
              <a:t>column-count:3;</a:t>
            </a:r>
            <a:br>
              <a:rPr lang="en-IN" sz="1400" dirty="0" smtClean="0">
                <a:solidFill>
                  <a:srgbClr val="0070C0"/>
                </a:solidFill>
              </a:rPr>
            </a:br>
            <a:r>
              <a:rPr lang="en-IN" sz="1400" dirty="0" smtClean="0">
                <a:solidFill>
                  <a:srgbClr val="0070C0"/>
                </a:solidFill>
              </a:rPr>
              <a:t>}</a:t>
            </a:r>
            <a:endParaRPr lang="en-IN" sz="1400" dirty="0">
              <a:solidFill>
                <a:srgbClr val="0070C0"/>
              </a:solidFill>
            </a:endParaRPr>
          </a:p>
        </p:txBody>
      </p:sp>
      <p:sp>
        <p:nvSpPr>
          <p:cNvPr id="6" name="Rectangle 5"/>
          <p:cNvSpPr/>
          <p:nvPr/>
        </p:nvSpPr>
        <p:spPr>
          <a:xfrm>
            <a:off x="5029200" y="3200162"/>
            <a:ext cx="3886200" cy="181588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sz="1400" dirty="0" smtClean="0"/>
              <a:t>CSS3 Specify the Gap Between Columns</a:t>
            </a:r>
          </a:p>
          <a:p>
            <a:r>
              <a:rPr lang="en-US" sz="1400" u="sng" dirty="0" smtClean="0">
                <a:solidFill>
                  <a:srgbClr val="0070C0"/>
                </a:solidFill>
                <a:effectLst>
                  <a:outerShdw blurRad="38100" dist="38100" dir="2700000" algn="tl">
                    <a:srgbClr val="000000">
                      <a:alpha val="43137"/>
                    </a:srgbClr>
                  </a:outerShdw>
                </a:effectLst>
              </a:rPr>
              <a:t>Specify a 40 pixels gap between the columns:</a:t>
            </a:r>
          </a:p>
          <a:p>
            <a:r>
              <a:rPr lang="en-US" sz="1400" dirty="0" smtClean="0">
                <a:solidFill>
                  <a:srgbClr val="0070C0"/>
                </a:solidFill>
              </a:rPr>
              <a:t>div</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-moz-column-gap:40px; /* Firefox */</a:t>
            </a:r>
            <a:br>
              <a:rPr lang="en-US" sz="1400" dirty="0" smtClean="0">
                <a:solidFill>
                  <a:srgbClr val="0070C0"/>
                </a:solidFill>
              </a:rPr>
            </a:br>
            <a:r>
              <a:rPr lang="en-US" sz="1400" dirty="0" smtClean="0">
                <a:solidFill>
                  <a:srgbClr val="0070C0"/>
                </a:solidFill>
              </a:rPr>
              <a:t>-webkit-column-gap:40px; /* Safari and Chrome */</a:t>
            </a:r>
            <a:br>
              <a:rPr lang="en-US" sz="1400" dirty="0" smtClean="0">
                <a:solidFill>
                  <a:srgbClr val="0070C0"/>
                </a:solidFill>
              </a:rPr>
            </a:br>
            <a:r>
              <a:rPr lang="en-US" sz="1400" dirty="0" smtClean="0">
                <a:solidFill>
                  <a:srgbClr val="0070C0"/>
                </a:solidFill>
              </a:rPr>
              <a:t>column-gap:40px;</a:t>
            </a:r>
            <a:br>
              <a:rPr lang="en-US" sz="1400" dirty="0" smtClean="0">
                <a:solidFill>
                  <a:srgbClr val="0070C0"/>
                </a:solidFill>
              </a:rPr>
            </a:br>
            <a:r>
              <a:rPr lang="en-US" sz="1400" dirty="0" smtClean="0">
                <a:solidFill>
                  <a:srgbClr val="0070C0"/>
                </a:solidFill>
              </a:rPr>
              <a:t>}</a:t>
            </a:r>
            <a:endParaRPr lang="en-US" sz="1400" dirty="0">
              <a:solidFill>
                <a:srgbClr val="0070C0"/>
              </a:solidFill>
            </a:endParaRPr>
          </a:p>
        </p:txBody>
      </p:sp>
      <p:sp>
        <p:nvSpPr>
          <p:cNvPr id="7" name="Rectangle 6"/>
          <p:cNvSpPr/>
          <p:nvPr/>
        </p:nvSpPr>
        <p:spPr>
          <a:xfrm>
            <a:off x="304800" y="4647962"/>
            <a:ext cx="4572000" cy="224676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sz="1400" dirty="0" smtClean="0"/>
              <a:t>CSS3 Column Rules : </a:t>
            </a:r>
          </a:p>
          <a:p>
            <a:r>
              <a:rPr lang="en-IN" sz="1400" u="sng" dirty="0" smtClean="0">
                <a:solidFill>
                  <a:srgbClr val="0070C0"/>
                </a:solidFill>
                <a:effectLst>
                  <a:outerShdw blurRad="38100" dist="38100" dir="2700000" algn="tl">
                    <a:srgbClr val="000000">
                      <a:alpha val="43137"/>
                    </a:srgbClr>
                  </a:outerShdw>
                </a:effectLst>
              </a:rPr>
              <a:t>Specify the width, style and color of the rule between </a:t>
            </a:r>
            <a:r>
              <a:rPr lang="en-IN" sz="1400" dirty="0" smtClean="0">
                <a:solidFill>
                  <a:srgbClr val="0070C0"/>
                </a:solidFill>
                <a:effectLst>
                  <a:outerShdw blurRad="38100" dist="38100" dir="2700000" algn="tl">
                    <a:srgbClr val="000000">
                      <a:alpha val="43137"/>
                    </a:srgbClr>
                  </a:outerShdw>
                </a:effectLst>
              </a:rPr>
              <a:t>columns:</a:t>
            </a:r>
            <a:endParaRPr lang="en-US" sz="1400" dirty="0" smtClean="0">
              <a:solidFill>
                <a:srgbClr val="0070C0"/>
              </a:solidFill>
              <a:effectLst>
                <a:outerShdw blurRad="38100" dist="38100" dir="2700000" algn="tl">
                  <a:srgbClr val="000000">
                    <a:alpha val="43137"/>
                  </a:srgbClr>
                </a:outerShdw>
              </a:effectLst>
            </a:endParaRPr>
          </a:p>
          <a:p>
            <a:r>
              <a:rPr lang="en-US" sz="1400" dirty="0" smtClean="0">
                <a:solidFill>
                  <a:srgbClr val="0070C0"/>
                </a:solidFill>
              </a:rPr>
              <a:t>div</a:t>
            </a:r>
            <a:br>
              <a:rPr lang="en-US" sz="1400" dirty="0" smtClean="0">
                <a:solidFill>
                  <a:srgbClr val="0070C0"/>
                </a:solidFill>
              </a:rPr>
            </a:br>
            <a:r>
              <a:rPr lang="en-US" sz="1400" dirty="0" smtClean="0">
                <a:solidFill>
                  <a:srgbClr val="0070C0"/>
                </a:solidFill>
              </a:rPr>
              <a:t>{</a:t>
            </a:r>
            <a:br>
              <a:rPr lang="en-US" sz="1400" dirty="0" smtClean="0">
                <a:solidFill>
                  <a:srgbClr val="0070C0"/>
                </a:solidFill>
              </a:rPr>
            </a:br>
            <a:r>
              <a:rPr lang="en-US" sz="1400" dirty="0" smtClean="0">
                <a:solidFill>
                  <a:srgbClr val="0070C0"/>
                </a:solidFill>
              </a:rPr>
              <a:t>-moz-column-rule:3px outset #ff00ff; /* Firefox */</a:t>
            </a:r>
            <a:br>
              <a:rPr lang="en-US" sz="1400" dirty="0" smtClean="0">
                <a:solidFill>
                  <a:srgbClr val="0070C0"/>
                </a:solidFill>
              </a:rPr>
            </a:br>
            <a:r>
              <a:rPr lang="en-US" sz="1400" dirty="0" smtClean="0">
                <a:solidFill>
                  <a:srgbClr val="0070C0"/>
                </a:solidFill>
              </a:rPr>
              <a:t>-webkit-column-rule:3px outset #ff00ff; /* Safari and Chrome */</a:t>
            </a:r>
            <a:br>
              <a:rPr lang="en-US" sz="1400" dirty="0" smtClean="0">
                <a:solidFill>
                  <a:srgbClr val="0070C0"/>
                </a:solidFill>
              </a:rPr>
            </a:br>
            <a:r>
              <a:rPr lang="en-US" sz="1400" dirty="0" smtClean="0">
                <a:solidFill>
                  <a:srgbClr val="0070C0"/>
                </a:solidFill>
              </a:rPr>
              <a:t>column-rule:3px outset #ff00ff;</a:t>
            </a:r>
            <a:br>
              <a:rPr lang="en-US" sz="1400" dirty="0" smtClean="0">
                <a:solidFill>
                  <a:srgbClr val="0070C0"/>
                </a:solidFill>
              </a:rPr>
            </a:br>
            <a:r>
              <a:rPr lang="en-US" sz="1400" dirty="0" smtClean="0">
                <a:solidFill>
                  <a:srgbClr val="0070C0"/>
                </a:solidFill>
              </a:rPr>
              <a:t>}</a:t>
            </a:r>
            <a:endParaRPr lang="en-US" sz="1400" dirty="0">
              <a:solidFill>
                <a:srgbClr val="0070C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686800" cy="4876800"/>
          </a:xfrm>
        </p:spPr>
        <p:txBody>
          <a:bodyPr/>
          <a:lstStyle/>
          <a:p>
            <a:r>
              <a:rPr lang="en-IN" sz="1800" dirty="0" smtClean="0">
                <a:solidFill>
                  <a:srgbClr val="0070C0"/>
                </a:solidFill>
              </a:rPr>
              <a:t>Learning Language </a:t>
            </a:r>
            <a:r>
              <a:rPr lang="en-IN" sz="1800" dirty="0" smtClean="0"/>
              <a:t>- CSS3 is a much easier language to learn, especially for all those front end developers out there that have been coding CSS2 for years and simply want to add a few extra aesthetics to their sites</a:t>
            </a:r>
          </a:p>
          <a:p>
            <a:endParaRPr lang="en-IN" sz="1800" dirty="0" smtClean="0"/>
          </a:p>
          <a:p>
            <a:r>
              <a:rPr lang="en-IN" sz="1800" dirty="0" smtClean="0">
                <a:solidFill>
                  <a:srgbClr val="0070C0"/>
                </a:solidFill>
              </a:rPr>
              <a:t>Size </a:t>
            </a:r>
            <a:r>
              <a:rPr lang="en-IN" sz="1800" dirty="0" smtClean="0"/>
              <a:t>- CSS3 is much smaller. The code is tiny in comparison and you can work it straight into your standard stylesheets</a:t>
            </a:r>
          </a:p>
          <a:p>
            <a:endParaRPr lang="en-IN" sz="1800" dirty="0" smtClean="0">
              <a:solidFill>
                <a:srgbClr val="0070C0"/>
              </a:solidFill>
            </a:endParaRPr>
          </a:p>
          <a:p>
            <a:r>
              <a:rPr lang="en-IN" sz="1800" dirty="0" smtClean="0">
                <a:solidFill>
                  <a:srgbClr val="0070C0"/>
                </a:solidFill>
              </a:rPr>
              <a:t>Implementation</a:t>
            </a:r>
            <a:r>
              <a:rPr lang="en-IN" sz="1800" dirty="0" smtClean="0"/>
              <a:t> - CSS3 can be written straight into your standard stylesheet and there is no need for extra files. This means you can avoid linking to various libraries and files full of complicated code in the &lt;head&gt; of your html documents</a:t>
            </a:r>
          </a:p>
          <a:p>
            <a:endParaRPr lang="en-IN" sz="1800" dirty="0" smtClean="0">
              <a:solidFill>
                <a:srgbClr val="0070C0"/>
              </a:solidFill>
            </a:endParaRPr>
          </a:p>
          <a:p>
            <a:r>
              <a:rPr lang="en-IN" sz="1800" dirty="0" smtClean="0">
                <a:solidFill>
                  <a:srgbClr val="0070C0"/>
                </a:solidFill>
              </a:rPr>
              <a:t>Accessibility</a:t>
            </a:r>
            <a:r>
              <a:rPr lang="en-IN" sz="1800" dirty="0" smtClean="0"/>
              <a:t> - Accessibility is really important on the Web, especially if you are designing sites that are potentially going to be visited by disabled users. As CSS3 will be part of the W3C Web Standards then it will be completely accessible, no matter what technology you are using to browse the Internet.</a:t>
            </a:r>
            <a:endParaRPr lang="en-US" sz="1800" dirty="0" smtClean="0"/>
          </a:p>
        </p:txBody>
      </p:sp>
      <p:sp>
        <p:nvSpPr>
          <p:cNvPr id="3" name="Title 2"/>
          <p:cNvSpPr>
            <a:spLocks noGrp="1"/>
          </p:cNvSpPr>
          <p:nvPr>
            <p:ph type="title"/>
          </p:nvPr>
        </p:nvSpPr>
        <p:spPr/>
        <p:txBody>
          <a:bodyPr/>
          <a:lstStyle/>
          <a:p>
            <a:r>
              <a:rPr lang="en-US" dirty="0" smtClean="0"/>
              <a:t>Advantages of CSS3</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686800" cy="4724400"/>
          </a:xfrm>
        </p:spPr>
        <p:txBody>
          <a:bodyPr/>
          <a:lstStyle/>
          <a:p>
            <a:r>
              <a:rPr lang="en-IN" sz="2000" dirty="0" smtClean="0"/>
              <a:t>The biggest problem is compatibility with old browsers and even new ones.</a:t>
            </a:r>
            <a:br>
              <a:rPr lang="en-IN" sz="2000" dirty="0" smtClean="0"/>
            </a:br>
            <a:r>
              <a:rPr lang="en-IN" sz="2000" dirty="0" smtClean="0"/>
              <a:t>This is because CSS3 is still under development, actually there are different modules being developed separately.</a:t>
            </a:r>
          </a:p>
          <a:p>
            <a:r>
              <a:rPr lang="en-IN" sz="2000" dirty="0" smtClean="0"/>
              <a:t>Many properties have not even reached a mature syntax yet, this is why you will need to use prefixes like </a:t>
            </a:r>
            <a:r>
              <a:rPr lang="en-IN" sz="2000" i="1" dirty="0" smtClean="0"/>
              <a:t>moz </a:t>
            </a:r>
            <a:r>
              <a:rPr lang="en-IN" sz="2000" dirty="0" smtClean="0"/>
              <a:t>and </a:t>
            </a:r>
            <a:r>
              <a:rPr lang="en-IN" sz="2000" i="1" dirty="0" smtClean="0"/>
              <a:t>webkit</a:t>
            </a:r>
            <a:r>
              <a:rPr lang="en-IN" sz="2000" dirty="0" smtClean="0"/>
              <a:t> for those ones.</a:t>
            </a:r>
          </a:p>
          <a:p>
            <a:endParaRPr lang="en-US" sz="2000" dirty="0" smtClean="0"/>
          </a:p>
        </p:txBody>
      </p:sp>
      <p:sp>
        <p:nvSpPr>
          <p:cNvPr id="3" name="Title 2"/>
          <p:cNvSpPr>
            <a:spLocks noGrp="1"/>
          </p:cNvSpPr>
          <p:nvPr>
            <p:ph type="title"/>
          </p:nvPr>
        </p:nvSpPr>
        <p:spPr/>
        <p:txBody>
          <a:bodyPr/>
          <a:lstStyle/>
          <a:p>
            <a:r>
              <a:rPr lang="en-US" dirty="0" smtClean="0"/>
              <a:t>Disadvantages of CSS3</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dirty="0" smtClean="0"/>
              <a:t>Questions from Participants</a:t>
            </a:r>
          </a:p>
        </p:txBody>
      </p:sp>
      <p:sp>
        <p:nvSpPr>
          <p:cNvPr id="14340" name="Rectangle 3"/>
          <p:cNvSpPr>
            <a:spLocks noGrp="1" noChangeArrowheads="1"/>
          </p:cNvSpPr>
          <p:nvPr>
            <p:ph idx="1"/>
          </p:nvPr>
        </p:nvSpPr>
        <p:spPr/>
        <p:txBody>
          <a:bodyPr/>
          <a:lstStyle/>
          <a:p>
            <a:pPr eaLnBrk="1" hangingPunct="1"/>
            <a:r>
              <a:rPr lang="en-US" dirty="0" smtClean="0"/>
              <a:t>Questions from participants</a:t>
            </a:r>
          </a:p>
          <a:p>
            <a:pPr eaLnBrk="1" hangingPunct="1"/>
            <a:endParaRPr lang="en-US" dirty="0" smtClean="0"/>
          </a:p>
        </p:txBody>
      </p:sp>
      <p:sp>
        <p:nvSpPr>
          <p:cNvPr id="14338" name="Slide Number Placeholder 3"/>
          <p:cNvSpPr>
            <a:spLocks noGrp="1"/>
          </p:cNvSpPr>
          <p:nvPr>
            <p:ph type="sldNum" sz="quarter" idx="12"/>
          </p:nvPr>
        </p:nvSpPr>
        <p:spPr>
          <a:noFill/>
        </p:spPr>
        <p:txBody>
          <a:bodyPr/>
          <a:lstStyle/>
          <a:p>
            <a:fld id="{626E063E-0A90-49EB-A005-A6AD83749B5A}" type="slidenum">
              <a:rPr lang="en-US" smtClean="0"/>
              <a:pPr/>
              <a:t>26</a:t>
            </a:fld>
            <a:endParaRPr lang="en-US" dirty="0" smtClean="0"/>
          </a:p>
        </p:txBody>
      </p:sp>
      <p:pic>
        <p:nvPicPr>
          <p:cNvPr id="14341" name="Picture 5"/>
          <p:cNvPicPr>
            <a:picLocks noChangeAspect="1" noChangeArrowheads="1"/>
          </p:cNvPicPr>
          <p:nvPr/>
        </p:nvPicPr>
        <p:blipFill>
          <a:blip r:embed="rId2" cstate="print"/>
          <a:srcRect/>
          <a:stretch>
            <a:fillRect/>
          </a:stretch>
        </p:blipFill>
        <p:spPr bwMode="auto">
          <a:xfrm>
            <a:off x="4114800" y="2971800"/>
            <a:ext cx="1143000" cy="1143000"/>
          </a:xfrm>
          <a:prstGeom prst="rect">
            <a:avLst/>
          </a:prstGeom>
          <a:noFill/>
          <a:ln w="9525" algn="ctr">
            <a:noFill/>
            <a:miter lim="800000"/>
            <a:headEnd/>
            <a:tailEnd/>
          </a:ln>
        </p:spPr>
      </p:pic>
      <p:pic>
        <p:nvPicPr>
          <p:cNvPr id="14342" name="Picture 7" descr="MrSmarty_Mascot_L"/>
          <p:cNvPicPr>
            <a:picLocks noChangeAspect="1" noChangeArrowheads="1"/>
          </p:cNvPicPr>
          <p:nvPr/>
        </p:nvPicPr>
        <p:blipFill>
          <a:blip r:embed="rId3" cstate="print"/>
          <a:srcRect/>
          <a:stretch>
            <a:fillRect/>
          </a:stretch>
        </p:blipFill>
        <p:spPr bwMode="auto">
          <a:xfrm>
            <a:off x="5867400" y="1701800"/>
            <a:ext cx="2532063" cy="2641600"/>
          </a:xfrm>
          <a:prstGeom prst="rect">
            <a:avLst/>
          </a:prstGeom>
          <a:noFill/>
          <a:ln w="9525">
            <a:noFill/>
            <a:miter lim="800000"/>
            <a:headEnd/>
            <a:tailEnd/>
          </a:ln>
        </p:spPr>
      </p:pic>
      <p:pic>
        <p:nvPicPr>
          <p:cNvPr id="7" name="Picture 10" descr="http://waste2wealth.org/images/query.jpg"/>
          <p:cNvPicPr>
            <a:picLocks noChangeAspect="1" noChangeArrowheads="1"/>
          </p:cNvPicPr>
          <p:nvPr/>
        </p:nvPicPr>
        <p:blipFill>
          <a:blip r:embed="rId4" cstate="print"/>
          <a:srcRect/>
          <a:stretch>
            <a:fillRect/>
          </a:stretch>
        </p:blipFill>
        <p:spPr bwMode="auto">
          <a:xfrm>
            <a:off x="609600" y="2133600"/>
            <a:ext cx="3019425" cy="40100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 0  L 0.25 0  E" pathEditMode="relative" ptsTypes="">
                                      <p:cBhvr>
                                        <p:cTn id="6"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000" dirty="0" smtClean="0">
                <a:solidFill>
                  <a:srgbClr val="0070C0"/>
                </a:solidFill>
              </a:rPr>
              <a:t>Cascading Style Sheets (CSS)</a:t>
            </a:r>
            <a:r>
              <a:rPr lang="en-IN" sz="2000" dirty="0" smtClean="0"/>
              <a:t> is a style sheet language used for describing the presentation semantics (the look and formatting) of a document written in a markup language</a:t>
            </a:r>
          </a:p>
          <a:p>
            <a:r>
              <a:rPr lang="en-IN" sz="2000" dirty="0" smtClean="0"/>
              <a:t>The </a:t>
            </a:r>
            <a:r>
              <a:rPr lang="en-IN" sz="2000" b="1" dirty="0" smtClean="0">
                <a:solidFill>
                  <a:srgbClr val="0070C0"/>
                </a:solidFill>
              </a:rPr>
              <a:t>CSS3 gradient </a:t>
            </a:r>
            <a:r>
              <a:rPr lang="en-IN" sz="2000" dirty="0" smtClean="0"/>
              <a:t>property is one of the most useful tools available to a web designer. It allows you to create stunning interfaces using gradients without the need for images  </a:t>
            </a:r>
          </a:p>
          <a:p>
            <a:r>
              <a:rPr lang="en-IN" sz="2000" dirty="0" smtClean="0"/>
              <a:t>A </a:t>
            </a:r>
            <a:r>
              <a:rPr lang="en-IN" sz="2000" dirty="0" smtClean="0">
                <a:solidFill>
                  <a:srgbClr val="0070C0"/>
                </a:solidFill>
              </a:rPr>
              <a:t>transform</a:t>
            </a:r>
            <a:r>
              <a:rPr lang="en-IN" sz="2000" dirty="0" smtClean="0"/>
              <a:t> is an effect that lets an element change shape, size and position. We can transform your elements using 2D or 3D transformation</a:t>
            </a:r>
          </a:p>
          <a:p>
            <a:endParaRPr lang="en-US" sz="2000" dirty="0" smtClean="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Websites:</a:t>
            </a:r>
            <a:endParaRPr lang="en-US" sz="2000" b="1" dirty="0" smtClean="0">
              <a:hlinkClick r:id="rId2"/>
            </a:endParaRPr>
          </a:p>
          <a:p>
            <a:r>
              <a:rPr sz="2000" smtClean="0">
                <a:hlinkClick r:id="rId3"/>
              </a:rPr>
              <a:t>http://en.wikipedia.org/wiki/Cascading_Style_Sheets</a:t>
            </a:r>
            <a:endParaRPr sz="2000" smtClean="0"/>
          </a:p>
          <a:p>
            <a:r>
              <a:rPr sz="2000" smtClean="0">
                <a:hlinkClick r:id="rId4"/>
              </a:rPr>
              <a:t>http://webdesign.about.com/od/css3/a/differences-css2-css3.htm</a:t>
            </a:r>
            <a:endParaRPr sz="2000" smtClean="0"/>
          </a:p>
          <a:p>
            <a:r>
              <a:rPr lang="en-IN" sz="2000" dirty="0" smtClean="0"/>
              <a:t>CSS Border : </a:t>
            </a:r>
            <a:r>
              <a:rPr sz="2000" smtClean="0">
                <a:hlinkClick r:id="rId5"/>
              </a:rPr>
              <a:t>http://www.sitepoint.com/css3-border-images/</a:t>
            </a:r>
            <a:r>
              <a:rPr sz="2000" smtClean="0"/>
              <a:t> </a:t>
            </a:r>
            <a:endParaRPr lang="en-US" sz="2000" dirty="0" smtClean="0"/>
          </a:p>
          <a:p>
            <a:r>
              <a:rPr lang="en-IN" sz="2000" dirty="0" smtClean="0"/>
              <a:t> </a:t>
            </a:r>
            <a:r>
              <a:rPr sz="2000" smtClean="0">
                <a:hlinkClick r:id="rId6"/>
              </a:rPr>
              <a:t>http://www.whatcreative.co.uk/blog/tips/the-benefits-of-css3-vs-jquery/</a:t>
            </a:r>
            <a:endParaRPr sz="2000" smtClean="0"/>
          </a:p>
          <a:p>
            <a:r>
              <a:rPr lang="en-IN" sz="2000" dirty="0" smtClean="0"/>
              <a:t>CSS3 -Pros and Cons  : </a:t>
            </a:r>
            <a:r>
              <a:rPr sz="2000" smtClean="0">
                <a:hlinkClick r:id="rId7"/>
              </a:rPr>
              <a:t> http://a-developer-life.blogspot.in/2011/07/pros-and-cons-of-css3.html</a:t>
            </a:r>
            <a:endParaRPr sz="2000" smtClean="0"/>
          </a:p>
          <a:p>
            <a:endParaRPr lang="en-US" sz="2000"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28</a:t>
            </a:fld>
            <a:endParaRPr lang="en-US" dirty="0"/>
          </a:p>
        </p:txBody>
      </p:sp>
      <p:pic>
        <p:nvPicPr>
          <p:cNvPr id="6" name="Picture 7"/>
          <p:cNvPicPr>
            <a:picLocks noChangeAspect="1" noChangeArrowheads="1"/>
          </p:cNvPicPr>
          <p:nvPr/>
        </p:nvPicPr>
        <p:blipFill>
          <a:blip r:embed="rId8"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67145" y="54483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accent4">
                    <a:lumMod val="75000"/>
                  </a:schemeClr>
                </a:solidFill>
                <a:latin typeface="Myriad Pro" pitchFamily="34" charset="0"/>
                <a:cs typeface="Arial" pitchFamily="34" charset="0"/>
              </a:rPr>
              <a:t>Web development using HTML5 &amp; CSS3</a:t>
            </a:r>
            <a:endParaRPr lang="en-US" sz="2200" b="1" dirty="0">
              <a:solidFill>
                <a:schemeClr val="accent4">
                  <a:lumMod val="75000"/>
                </a:schemeClr>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smtClean="0">
                <a:solidFill>
                  <a:schemeClr val="bg1"/>
                </a:solidFill>
                <a:latin typeface="Cambria" pitchFamily="18" charset="0"/>
              </a:rPr>
              <a:t>Overview of CSS3</a:t>
            </a:r>
            <a:endParaRPr lang="en-US" sz="2400" dirty="0">
              <a:solidFill>
                <a:schemeClr val="bg1"/>
              </a:solidFill>
              <a:latin typeface="Cambria"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2000" dirty="0" smtClean="0"/>
              <a:t>Introduction:</a:t>
            </a:r>
          </a:p>
          <a:p>
            <a:pPr lvl="1"/>
            <a:r>
              <a:rPr lang="en-IN" sz="1800" dirty="0" smtClean="0"/>
              <a:t>CSS3 is an extension of CSS 2.1: it adds a lot of features to make life easier for web designers and developers</a:t>
            </a:r>
          </a:p>
          <a:p>
            <a:pPr lvl="1"/>
            <a:r>
              <a:rPr lang="en-IN" sz="1800" dirty="0" smtClean="0"/>
              <a:t> CSS is used to control the style and layout of Web pages </a:t>
            </a:r>
          </a:p>
          <a:p>
            <a:pPr lvl="1"/>
            <a:r>
              <a:rPr lang="en-IN" sz="1800" dirty="0" smtClean="0"/>
              <a:t> CSS3 is the latest standard for CSS</a:t>
            </a:r>
            <a:endParaRPr lang="en-US" sz="1800" dirty="0" smtClean="0"/>
          </a:p>
        </p:txBody>
      </p:sp>
      <p:sp>
        <p:nvSpPr>
          <p:cNvPr id="3" name="Title 2"/>
          <p:cNvSpPr>
            <a:spLocks noGrp="1"/>
          </p:cNvSpPr>
          <p:nvPr>
            <p:ph type="title"/>
          </p:nvPr>
        </p:nvSpPr>
        <p:spPr/>
        <p:txBody>
          <a:bodyPr/>
          <a:lstStyle/>
          <a:p>
            <a:r>
              <a:rPr lang="en-US" dirty="0" smtClean="0"/>
              <a:t>CSS3 : Overview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1600" b="1" dirty="0" smtClean="0"/>
              <a:t>Objective:</a:t>
            </a:r>
          </a:p>
          <a:p>
            <a:pPr>
              <a:buNone/>
            </a:pPr>
            <a:r>
              <a:rPr lang="en-US" sz="1600" dirty="0" smtClean="0"/>
              <a:t>After completing this chapter you will be able to understand :</a:t>
            </a:r>
          </a:p>
          <a:p>
            <a:pPr lvl="1"/>
            <a:r>
              <a:rPr lang="en-IN" sz="1600" dirty="0" smtClean="0"/>
              <a:t>About CSS</a:t>
            </a:r>
            <a:endParaRPr sz="1600" smtClean="0"/>
          </a:p>
          <a:p>
            <a:pPr lvl="1"/>
            <a:r>
              <a:rPr sz="1600" smtClean="0"/>
              <a:t>CSS2 vs CSS3  </a:t>
            </a:r>
          </a:p>
          <a:p>
            <a:pPr lvl="1"/>
            <a:r>
              <a:rPr sz="1600" smtClean="0"/>
              <a:t>Rounded Corners: border-radius </a:t>
            </a:r>
          </a:p>
          <a:p>
            <a:pPr lvl="1"/>
            <a:r>
              <a:rPr sz="1600" smtClean="0"/>
              <a:t>Drop Shadows  </a:t>
            </a:r>
          </a:p>
          <a:p>
            <a:pPr lvl="1"/>
            <a:r>
              <a:rPr sz="1600" smtClean="0"/>
              <a:t>Text Shadows </a:t>
            </a:r>
          </a:p>
          <a:p>
            <a:pPr lvl="1"/>
            <a:r>
              <a:rPr sz="1600" smtClean="0"/>
              <a:t>CSS3 Gradient Generator </a:t>
            </a:r>
          </a:p>
          <a:p>
            <a:pPr lvl="1"/>
            <a:r>
              <a:rPr sz="1600" smtClean="0"/>
              <a:t>CSS3 Transforms and Transitions  </a:t>
            </a:r>
          </a:p>
          <a:p>
            <a:pPr lvl="1"/>
            <a:r>
              <a:rPr sz="1600" smtClean="0"/>
              <a:t>Fonts and Multicolumn Layouts </a:t>
            </a:r>
          </a:p>
          <a:p>
            <a:pPr lvl="1"/>
            <a:r>
              <a:rPr sz="1600" smtClean="0"/>
              <a:t>Pros and Cons of using CSS3</a:t>
            </a:r>
            <a:endParaRPr lang="en-US" sz="2000" dirty="0"/>
          </a:p>
        </p:txBody>
      </p:sp>
      <p:sp>
        <p:nvSpPr>
          <p:cNvPr id="3" name="Title 2"/>
          <p:cNvSpPr>
            <a:spLocks noGrp="1"/>
          </p:cNvSpPr>
          <p:nvPr>
            <p:ph type="title"/>
          </p:nvPr>
        </p:nvSpPr>
        <p:spPr>
          <a:xfrm>
            <a:off x="1524000" y="0"/>
            <a:ext cx="7772400" cy="1066800"/>
          </a:xfrm>
        </p:spPr>
        <p:txBody>
          <a:bodyPr/>
          <a:lstStyle/>
          <a:p>
            <a:r>
              <a:rPr lang="en-US" dirty="0" smtClean="0"/>
              <a:t>Overview of CSS3 - 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000" dirty="0" smtClean="0">
                <a:solidFill>
                  <a:srgbClr val="0070C0"/>
                </a:solidFill>
              </a:rPr>
              <a:t>Cascading Style Sheets (CSS)</a:t>
            </a:r>
            <a:r>
              <a:rPr lang="en-IN" sz="2000" dirty="0" smtClean="0"/>
              <a:t> is a style sheet language used for describing the presentation semantics (the look and formatting) of a document written in a markup language.</a:t>
            </a:r>
          </a:p>
          <a:p>
            <a:r>
              <a:rPr lang="en-IN" sz="2000" dirty="0" smtClean="0"/>
              <a:t>Its most </a:t>
            </a:r>
            <a:r>
              <a:rPr lang="en-IN" sz="2000" dirty="0" smtClean="0">
                <a:solidFill>
                  <a:srgbClr val="0070C0"/>
                </a:solidFill>
              </a:rPr>
              <a:t>common application is to style web pages</a:t>
            </a:r>
            <a:r>
              <a:rPr lang="en-IN" sz="2000" dirty="0" smtClean="0"/>
              <a:t> written in HTML and XHTML, but the language can also be applied to any kind of XML document, including plain XML, SVG and XUL</a:t>
            </a:r>
          </a:p>
          <a:p>
            <a:r>
              <a:rPr lang="en-IN" sz="2000" dirty="0" smtClean="0"/>
              <a:t> File extension is .css </a:t>
            </a:r>
          </a:p>
          <a:p>
            <a:r>
              <a:rPr lang="en-IN" sz="2000" dirty="0" smtClean="0"/>
              <a:t>Content-type is “text/css”</a:t>
            </a:r>
          </a:p>
          <a:p>
            <a:endParaRPr lang="en-US" sz="2000" dirty="0"/>
          </a:p>
        </p:txBody>
      </p:sp>
      <p:sp>
        <p:nvSpPr>
          <p:cNvPr id="3" name="Title 2"/>
          <p:cNvSpPr>
            <a:spLocks noGrp="1"/>
          </p:cNvSpPr>
          <p:nvPr>
            <p:ph type="title"/>
          </p:nvPr>
        </p:nvSpPr>
        <p:spPr/>
        <p:txBody>
          <a:bodyPr/>
          <a:lstStyle/>
          <a:p>
            <a:r>
              <a:rPr lang="en-IN" dirty="0" smtClean="0"/>
              <a:t>Whats CSS?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04800" y="2286000"/>
          <a:ext cx="8686800" cy="2194560"/>
        </p:xfrm>
        <a:graphic>
          <a:graphicData uri="http://schemas.openxmlformats.org/drawingml/2006/table">
            <a:tbl>
              <a:tblPr firstRow="1" bandRow="1">
                <a:tableStyleId>{5C22544A-7EE6-4342-B048-85BDC9FD1C3A}</a:tableStyleId>
              </a:tblPr>
              <a:tblGrid>
                <a:gridCol w="4343400"/>
                <a:gridCol w="4343400"/>
              </a:tblGrid>
              <a:tr h="370840">
                <a:tc>
                  <a:txBody>
                    <a:bodyPr/>
                    <a:lstStyle/>
                    <a:p>
                      <a:pPr algn="ctr"/>
                      <a:r>
                        <a:rPr lang="en-IN" sz="2400" dirty="0" smtClean="0">
                          <a:solidFill>
                            <a:srgbClr val="FFC000"/>
                          </a:solidFill>
                        </a:rPr>
                        <a:t> CSS 2</a:t>
                      </a:r>
                      <a:endParaRPr lang="en-US" sz="2400" dirty="0">
                        <a:solidFill>
                          <a:srgbClr val="FFC000"/>
                        </a:solidFill>
                      </a:endParaRPr>
                    </a:p>
                  </a:txBody>
                  <a:tcPr/>
                </a:tc>
                <a:tc>
                  <a:txBody>
                    <a:bodyPr/>
                    <a:lstStyle/>
                    <a:p>
                      <a:pPr algn="ctr"/>
                      <a:r>
                        <a:rPr lang="en-IN" sz="2400" dirty="0" smtClean="0">
                          <a:solidFill>
                            <a:srgbClr val="FFC000"/>
                          </a:solidFill>
                        </a:rPr>
                        <a:t>CSS3</a:t>
                      </a:r>
                      <a:endParaRPr lang="en-US" sz="2400" dirty="0">
                        <a:solidFill>
                          <a:srgbClr val="FFC000"/>
                        </a:solidFill>
                      </a:endParaRPr>
                    </a:p>
                  </a:txBody>
                  <a:tcPr/>
                </a:tc>
              </a:tr>
              <a:tr h="370840">
                <a:tc>
                  <a:txBody>
                    <a:bodyPr/>
                    <a:lstStyle/>
                    <a:p>
                      <a:r>
                        <a:rPr lang="en-IN" sz="1800" b="0" i="0" kern="1200" dirty="0" smtClean="0">
                          <a:solidFill>
                            <a:schemeClr val="dk1"/>
                          </a:solidFill>
                          <a:latin typeface="+mn-lt"/>
                          <a:ea typeface="+mn-ea"/>
                          <a:cs typeface="+mn-cs"/>
                        </a:rPr>
                        <a:t>CSS2 was submitted as a single document with all the Cascading Style Sheets information within it. Because each of the modules is being worked on individually, we have a much wider range of browser support for CSS3 modules</a:t>
                      </a:r>
                      <a:endParaRPr lang="en-US" dirty="0"/>
                    </a:p>
                  </a:txBody>
                  <a:tcPr/>
                </a:tc>
                <a:tc>
                  <a:txBody>
                    <a:bodyPr/>
                    <a:lstStyle/>
                    <a:p>
                      <a:r>
                        <a:rPr lang="en-IN" sz="1800" b="0" i="0" kern="1200" dirty="0" smtClean="0">
                          <a:solidFill>
                            <a:schemeClr val="dk1"/>
                          </a:solidFill>
                          <a:latin typeface="+mn-lt"/>
                          <a:ea typeface="+mn-ea"/>
                          <a:cs typeface="+mn-cs"/>
                        </a:rPr>
                        <a:t>CSS3 has been split up into different sections, called modules. Each of these modules is making it's way through the </a:t>
                      </a:r>
                      <a:r>
                        <a:rPr lang="en-IN" sz="1800" b="0" i="0" u="sng" kern="1200" dirty="0" smtClean="0">
                          <a:solidFill>
                            <a:schemeClr val="dk1"/>
                          </a:solidFill>
                          <a:latin typeface="+mn-lt"/>
                          <a:ea typeface="+mn-ea"/>
                          <a:cs typeface="+mn-cs"/>
                          <a:hlinkClick r:id="rId2"/>
                        </a:rPr>
                        <a:t>W3C</a:t>
                      </a:r>
                      <a:r>
                        <a:rPr lang="en-IN" sz="1800" b="0" i="0" kern="1200" dirty="0" smtClean="0">
                          <a:solidFill>
                            <a:schemeClr val="dk1"/>
                          </a:solidFill>
                          <a:latin typeface="+mn-lt"/>
                          <a:ea typeface="+mn-ea"/>
                          <a:cs typeface="+mn-cs"/>
                        </a:rPr>
                        <a:t> in various stages of the recommendation process</a:t>
                      </a:r>
                      <a:endParaRPr lang="en-US" dirty="0"/>
                    </a:p>
                  </a:txBody>
                  <a:tcPr/>
                </a:tc>
              </a:tr>
            </a:tbl>
          </a:graphicData>
        </a:graphic>
      </p:graphicFrame>
      <p:sp>
        <p:nvSpPr>
          <p:cNvPr id="3" name="Title 2"/>
          <p:cNvSpPr>
            <a:spLocks noGrp="1"/>
          </p:cNvSpPr>
          <p:nvPr>
            <p:ph type="title"/>
          </p:nvPr>
        </p:nvSpPr>
        <p:spPr/>
        <p:txBody>
          <a:bodyPr/>
          <a:lstStyle/>
          <a:p>
            <a:r>
              <a:rPr lang="en-IN" dirty="0" smtClean="0"/>
              <a:t>CSS2 Vs CSS3</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dirty="0" smtClean="0"/>
              <a:t>CSS3 is completely backwards compatible</a:t>
            </a:r>
          </a:p>
          <a:p>
            <a:r>
              <a:rPr lang="en-IN" sz="2400" dirty="0" smtClean="0">
                <a:solidFill>
                  <a:srgbClr val="0070C0"/>
                </a:solidFill>
              </a:rPr>
              <a:t> CSS3 Modules</a:t>
            </a:r>
          </a:p>
          <a:p>
            <a:pPr lvl="1"/>
            <a:r>
              <a:rPr lang="en-IN" sz="2000" dirty="0" smtClean="0"/>
              <a:t>CSS3 is split up into "modules". The old specification has been split into smaller pieces, and new ones are also added.</a:t>
            </a:r>
          </a:p>
          <a:p>
            <a:pPr lvl="1"/>
            <a:r>
              <a:rPr lang="en-IN" sz="2000" dirty="0" smtClean="0"/>
              <a:t>Some of the most important CSS3 modules are:</a:t>
            </a:r>
          </a:p>
          <a:p>
            <a:pPr lvl="3"/>
            <a:r>
              <a:rPr lang="en-IN" dirty="0" smtClean="0"/>
              <a:t>Selectors</a:t>
            </a:r>
          </a:p>
          <a:p>
            <a:pPr lvl="3"/>
            <a:r>
              <a:rPr lang="en-IN" dirty="0" smtClean="0"/>
              <a:t>Box Model</a:t>
            </a:r>
          </a:p>
          <a:p>
            <a:pPr lvl="3"/>
            <a:r>
              <a:rPr lang="en-IN" dirty="0" smtClean="0"/>
              <a:t>Backgrounds and Borders</a:t>
            </a:r>
          </a:p>
          <a:p>
            <a:pPr lvl="3"/>
            <a:r>
              <a:rPr lang="en-IN" dirty="0" smtClean="0"/>
              <a:t>Text Effects</a:t>
            </a:r>
          </a:p>
          <a:p>
            <a:pPr lvl="3"/>
            <a:r>
              <a:rPr lang="en-IN" dirty="0" smtClean="0"/>
              <a:t>2D/3D Transformations</a:t>
            </a:r>
          </a:p>
          <a:p>
            <a:pPr lvl="3"/>
            <a:r>
              <a:rPr lang="en-IN" dirty="0" smtClean="0"/>
              <a:t>Animations</a:t>
            </a:r>
          </a:p>
          <a:p>
            <a:pPr lvl="3"/>
            <a:r>
              <a:rPr lang="en-IN" dirty="0" smtClean="0"/>
              <a:t>Multiple Column Layout</a:t>
            </a:r>
          </a:p>
          <a:p>
            <a:pPr lvl="3"/>
            <a:r>
              <a:rPr lang="en-IN" dirty="0" smtClean="0"/>
              <a:t>User Interface</a:t>
            </a:r>
          </a:p>
          <a:p>
            <a:pPr lvl="2"/>
            <a:endParaRPr lang="en-US" dirty="0"/>
          </a:p>
        </p:txBody>
      </p:sp>
      <p:sp>
        <p:nvSpPr>
          <p:cNvPr id="3" name="Title 2"/>
          <p:cNvSpPr>
            <a:spLocks noGrp="1"/>
          </p:cNvSpPr>
          <p:nvPr>
            <p:ph type="title"/>
          </p:nvPr>
        </p:nvSpPr>
        <p:spPr/>
        <p:txBody>
          <a:bodyPr/>
          <a:lstStyle/>
          <a:p>
            <a:r>
              <a:rPr lang="en-IN" dirty="0" smtClean="0"/>
              <a:t>What is meant by CSS3?</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1800" dirty="0" smtClean="0"/>
              <a:t>CSS3 Border properties :</a:t>
            </a:r>
          </a:p>
          <a:p>
            <a:pPr marL="914400" lvl="1" indent="-457200">
              <a:buFont typeface="+mj-lt"/>
              <a:buAutoNum type="arabicParenR"/>
            </a:pPr>
            <a:r>
              <a:rPr lang="en-IN" sz="1800" dirty="0" smtClean="0">
                <a:solidFill>
                  <a:srgbClr val="0070C0"/>
                </a:solidFill>
              </a:rPr>
              <a:t>border- radius</a:t>
            </a:r>
          </a:p>
          <a:p>
            <a:pPr marL="914400" lvl="1" indent="-457200">
              <a:buFont typeface="+mj-lt"/>
              <a:buAutoNum type="arabicParenR"/>
            </a:pPr>
            <a:r>
              <a:rPr lang="en-IN" sz="1800" dirty="0" smtClean="0">
                <a:solidFill>
                  <a:srgbClr val="0070C0"/>
                </a:solidFill>
              </a:rPr>
              <a:t>box-shadow</a:t>
            </a:r>
          </a:p>
          <a:p>
            <a:pPr marL="914400" lvl="1" indent="-457200">
              <a:buFont typeface="+mj-lt"/>
              <a:buAutoNum type="arabicParenR"/>
            </a:pPr>
            <a:r>
              <a:rPr lang="en-IN" sz="1800" dirty="0" smtClean="0">
                <a:solidFill>
                  <a:srgbClr val="0070C0"/>
                </a:solidFill>
              </a:rPr>
              <a:t>border-image</a:t>
            </a:r>
          </a:p>
          <a:p>
            <a:pPr marL="514350" indent="-514350">
              <a:buFont typeface="+mj-lt"/>
              <a:buAutoNum type="arabicParenR"/>
            </a:pPr>
            <a:r>
              <a:rPr lang="en-IN" sz="1800" b="1" dirty="0" smtClean="0">
                <a:solidFill>
                  <a:srgbClr val="0070C0"/>
                </a:solidFill>
              </a:rPr>
              <a:t>CSS3 Rounded Corners</a:t>
            </a:r>
          </a:p>
          <a:p>
            <a:pPr lvl="1"/>
            <a:r>
              <a:rPr lang="en-IN" sz="1800" dirty="0" smtClean="0"/>
              <a:t> In CSS2 , adding rounded corners in CSS2 was tricky . But in CSS3 , creating rounded corners is easy </a:t>
            </a:r>
          </a:p>
          <a:p>
            <a:pPr lvl="1"/>
            <a:r>
              <a:rPr lang="en-IN" sz="1800" dirty="0" smtClean="0"/>
              <a:t> border-radius property is used for creating rounded corners </a:t>
            </a:r>
          </a:p>
          <a:p>
            <a:pPr lvl="1">
              <a:buNone/>
            </a:pPr>
            <a:r>
              <a:rPr lang="en-IN" sz="1800" dirty="0" smtClean="0"/>
              <a:t>Eg : </a:t>
            </a:r>
            <a:r>
              <a:rPr sz="1800" smtClean="0">
                <a:solidFill>
                  <a:srgbClr val="00B050"/>
                </a:solidFill>
              </a:rPr>
              <a:t>div</a:t>
            </a:r>
          </a:p>
          <a:p>
            <a:pPr lvl="2">
              <a:buNone/>
            </a:pPr>
            <a:r>
              <a:rPr sz="1800" smtClean="0">
                <a:solidFill>
                  <a:srgbClr val="00B050"/>
                </a:solidFill>
              </a:rPr>
              <a:t>{</a:t>
            </a:r>
          </a:p>
          <a:p>
            <a:pPr lvl="2">
              <a:buNone/>
            </a:pPr>
            <a:r>
              <a:rPr sz="1800" smtClean="0">
                <a:solidFill>
                  <a:srgbClr val="00B050"/>
                </a:solidFill>
              </a:rPr>
              <a:t>border:2px solid;</a:t>
            </a:r>
          </a:p>
          <a:p>
            <a:pPr lvl="2">
              <a:buNone/>
            </a:pPr>
            <a:r>
              <a:rPr sz="1800" smtClean="0">
                <a:solidFill>
                  <a:srgbClr val="00B050"/>
                </a:solidFill>
              </a:rPr>
              <a:t>border-radius:25px;</a:t>
            </a:r>
          </a:p>
          <a:p>
            <a:pPr lvl="2">
              <a:buNone/>
            </a:pPr>
            <a:r>
              <a:rPr sz="1800" smtClean="0">
                <a:solidFill>
                  <a:srgbClr val="00B050"/>
                </a:solidFill>
              </a:rPr>
              <a:t>-moz-border-radius:25px; /* Firefox 3.6 and earlier */</a:t>
            </a:r>
          </a:p>
          <a:p>
            <a:pPr lvl="2">
              <a:buNone/>
            </a:pPr>
            <a:r>
              <a:rPr sz="1800" smtClean="0">
                <a:solidFill>
                  <a:srgbClr val="00B050"/>
                </a:solidFill>
              </a:rPr>
              <a:t>}</a:t>
            </a:r>
            <a:r>
              <a:rPr sz="1800" smtClean="0">
                <a:solidFill>
                  <a:srgbClr val="2D9F01"/>
                </a:solidFill>
              </a:rPr>
              <a:t> </a:t>
            </a:r>
          </a:p>
          <a:p>
            <a:pPr>
              <a:buNone/>
            </a:pPr>
            <a:r>
              <a:rPr sz="2000" smtClean="0">
                <a:solidFill>
                  <a:srgbClr val="2D9F01"/>
                </a:solidFill>
              </a:rPr>
              <a:t>For DEMO : Navigate to DEMO folder -&gt; CSS3</a:t>
            </a:r>
          </a:p>
          <a:p>
            <a:pPr lvl="2">
              <a:buNone/>
            </a:pPr>
            <a:endParaRPr lang="en-US" sz="1800" dirty="0">
              <a:solidFill>
                <a:srgbClr val="00B050"/>
              </a:solidFill>
            </a:endParaRPr>
          </a:p>
        </p:txBody>
      </p:sp>
      <p:sp>
        <p:nvSpPr>
          <p:cNvPr id="3" name="Title 2"/>
          <p:cNvSpPr>
            <a:spLocks noGrp="1"/>
          </p:cNvSpPr>
          <p:nvPr>
            <p:ph type="title"/>
          </p:nvPr>
        </p:nvSpPr>
        <p:spPr/>
        <p:txBody>
          <a:bodyPr/>
          <a:lstStyle/>
          <a:p>
            <a:r>
              <a:rPr lang="en-IN" dirty="0" smtClean="0"/>
              <a:t>CSS3 Borders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pic>
        <p:nvPicPr>
          <p:cNvPr id="1026" name="Picture 2"/>
          <p:cNvPicPr>
            <a:picLocks noChangeAspect="1" noChangeArrowheads="1"/>
          </p:cNvPicPr>
          <p:nvPr/>
        </p:nvPicPr>
        <p:blipFill>
          <a:blip r:embed="rId3"/>
          <a:srcRect/>
          <a:stretch>
            <a:fillRect/>
          </a:stretch>
        </p:blipFill>
        <p:spPr bwMode="auto">
          <a:xfrm>
            <a:off x="4724400" y="5257800"/>
            <a:ext cx="3581400" cy="7429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8FCE96-C8A4-4E92-8467-18B7198B1C7C}"/>
</file>

<file path=customXml/itemProps2.xml><?xml version="1.0" encoding="utf-8"?>
<ds:datastoreItem xmlns:ds="http://schemas.openxmlformats.org/officeDocument/2006/customXml" ds:itemID="{8AAEEA49-3EED-4488-A043-7D1DC7843D7D}"/>
</file>

<file path=customXml/itemProps3.xml><?xml version="1.0" encoding="utf-8"?>
<ds:datastoreItem xmlns:ds="http://schemas.openxmlformats.org/officeDocument/2006/customXml" ds:itemID="{1559AE1E-9589-45CB-AA5A-36E5D1D2B540}"/>
</file>

<file path=docProps/app.xml><?xml version="1.0" encoding="utf-8"?>
<Properties xmlns="http://schemas.openxmlformats.org/officeDocument/2006/extended-properties" xmlns:vt="http://schemas.openxmlformats.org/officeDocument/2006/docPropsVTypes">
  <Template>Theme_3</Template>
  <TotalTime>3451</TotalTime>
  <Words>1306</Words>
  <Application>Microsoft Office PowerPoint</Application>
  <PresentationFormat>On-screen Show (4:3)</PresentationFormat>
  <Paragraphs>239</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Theme_3</vt:lpstr>
      <vt:lpstr>PowerPoint Presentation</vt:lpstr>
      <vt:lpstr>PowerPoint Presentation</vt:lpstr>
      <vt:lpstr>PowerPoint Presentation</vt:lpstr>
      <vt:lpstr>CSS3 : Overview</vt:lpstr>
      <vt:lpstr>Overview of CSS3 - Objectives</vt:lpstr>
      <vt:lpstr>Whats CSS?</vt:lpstr>
      <vt:lpstr>CSS2 Vs CSS3</vt:lpstr>
      <vt:lpstr>What is meant by CSS3?</vt:lpstr>
      <vt:lpstr>CSS3 Borders</vt:lpstr>
      <vt:lpstr>CSS3 Borders(Contd.)</vt:lpstr>
      <vt:lpstr>CSS3 Gradient Generator </vt:lpstr>
      <vt:lpstr>CSS3 Gradient Generator(Contd.)</vt:lpstr>
      <vt:lpstr>CSS3 Transforms</vt:lpstr>
      <vt:lpstr>2D Transforms</vt:lpstr>
      <vt:lpstr>2D Transforms(Contd.)</vt:lpstr>
      <vt:lpstr>2D Transforms(Contd.)</vt:lpstr>
      <vt:lpstr>3D Transforms</vt:lpstr>
      <vt:lpstr>CSS3 Transition</vt:lpstr>
      <vt:lpstr>CSS3 Transition Properties</vt:lpstr>
      <vt:lpstr>CSS3 Fonts</vt:lpstr>
      <vt:lpstr>CSS3 Font Descriptors</vt:lpstr>
      <vt:lpstr>CSS3 Multicolumn Layouts</vt:lpstr>
      <vt:lpstr>CSS3 Multicolumn Layouts(Contd.)</vt:lpstr>
      <vt:lpstr>Advantages of CSS3</vt:lpstr>
      <vt:lpstr>Disadvantages of CSS3</vt:lpstr>
      <vt:lpstr>Questions from Participants</vt:lpstr>
      <vt:lpstr>Summary</vt:lpstr>
      <vt:lpstr>Source</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AssetDevelopmentTeam@cognizant.com</dc:creator>
  <cp:lastModifiedBy>Selvaraju, Nirmala Devi (Cognizant)</cp:lastModifiedBy>
  <cp:revision>502</cp:revision>
  <dcterms:created xsi:type="dcterms:W3CDTF">2011-06-15T11:24:59Z</dcterms:created>
  <dcterms:modified xsi:type="dcterms:W3CDTF">2012-11-07T09:27:38Z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