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4"/>
  </p:notesMasterIdLst>
  <p:sldIdLst>
    <p:sldId id="257" r:id="rId5"/>
    <p:sldId id="339" r:id="rId6"/>
    <p:sldId id="262" r:id="rId7"/>
    <p:sldId id="336" r:id="rId8"/>
    <p:sldId id="337" r:id="rId9"/>
    <p:sldId id="282" r:id="rId10"/>
    <p:sldId id="304" r:id="rId11"/>
    <p:sldId id="305" r:id="rId12"/>
    <p:sldId id="311" r:id="rId13"/>
    <p:sldId id="312" r:id="rId14"/>
    <p:sldId id="313" r:id="rId15"/>
    <p:sldId id="314" r:id="rId16"/>
    <p:sldId id="316" r:id="rId17"/>
    <p:sldId id="317" r:id="rId18"/>
    <p:sldId id="318" r:id="rId19"/>
    <p:sldId id="319" r:id="rId20"/>
    <p:sldId id="320" r:id="rId21"/>
    <p:sldId id="322" r:id="rId22"/>
    <p:sldId id="321" r:id="rId23"/>
    <p:sldId id="323" r:id="rId24"/>
    <p:sldId id="301" r:id="rId25"/>
    <p:sldId id="324" r:id="rId26"/>
    <p:sldId id="325" r:id="rId27"/>
    <p:sldId id="326" r:id="rId28"/>
    <p:sldId id="327" r:id="rId29"/>
    <p:sldId id="328" r:id="rId30"/>
    <p:sldId id="329" r:id="rId31"/>
    <p:sldId id="335" r:id="rId32"/>
    <p:sldId id="303" r:id="rId33"/>
    <p:sldId id="332" r:id="rId34"/>
    <p:sldId id="333" r:id="rId35"/>
    <p:sldId id="334" r:id="rId36"/>
    <p:sldId id="330" r:id="rId37"/>
    <p:sldId id="307" r:id="rId38"/>
    <p:sldId id="309" r:id="rId39"/>
    <p:sldId id="268" r:id="rId40"/>
    <p:sldId id="277" r:id="rId41"/>
    <p:sldId id="278" r:id="rId42"/>
    <p:sldId id="27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2D56"/>
    <a:srgbClr val="682252"/>
    <a:srgbClr val="933F79"/>
    <a:srgbClr val="A44687"/>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91" autoAdjust="0"/>
  </p:normalViewPr>
  <p:slideViewPr>
    <p:cSldViewPr>
      <p:cViewPr varScale="1">
        <p:scale>
          <a:sx n="103" d="100"/>
          <a:sy n="103" d="100"/>
        </p:scale>
        <p:origin x="-210"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11/7/2012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2293372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userDrawn="1"/>
        </p:nvPicPr>
        <p:blipFill>
          <a:blip r:embed="rId3"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bout_the_Auth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
        <p:nvSpPr>
          <p:cNvPr id="7" name="Rectangle 6"/>
          <p:cNvSpPr/>
          <p:nvPr userDrawn="1"/>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b="0" dirty="0" smtClean="0">
                <a:latin typeface="Verdana" pitchFamily="34" charset="0"/>
              </a:rPr>
              <a:t>About the Author</a:t>
            </a:r>
            <a:endParaRPr lang="en-US" sz="3600" b="0" dirty="0">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vl1pPr>
          </a:lstStyle>
          <a:p>
            <a:pPr lvl="0"/>
            <a:r>
              <a:rPr lang="en-US" dirty="0" smtClean="0"/>
              <a:t>Click to edit Version and Date</a:t>
            </a:r>
            <a:endParaRPr lang="en-GB"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Learn_How">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userDrawn="1"/>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 id="2147483673"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pseudo-flaw.net/content/web-browsers/form-data-encoding-roundu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html5pattern.co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ufoo.com/html5/" TargetMode="External"/><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wufoo.com/html5/"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en.wikipedia.org/wiki/Comparison_of_layout_engines_(HTML5)" TargetMode="External"/><Relationship Id="rId2" Type="http://schemas.openxmlformats.org/officeDocument/2006/relationships/hyperlink" Target="http://en.wikipedia.org/wiki/HTML5" TargetMode="Externa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hyperlink" Target="http://caniuse.com/" TargetMode="External"/><Relationship Id="rId4" Type="http://schemas.openxmlformats.org/officeDocument/2006/relationships/hyperlink" Target="http://miketaylr.com/code/input-type-attr.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dev.opera.com/"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accent4">
                    <a:lumMod val="75000"/>
                  </a:schemeClr>
                </a:solidFill>
                <a:latin typeface="Myriad Pro" pitchFamily="34" charset="0"/>
                <a:cs typeface="Arial" pitchFamily="34" charset="0"/>
              </a:rPr>
              <a:t>HTML5 &amp; CSS3 Programming</a:t>
            </a:r>
            <a:endParaRPr lang="en-US" sz="2200" b="1" dirty="0">
              <a:solidFill>
                <a:schemeClr val="accent4">
                  <a:lumMod val="75000"/>
                </a:schemeClr>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dirty="0" smtClean="0">
                <a:solidFill>
                  <a:schemeClr val="bg1"/>
                </a:solidFill>
                <a:latin typeface="Cambria" pitchFamily="18" charset="0"/>
                <a:ea typeface="+mj-ea"/>
                <a:cs typeface="+mj-cs"/>
              </a:rPr>
              <a:t>Form Handling</a:t>
            </a:r>
            <a:endParaRPr lang="en-US" sz="2400"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Input Types (Contd.)</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10</a:t>
            </a:fld>
            <a:endParaRPr lang="en-US" dirty="0"/>
          </a:p>
        </p:txBody>
      </p:sp>
      <p:sp>
        <p:nvSpPr>
          <p:cNvPr id="7" name="Content Placeholder 6"/>
          <p:cNvSpPr>
            <a:spLocks noGrp="1"/>
          </p:cNvSpPr>
          <p:nvPr>
            <p:ph idx="1"/>
          </p:nvPr>
        </p:nvSpPr>
        <p:spPr>
          <a:xfrm>
            <a:off x="228600" y="1796329"/>
            <a:ext cx="5414970" cy="4275877"/>
          </a:xfrm>
        </p:spPr>
        <p:txBody>
          <a:bodyPr/>
          <a:lstStyle/>
          <a:p>
            <a:pPr>
              <a:lnSpc>
                <a:spcPct val="150000"/>
              </a:lnSpc>
              <a:buNone/>
            </a:pPr>
            <a:r>
              <a:rPr lang="en-IN" sz="2000" dirty="0" smtClean="0">
                <a:solidFill>
                  <a:schemeClr val="accent6">
                    <a:lumMod val="75000"/>
                  </a:schemeClr>
                </a:solidFill>
              </a:rPr>
              <a:t>&lt;input type="</a:t>
            </a:r>
            <a:r>
              <a:rPr lang="en-IN" sz="2000" b="1" dirty="0" smtClean="0">
                <a:solidFill>
                  <a:schemeClr val="accent6">
                    <a:lumMod val="75000"/>
                  </a:schemeClr>
                </a:solidFill>
              </a:rPr>
              <a:t>datetime</a:t>
            </a:r>
            <a:r>
              <a:rPr lang="en-IN" sz="2000" dirty="0" smtClean="0">
                <a:solidFill>
                  <a:schemeClr val="accent6">
                    <a:lumMod val="75000"/>
                  </a:schemeClr>
                </a:solidFill>
              </a:rPr>
              <a:t>"&gt;</a:t>
            </a:r>
          </a:p>
          <a:p>
            <a:pPr algn="just"/>
            <a:r>
              <a:rPr lang="en-IN" sz="1600" dirty="0" smtClean="0">
                <a:solidFill>
                  <a:schemeClr val="tx1">
                    <a:lumMod val="85000"/>
                    <a:lumOff val="15000"/>
                  </a:schemeClr>
                </a:solidFill>
              </a:rPr>
              <a:t>The datetime INPUT tag provides the facility to get the required date and time value from the user. The datetime type collects year, month, day and hours, minutes, seconds,  fractions with </a:t>
            </a:r>
            <a:r>
              <a:rPr lang="en-IN" sz="1600" i="1" dirty="0" smtClean="0">
                <a:solidFill>
                  <a:schemeClr val="tx1">
                    <a:lumMod val="85000"/>
                    <a:lumOff val="15000"/>
                  </a:schemeClr>
                </a:solidFill>
              </a:rPr>
              <a:t>time zone set to UTC.</a:t>
            </a:r>
          </a:p>
          <a:p>
            <a:pPr algn="just"/>
            <a:endParaRPr lang="en-IN" sz="1600" dirty="0" smtClean="0">
              <a:solidFill>
                <a:schemeClr val="tx1">
                  <a:lumMod val="85000"/>
                  <a:lumOff val="15000"/>
                </a:schemeClr>
              </a:solidFill>
            </a:endParaRPr>
          </a:p>
          <a:p>
            <a:pPr algn="just"/>
            <a:r>
              <a:rPr sz="1600" smtClean="0">
                <a:solidFill>
                  <a:schemeClr val="tx1">
                    <a:lumMod val="85000"/>
                    <a:lumOff val="15000"/>
                  </a:schemeClr>
                </a:solidFill>
              </a:rPr>
              <a:t>Default selected date - time would be </a:t>
            </a:r>
            <a:r>
              <a:rPr sz="1600" b="1" smtClean="0">
                <a:solidFill>
                  <a:schemeClr val="tx1">
                    <a:lumMod val="85000"/>
                    <a:lumOff val="15000"/>
                  </a:schemeClr>
                </a:solidFill>
              </a:rPr>
              <a:t>empty.</a:t>
            </a:r>
          </a:p>
          <a:p>
            <a:pPr algn="just"/>
            <a:endParaRPr sz="1600" b="1" smtClean="0">
              <a:solidFill>
                <a:schemeClr val="tx1">
                  <a:lumMod val="85000"/>
                  <a:lumOff val="15000"/>
                </a:schemeClr>
              </a:solidFill>
            </a:endParaRPr>
          </a:p>
          <a:p>
            <a:pPr algn="just"/>
            <a:r>
              <a:rPr sz="1600" u="sng" smtClean="0">
                <a:solidFill>
                  <a:schemeClr val="tx1">
                    <a:lumMod val="85000"/>
                    <a:lumOff val="15000"/>
                  </a:schemeClr>
                </a:solidFill>
              </a:rPr>
              <a:t>Example: </a:t>
            </a:r>
          </a:p>
          <a:p>
            <a:pPr>
              <a:buNone/>
            </a:pPr>
            <a:r>
              <a:rPr sz="1600" b="1" smtClean="0">
                <a:solidFill>
                  <a:srgbClr val="0070C0"/>
                </a:solidFill>
              </a:rPr>
              <a:t>      </a:t>
            </a:r>
            <a:r>
              <a:rPr sz="1400" b="1" smtClean="0">
                <a:solidFill>
                  <a:srgbClr val="0070C0"/>
                </a:solidFill>
              </a:rPr>
              <a:t> </a:t>
            </a:r>
            <a:r>
              <a:rPr lang="en-IN" sz="1400" dirty="0" smtClean="0">
                <a:solidFill>
                  <a:srgbClr val="0070C0"/>
                </a:solidFill>
              </a:rPr>
              <a:t>&lt;input type=“datetime" id=" myIptTag " style="width: 100px;” /&gt;</a:t>
            </a: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var dateTimeIpt= document.getElementById(‘myIptTag ');</a:t>
            </a:r>
          </a:p>
          <a:p>
            <a:pPr>
              <a:buNone/>
            </a:pPr>
            <a:r>
              <a:rPr lang="en-IN" sz="1400" dirty="0" smtClean="0">
                <a:solidFill>
                  <a:schemeClr val="tx2">
                    <a:lumMod val="75000"/>
                  </a:schemeClr>
                </a:solidFill>
              </a:rPr>
              <a:t>         alert(dateTimeIpt.value)</a:t>
            </a:r>
          </a:p>
          <a:p>
            <a:pPr algn="just"/>
            <a:endParaRPr lang="en-IN" sz="1600" b="1" dirty="0">
              <a:solidFill>
                <a:schemeClr val="tx1">
                  <a:lumMod val="85000"/>
                  <a:lumOff val="15000"/>
                </a:schemeClr>
              </a:solidFill>
            </a:endParaRPr>
          </a:p>
        </p:txBody>
      </p:sp>
      <p:sp>
        <p:nvSpPr>
          <p:cNvPr id="8" name="TextBox 7"/>
          <p:cNvSpPr txBox="1"/>
          <p:nvPr/>
        </p:nvSpPr>
        <p:spPr>
          <a:xfrm>
            <a:off x="5857884" y="4786322"/>
            <a:ext cx="2020105" cy="307777"/>
          </a:xfrm>
          <a:prstGeom prst="rect">
            <a:avLst/>
          </a:prstGeom>
          <a:noFill/>
        </p:spPr>
        <p:txBody>
          <a:bodyPr wrap="none" rtlCol="0">
            <a:spAutoFit/>
          </a:bodyPr>
          <a:lstStyle/>
          <a:p>
            <a:r>
              <a:rPr lang="en-US" sz="1400" dirty="0" smtClean="0"/>
              <a:t>Date time control– Win 7</a:t>
            </a:r>
            <a:endParaRPr lang="en-IN" sz="1400" dirty="0"/>
          </a:p>
        </p:txBody>
      </p:sp>
      <p:pic>
        <p:nvPicPr>
          <p:cNvPr id="2050" name="Picture 2"/>
          <p:cNvPicPr>
            <a:picLocks noChangeAspect="1" noChangeArrowheads="1"/>
          </p:cNvPicPr>
          <p:nvPr/>
        </p:nvPicPr>
        <p:blipFill>
          <a:blip r:embed="rId2"/>
          <a:srcRect/>
          <a:stretch>
            <a:fillRect/>
          </a:stretch>
        </p:blipFill>
        <p:spPr bwMode="auto">
          <a:xfrm>
            <a:off x="5857884" y="2357430"/>
            <a:ext cx="2381250" cy="2295525"/>
          </a:xfrm>
          <a:prstGeom prst="rect">
            <a:avLst/>
          </a:prstGeom>
          <a:noFill/>
          <a:ln w="9525">
            <a:noFill/>
            <a:miter lim="800000"/>
            <a:headEnd/>
            <a:tailEnd/>
          </a:ln>
          <a:effectLst/>
        </p:spPr>
      </p:pic>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Input Types (Contd.)</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11</a:t>
            </a:fld>
            <a:endParaRPr lang="en-US" dirty="0"/>
          </a:p>
        </p:txBody>
      </p:sp>
      <p:sp>
        <p:nvSpPr>
          <p:cNvPr id="7" name="Content Placeholder 6"/>
          <p:cNvSpPr>
            <a:spLocks noGrp="1"/>
          </p:cNvSpPr>
          <p:nvPr>
            <p:ph idx="1"/>
          </p:nvPr>
        </p:nvSpPr>
        <p:spPr>
          <a:xfrm>
            <a:off x="228600" y="1796329"/>
            <a:ext cx="5414970" cy="4275877"/>
          </a:xfrm>
        </p:spPr>
        <p:txBody>
          <a:bodyPr/>
          <a:lstStyle/>
          <a:p>
            <a:pPr>
              <a:lnSpc>
                <a:spcPct val="150000"/>
              </a:lnSpc>
              <a:buNone/>
            </a:pPr>
            <a:r>
              <a:rPr lang="en-IN" sz="2000" dirty="0" smtClean="0">
                <a:solidFill>
                  <a:schemeClr val="accent6">
                    <a:lumMod val="75000"/>
                  </a:schemeClr>
                </a:solidFill>
              </a:rPr>
              <a:t>&lt;input type="</a:t>
            </a:r>
            <a:r>
              <a:rPr lang="en-IN" sz="2000" b="1" dirty="0" smtClean="0">
                <a:solidFill>
                  <a:schemeClr val="accent6">
                    <a:lumMod val="75000"/>
                  </a:schemeClr>
                </a:solidFill>
              </a:rPr>
              <a:t>datetime-local</a:t>
            </a:r>
            <a:r>
              <a:rPr lang="en-IN" sz="2000" dirty="0" smtClean="0">
                <a:solidFill>
                  <a:schemeClr val="accent6">
                    <a:lumMod val="75000"/>
                  </a:schemeClr>
                </a:solidFill>
              </a:rPr>
              <a:t>"&gt;</a:t>
            </a:r>
          </a:p>
          <a:p>
            <a:pPr algn="just"/>
            <a:r>
              <a:rPr lang="en-IN" sz="1600" dirty="0" smtClean="0">
                <a:solidFill>
                  <a:schemeClr val="tx1">
                    <a:lumMod val="85000"/>
                    <a:lumOff val="15000"/>
                  </a:schemeClr>
                </a:solidFill>
              </a:rPr>
              <a:t>The datetime-local INPUT tag provides the facility to get the required date and time value from the user. The datetime-local type collects year, month, day and hours, minutes, seconds,  fractions </a:t>
            </a:r>
            <a:r>
              <a:rPr lang="en-IN" sz="1600" i="1" dirty="0" smtClean="0">
                <a:solidFill>
                  <a:schemeClr val="tx1">
                    <a:lumMod val="85000"/>
                    <a:lumOff val="15000"/>
                  </a:schemeClr>
                </a:solidFill>
              </a:rPr>
              <a:t>without any time zones.</a:t>
            </a:r>
          </a:p>
          <a:p>
            <a:pPr algn="just"/>
            <a:endParaRPr lang="en-IN" sz="1600" dirty="0" smtClean="0">
              <a:solidFill>
                <a:schemeClr val="tx1">
                  <a:lumMod val="85000"/>
                  <a:lumOff val="15000"/>
                </a:schemeClr>
              </a:solidFill>
            </a:endParaRPr>
          </a:p>
          <a:p>
            <a:pPr algn="just"/>
            <a:r>
              <a:rPr sz="1600" smtClean="0">
                <a:solidFill>
                  <a:schemeClr val="tx1">
                    <a:lumMod val="85000"/>
                    <a:lumOff val="15000"/>
                  </a:schemeClr>
                </a:solidFill>
              </a:rPr>
              <a:t>Default selected date - timewould be </a:t>
            </a:r>
            <a:r>
              <a:rPr sz="1600" b="1" smtClean="0">
                <a:solidFill>
                  <a:schemeClr val="tx1">
                    <a:lumMod val="85000"/>
                    <a:lumOff val="15000"/>
                  </a:schemeClr>
                </a:solidFill>
              </a:rPr>
              <a:t>empty.</a:t>
            </a:r>
          </a:p>
          <a:p>
            <a:pPr algn="just"/>
            <a:endParaRPr sz="1600" b="1" smtClean="0">
              <a:solidFill>
                <a:schemeClr val="tx1">
                  <a:lumMod val="85000"/>
                  <a:lumOff val="15000"/>
                </a:schemeClr>
              </a:solidFill>
            </a:endParaRPr>
          </a:p>
          <a:p>
            <a:pPr algn="just"/>
            <a:r>
              <a:rPr sz="1600" u="sng" smtClean="0">
                <a:solidFill>
                  <a:schemeClr val="tx1">
                    <a:lumMod val="85000"/>
                    <a:lumOff val="15000"/>
                  </a:schemeClr>
                </a:solidFill>
              </a:rPr>
              <a:t>Example: </a:t>
            </a:r>
          </a:p>
          <a:p>
            <a:pPr>
              <a:buNone/>
            </a:pPr>
            <a:r>
              <a:rPr sz="1600" b="1" smtClean="0">
                <a:solidFill>
                  <a:srgbClr val="0070C0"/>
                </a:solidFill>
              </a:rPr>
              <a:t>      </a:t>
            </a:r>
            <a:r>
              <a:rPr sz="1400" b="1" smtClean="0">
                <a:solidFill>
                  <a:srgbClr val="0070C0"/>
                </a:solidFill>
              </a:rPr>
              <a:t> </a:t>
            </a:r>
            <a:r>
              <a:rPr lang="en-IN" sz="1400" dirty="0" smtClean="0">
                <a:solidFill>
                  <a:srgbClr val="0070C0"/>
                </a:solidFill>
              </a:rPr>
              <a:t>&lt;input type=“datetime-local" id=" myIptTag " style="width: 100px;” /&gt;</a:t>
            </a: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var dateTimeLocalIpt= document.getElementById(‘myIptTag ');</a:t>
            </a:r>
          </a:p>
          <a:p>
            <a:pPr>
              <a:buNone/>
            </a:pPr>
            <a:r>
              <a:rPr lang="en-IN" sz="1400" dirty="0" smtClean="0">
                <a:solidFill>
                  <a:schemeClr val="tx2">
                    <a:lumMod val="75000"/>
                  </a:schemeClr>
                </a:solidFill>
              </a:rPr>
              <a:t>         alert(dateTimeLocalIpt.value)</a:t>
            </a:r>
          </a:p>
          <a:p>
            <a:pPr algn="just"/>
            <a:endParaRPr lang="en-IN" sz="1600" b="1" dirty="0">
              <a:solidFill>
                <a:schemeClr val="tx1">
                  <a:lumMod val="85000"/>
                  <a:lumOff val="15000"/>
                </a:schemeClr>
              </a:solidFill>
            </a:endParaRPr>
          </a:p>
        </p:txBody>
      </p:sp>
      <p:sp>
        <p:nvSpPr>
          <p:cNvPr id="8" name="TextBox 7"/>
          <p:cNvSpPr txBox="1"/>
          <p:nvPr/>
        </p:nvSpPr>
        <p:spPr>
          <a:xfrm>
            <a:off x="5857884" y="4786322"/>
            <a:ext cx="2412968" cy="307777"/>
          </a:xfrm>
          <a:prstGeom prst="rect">
            <a:avLst/>
          </a:prstGeom>
          <a:noFill/>
        </p:spPr>
        <p:txBody>
          <a:bodyPr wrap="none" rtlCol="0">
            <a:spAutoFit/>
          </a:bodyPr>
          <a:lstStyle/>
          <a:p>
            <a:r>
              <a:rPr lang="en-US" sz="1400" dirty="0" smtClean="0"/>
              <a:t>Date time-local control– Win 7</a:t>
            </a:r>
            <a:endParaRPr lang="en-IN" sz="1400" dirty="0"/>
          </a:p>
        </p:txBody>
      </p:sp>
      <p:pic>
        <p:nvPicPr>
          <p:cNvPr id="3074" name="Picture 2"/>
          <p:cNvPicPr>
            <a:picLocks noChangeAspect="1" noChangeArrowheads="1"/>
          </p:cNvPicPr>
          <p:nvPr/>
        </p:nvPicPr>
        <p:blipFill>
          <a:blip r:embed="rId2"/>
          <a:srcRect/>
          <a:stretch>
            <a:fillRect/>
          </a:stretch>
        </p:blipFill>
        <p:spPr bwMode="auto">
          <a:xfrm>
            <a:off x="5871739" y="2343575"/>
            <a:ext cx="2324100" cy="2305050"/>
          </a:xfrm>
          <a:prstGeom prst="rect">
            <a:avLst/>
          </a:prstGeom>
          <a:noFill/>
          <a:ln w="9525">
            <a:noFill/>
            <a:miter lim="800000"/>
            <a:headEnd/>
            <a:tailEnd/>
          </a:ln>
          <a:effectLst/>
        </p:spPr>
      </p:pic>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Input Types (Contd.)</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12</a:t>
            </a:fld>
            <a:endParaRPr lang="en-US" dirty="0"/>
          </a:p>
        </p:txBody>
      </p:sp>
      <p:sp>
        <p:nvSpPr>
          <p:cNvPr id="7" name="Content Placeholder 6"/>
          <p:cNvSpPr>
            <a:spLocks noGrp="1"/>
          </p:cNvSpPr>
          <p:nvPr>
            <p:ph idx="1"/>
          </p:nvPr>
        </p:nvSpPr>
        <p:spPr>
          <a:xfrm>
            <a:off x="228600" y="1796329"/>
            <a:ext cx="5414970" cy="4275877"/>
          </a:xfrm>
        </p:spPr>
        <p:txBody>
          <a:bodyPr/>
          <a:lstStyle/>
          <a:p>
            <a:pPr>
              <a:lnSpc>
                <a:spcPct val="150000"/>
              </a:lnSpc>
              <a:buNone/>
            </a:pPr>
            <a:r>
              <a:rPr lang="en-IN" sz="2000" dirty="0" smtClean="0">
                <a:solidFill>
                  <a:schemeClr val="accent6">
                    <a:lumMod val="75000"/>
                  </a:schemeClr>
                </a:solidFill>
              </a:rPr>
              <a:t>&lt;input type=“</a:t>
            </a:r>
            <a:r>
              <a:rPr lang="en-IN" sz="2000" b="1" dirty="0" smtClean="0">
                <a:solidFill>
                  <a:schemeClr val="accent6">
                    <a:lumMod val="75000"/>
                  </a:schemeClr>
                </a:solidFill>
              </a:rPr>
              <a:t>email</a:t>
            </a:r>
            <a:r>
              <a:rPr lang="en-IN" sz="2000" dirty="0" smtClean="0">
                <a:solidFill>
                  <a:schemeClr val="accent6">
                    <a:lumMod val="75000"/>
                  </a:schemeClr>
                </a:solidFill>
              </a:rPr>
              <a:t>"&gt;</a:t>
            </a:r>
          </a:p>
          <a:p>
            <a:pPr algn="just"/>
            <a:r>
              <a:rPr lang="en-IN" sz="1600" dirty="0" smtClean="0">
                <a:solidFill>
                  <a:schemeClr val="tx1">
                    <a:lumMod val="85000"/>
                    <a:lumOff val="15000"/>
                  </a:schemeClr>
                </a:solidFill>
              </a:rPr>
              <a:t>The email INPUT tag provides the facility to get the email address from the user with proper validation. This reduces significant amount of JS writing separately for validation, because the validation  will be taken care internally by the browser.</a:t>
            </a:r>
          </a:p>
          <a:p>
            <a:pPr algn="just"/>
            <a:r>
              <a:rPr sz="1600" smtClean="0">
                <a:solidFill>
                  <a:schemeClr val="tx1">
                    <a:lumMod val="85000"/>
                    <a:lumOff val="15000"/>
                  </a:schemeClr>
                </a:solidFill>
              </a:rPr>
              <a:t>The web browser of the mobile devices automatically recognize this tag and display the different interface of the keyboard </a:t>
            </a:r>
            <a:r>
              <a:rPr lang="en-IN" sz="1600" dirty="0" smtClean="0">
                <a:solidFill>
                  <a:schemeClr val="tx1">
                    <a:lumMod val="85000"/>
                    <a:lumOff val="15000"/>
                  </a:schemeClr>
                </a:solidFill>
              </a:rPr>
              <a:t>–</a:t>
            </a:r>
            <a:r>
              <a:rPr sz="1600" smtClean="0">
                <a:solidFill>
                  <a:schemeClr val="tx1">
                    <a:lumMod val="85000"/>
                    <a:lumOff val="15000"/>
                  </a:schemeClr>
                </a:solidFill>
              </a:rPr>
              <a:t> like @ key, period and minimized space bar. </a:t>
            </a:r>
            <a:endParaRPr lang="en-IN" sz="1600" dirty="0" smtClean="0">
              <a:solidFill>
                <a:schemeClr val="tx1">
                  <a:lumMod val="85000"/>
                  <a:lumOff val="15000"/>
                </a:schemeClr>
              </a:solidFill>
            </a:endParaRPr>
          </a:p>
          <a:p>
            <a:pPr algn="just"/>
            <a:endParaRPr sz="1600" u="sng" smtClean="0">
              <a:solidFill>
                <a:schemeClr val="tx1">
                  <a:lumMod val="85000"/>
                  <a:lumOff val="15000"/>
                </a:schemeClr>
              </a:solidFill>
            </a:endParaRPr>
          </a:p>
          <a:p>
            <a:pPr algn="just"/>
            <a:r>
              <a:rPr sz="1600" u="sng" smtClean="0">
                <a:solidFill>
                  <a:schemeClr val="tx1">
                    <a:lumMod val="85000"/>
                    <a:lumOff val="15000"/>
                  </a:schemeClr>
                </a:solidFill>
              </a:rPr>
              <a:t>Example: </a:t>
            </a:r>
          </a:p>
          <a:p>
            <a:pPr>
              <a:buNone/>
            </a:pPr>
            <a:r>
              <a:rPr sz="1600" b="1" smtClean="0">
                <a:solidFill>
                  <a:srgbClr val="0070C0"/>
                </a:solidFill>
              </a:rPr>
              <a:t>      </a:t>
            </a:r>
            <a:r>
              <a:rPr sz="1400" b="1" smtClean="0">
                <a:solidFill>
                  <a:srgbClr val="0070C0"/>
                </a:solidFill>
              </a:rPr>
              <a:t> </a:t>
            </a:r>
            <a:r>
              <a:rPr lang="en-IN" sz="1400" dirty="0" smtClean="0">
                <a:solidFill>
                  <a:srgbClr val="0070C0"/>
                </a:solidFill>
              </a:rPr>
              <a:t>&lt;input type=“email" id=" myIptTag “ /&gt;</a:t>
            </a: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var emailIpt= document.getElementById(‘myIptTag ');</a:t>
            </a:r>
          </a:p>
          <a:p>
            <a:pPr>
              <a:buNone/>
            </a:pPr>
            <a:r>
              <a:rPr lang="en-IN" sz="1400" dirty="0" smtClean="0">
                <a:solidFill>
                  <a:schemeClr val="tx2">
                    <a:lumMod val="75000"/>
                  </a:schemeClr>
                </a:solidFill>
              </a:rPr>
              <a:t>         alert(emailIpt.value)</a:t>
            </a:r>
          </a:p>
          <a:p>
            <a:pPr algn="just"/>
            <a:endParaRPr lang="en-IN" sz="1600" b="1" dirty="0">
              <a:solidFill>
                <a:schemeClr val="tx1">
                  <a:lumMod val="85000"/>
                  <a:lumOff val="15000"/>
                </a:schemeClr>
              </a:solidFill>
            </a:endParaRPr>
          </a:p>
        </p:txBody>
      </p:sp>
      <p:sp>
        <p:nvSpPr>
          <p:cNvPr id="8" name="TextBox 7"/>
          <p:cNvSpPr txBox="1"/>
          <p:nvPr/>
        </p:nvSpPr>
        <p:spPr>
          <a:xfrm>
            <a:off x="5929322" y="5786454"/>
            <a:ext cx="1612044" cy="307777"/>
          </a:xfrm>
          <a:prstGeom prst="rect">
            <a:avLst/>
          </a:prstGeom>
          <a:noFill/>
        </p:spPr>
        <p:txBody>
          <a:bodyPr wrap="none" rtlCol="0">
            <a:spAutoFit/>
          </a:bodyPr>
          <a:lstStyle/>
          <a:p>
            <a:r>
              <a:rPr lang="en-US" sz="1400" dirty="0" smtClean="0"/>
              <a:t>Email field - iDevice</a:t>
            </a:r>
            <a:endParaRPr lang="en-IN" sz="1400" dirty="0"/>
          </a:p>
        </p:txBody>
      </p:sp>
      <p:pic>
        <p:nvPicPr>
          <p:cNvPr id="4099" name="Picture 3"/>
          <p:cNvPicPr>
            <a:picLocks noChangeAspect="1" noChangeArrowheads="1"/>
          </p:cNvPicPr>
          <p:nvPr/>
        </p:nvPicPr>
        <p:blipFill>
          <a:blip r:embed="rId2"/>
          <a:srcRect/>
          <a:stretch>
            <a:fillRect/>
          </a:stretch>
        </p:blipFill>
        <p:spPr bwMode="auto">
          <a:xfrm>
            <a:off x="5979966" y="1785926"/>
            <a:ext cx="2664000" cy="3996000"/>
          </a:xfrm>
          <a:prstGeom prst="rect">
            <a:avLst/>
          </a:prstGeom>
          <a:noFill/>
          <a:ln w="9525">
            <a:noFill/>
            <a:miter lim="800000"/>
            <a:headEnd/>
            <a:tailEnd/>
          </a:ln>
          <a:effectLst/>
        </p:spPr>
      </p:pic>
      <p:sp>
        <p:nvSpPr>
          <p:cNvPr id="9" name="Rectangle 8"/>
          <p:cNvSpPr/>
          <p:nvPr/>
        </p:nvSpPr>
        <p:spPr>
          <a:xfrm>
            <a:off x="285720" y="6000768"/>
            <a:ext cx="4518673" cy="369332"/>
          </a:xfrm>
          <a:prstGeom prst="rect">
            <a:avLst/>
          </a:prstGeom>
        </p:spPr>
        <p:txBody>
          <a:bodyPr wrap="none">
            <a:spAutoFit/>
          </a:bodyPr>
          <a:lstStyle/>
          <a:p>
            <a:r>
              <a:rPr lang="en-US" dirty="0" smtClean="0">
                <a:solidFill>
                  <a:srgbClr val="2D9F01"/>
                </a:solidFill>
              </a:rPr>
              <a:t>For DEMO : Navigate to DEMO folder -&gt; Forms</a:t>
            </a:r>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Input Types (Contd.)</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13</a:t>
            </a:fld>
            <a:endParaRPr lang="en-US" dirty="0"/>
          </a:p>
        </p:txBody>
      </p:sp>
      <p:sp>
        <p:nvSpPr>
          <p:cNvPr id="7" name="Content Placeholder 6"/>
          <p:cNvSpPr>
            <a:spLocks noGrp="1"/>
          </p:cNvSpPr>
          <p:nvPr>
            <p:ph idx="1"/>
          </p:nvPr>
        </p:nvSpPr>
        <p:spPr>
          <a:xfrm>
            <a:off x="228600" y="1796329"/>
            <a:ext cx="5414970" cy="4275877"/>
          </a:xfrm>
        </p:spPr>
        <p:txBody>
          <a:bodyPr/>
          <a:lstStyle/>
          <a:p>
            <a:pPr>
              <a:lnSpc>
                <a:spcPct val="150000"/>
              </a:lnSpc>
              <a:buNone/>
            </a:pPr>
            <a:r>
              <a:rPr lang="en-IN" sz="2000" dirty="0" smtClean="0">
                <a:solidFill>
                  <a:schemeClr val="accent6">
                    <a:lumMod val="75000"/>
                  </a:schemeClr>
                </a:solidFill>
              </a:rPr>
              <a:t>&lt;input type=“</a:t>
            </a:r>
            <a:r>
              <a:rPr lang="en-IN" sz="2000" b="1" dirty="0" smtClean="0">
                <a:solidFill>
                  <a:schemeClr val="accent6">
                    <a:lumMod val="75000"/>
                  </a:schemeClr>
                </a:solidFill>
              </a:rPr>
              <a:t>month</a:t>
            </a:r>
            <a:r>
              <a:rPr lang="en-IN" sz="2000" dirty="0" smtClean="0">
                <a:solidFill>
                  <a:schemeClr val="accent6">
                    <a:lumMod val="75000"/>
                  </a:schemeClr>
                </a:solidFill>
              </a:rPr>
              <a:t>"&gt;</a:t>
            </a:r>
          </a:p>
          <a:p>
            <a:pPr algn="just"/>
            <a:r>
              <a:rPr lang="en-IN" sz="1600" dirty="0" smtClean="0">
                <a:solidFill>
                  <a:schemeClr val="tx1">
                    <a:lumMod val="85000"/>
                    <a:lumOff val="15000"/>
                  </a:schemeClr>
                </a:solidFill>
              </a:rPr>
              <a:t>The month INPUT tag provides the facility to get the required month value from the user. The month type collects month without any time zone.</a:t>
            </a:r>
            <a:endParaRPr lang="en-IN" sz="1600" i="1" dirty="0" smtClean="0">
              <a:solidFill>
                <a:schemeClr val="tx1">
                  <a:lumMod val="85000"/>
                  <a:lumOff val="15000"/>
                </a:schemeClr>
              </a:solidFill>
            </a:endParaRPr>
          </a:p>
          <a:p>
            <a:pPr algn="just"/>
            <a:r>
              <a:rPr sz="1600" smtClean="0">
                <a:solidFill>
                  <a:schemeClr val="tx1">
                    <a:lumMod val="85000"/>
                    <a:lumOff val="15000"/>
                  </a:schemeClr>
                </a:solidFill>
              </a:rPr>
              <a:t>Default selected month would be </a:t>
            </a:r>
            <a:r>
              <a:rPr sz="1600" b="1" smtClean="0">
                <a:solidFill>
                  <a:schemeClr val="tx1">
                    <a:lumMod val="85000"/>
                    <a:lumOff val="15000"/>
                  </a:schemeClr>
                </a:solidFill>
              </a:rPr>
              <a:t>empty.</a:t>
            </a:r>
          </a:p>
          <a:p>
            <a:pPr algn="just"/>
            <a:r>
              <a:rPr sz="1600" smtClean="0">
                <a:solidFill>
                  <a:schemeClr val="tx1">
                    <a:lumMod val="85000"/>
                    <a:lumOff val="15000"/>
                  </a:schemeClr>
                </a:solidFill>
              </a:rPr>
              <a:t>Mobile web browser automatically invokes the native month selector of the mobile </a:t>
            </a:r>
            <a:r>
              <a:rPr lang="en-IN" sz="1600" dirty="0" smtClean="0">
                <a:solidFill>
                  <a:schemeClr val="tx1">
                    <a:lumMod val="85000"/>
                    <a:lumOff val="15000"/>
                  </a:schemeClr>
                </a:solidFill>
              </a:rPr>
              <a:t>OS.</a:t>
            </a:r>
            <a:r>
              <a:rPr sz="1600" smtClean="0">
                <a:solidFill>
                  <a:schemeClr val="tx1">
                    <a:lumMod val="85000"/>
                    <a:lumOff val="15000"/>
                  </a:schemeClr>
                </a:solidFill>
              </a:rPr>
              <a:t> Sample screenshot attached.</a:t>
            </a:r>
          </a:p>
          <a:p>
            <a:pPr algn="just"/>
            <a:endParaRPr sz="1600" smtClean="0">
              <a:solidFill>
                <a:schemeClr val="tx1">
                  <a:lumMod val="85000"/>
                  <a:lumOff val="15000"/>
                </a:schemeClr>
              </a:solidFill>
            </a:endParaRPr>
          </a:p>
          <a:p>
            <a:pPr algn="just"/>
            <a:r>
              <a:rPr sz="1600" u="sng" smtClean="0">
                <a:solidFill>
                  <a:schemeClr val="tx1">
                    <a:lumMod val="85000"/>
                    <a:lumOff val="15000"/>
                  </a:schemeClr>
                </a:solidFill>
              </a:rPr>
              <a:t>Example: </a:t>
            </a:r>
          </a:p>
          <a:p>
            <a:pPr>
              <a:buNone/>
            </a:pPr>
            <a:r>
              <a:rPr sz="1600" b="1" smtClean="0">
                <a:solidFill>
                  <a:srgbClr val="0070C0"/>
                </a:solidFill>
              </a:rPr>
              <a:t>      </a:t>
            </a:r>
            <a:r>
              <a:rPr sz="1400" b="1" smtClean="0">
                <a:solidFill>
                  <a:srgbClr val="0070C0"/>
                </a:solidFill>
              </a:rPr>
              <a:t> </a:t>
            </a:r>
            <a:r>
              <a:rPr lang="en-IN" sz="1400" dirty="0" smtClean="0">
                <a:solidFill>
                  <a:srgbClr val="0070C0"/>
                </a:solidFill>
              </a:rPr>
              <a:t>&lt;input type=“month" id=" myIptTag " style="width: 100px;” /&gt;</a:t>
            </a: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var monthIpt= document.getElementById(‘myIptTag ');</a:t>
            </a:r>
          </a:p>
          <a:p>
            <a:pPr>
              <a:buNone/>
            </a:pPr>
            <a:r>
              <a:rPr lang="en-IN" sz="1400" dirty="0" smtClean="0">
                <a:solidFill>
                  <a:schemeClr val="tx2">
                    <a:lumMod val="75000"/>
                  </a:schemeClr>
                </a:solidFill>
              </a:rPr>
              <a:t>         alert(monthIpt .value)</a:t>
            </a:r>
          </a:p>
          <a:p>
            <a:pPr algn="just"/>
            <a:endParaRPr lang="en-IN" sz="1600" b="1" dirty="0">
              <a:solidFill>
                <a:schemeClr val="tx1">
                  <a:lumMod val="85000"/>
                  <a:lumOff val="15000"/>
                </a:schemeClr>
              </a:solidFill>
            </a:endParaRPr>
          </a:p>
        </p:txBody>
      </p:sp>
      <p:sp>
        <p:nvSpPr>
          <p:cNvPr id="8" name="TextBox 7"/>
          <p:cNvSpPr txBox="1"/>
          <p:nvPr/>
        </p:nvSpPr>
        <p:spPr>
          <a:xfrm>
            <a:off x="6000760" y="6143644"/>
            <a:ext cx="1786386" cy="307777"/>
          </a:xfrm>
          <a:prstGeom prst="rect">
            <a:avLst/>
          </a:prstGeom>
          <a:noFill/>
        </p:spPr>
        <p:txBody>
          <a:bodyPr wrap="none" rtlCol="0">
            <a:spAutoFit/>
          </a:bodyPr>
          <a:lstStyle/>
          <a:p>
            <a:r>
              <a:rPr lang="en-US" sz="1400" dirty="0" smtClean="0"/>
              <a:t>Month control– Win 7</a:t>
            </a:r>
            <a:endParaRPr lang="en-IN" sz="1400" dirty="0"/>
          </a:p>
        </p:txBody>
      </p:sp>
      <p:pic>
        <p:nvPicPr>
          <p:cNvPr id="1026" name="Picture 2"/>
          <p:cNvPicPr>
            <a:picLocks noChangeAspect="1" noChangeArrowheads="1"/>
          </p:cNvPicPr>
          <p:nvPr/>
        </p:nvPicPr>
        <p:blipFill>
          <a:blip r:embed="rId2"/>
          <a:srcRect/>
          <a:stretch>
            <a:fillRect/>
          </a:stretch>
        </p:blipFill>
        <p:spPr bwMode="auto">
          <a:xfrm>
            <a:off x="6000760" y="4643446"/>
            <a:ext cx="1571636" cy="1558806"/>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072198" y="1928802"/>
            <a:ext cx="1571636" cy="2374537"/>
          </a:xfrm>
          <a:prstGeom prst="rect">
            <a:avLst/>
          </a:prstGeom>
          <a:noFill/>
          <a:ln w="9525">
            <a:noFill/>
            <a:miter lim="800000"/>
            <a:headEnd/>
            <a:tailEnd/>
          </a:ln>
          <a:effectLst/>
        </p:spPr>
      </p:pic>
      <p:sp>
        <p:nvSpPr>
          <p:cNvPr id="9" name="TextBox 8"/>
          <p:cNvSpPr txBox="1"/>
          <p:nvPr/>
        </p:nvSpPr>
        <p:spPr>
          <a:xfrm>
            <a:off x="6000760" y="4286256"/>
            <a:ext cx="1611660" cy="307777"/>
          </a:xfrm>
          <a:prstGeom prst="rect">
            <a:avLst/>
          </a:prstGeom>
          <a:noFill/>
        </p:spPr>
        <p:txBody>
          <a:bodyPr wrap="none" rtlCol="0">
            <a:spAutoFit/>
          </a:bodyPr>
          <a:lstStyle/>
          <a:p>
            <a:r>
              <a:rPr lang="en-US" sz="1400" dirty="0" smtClean="0"/>
              <a:t>Month control– iOS</a:t>
            </a:r>
            <a:endParaRPr lang="en-IN" sz="1400" dirty="0"/>
          </a:p>
        </p:txBody>
      </p:sp>
      <p:sp>
        <p:nvSpPr>
          <p:cNvPr id="10" name="Rectangle 9"/>
          <p:cNvSpPr/>
          <p:nvPr/>
        </p:nvSpPr>
        <p:spPr>
          <a:xfrm>
            <a:off x="285720" y="6000768"/>
            <a:ext cx="4518673" cy="369332"/>
          </a:xfrm>
          <a:prstGeom prst="rect">
            <a:avLst/>
          </a:prstGeom>
        </p:spPr>
        <p:txBody>
          <a:bodyPr wrap="none">
            <a:spAutoFit/>
          </a:bodyPr>
          <a:lstStyle/>
          <a:p>
            <a:r>
              <a:rPr lang="en-US" dirty="0" smtClean="0">
                <a:solidFill>
                  <a:srgbClr val="2D9F01"/>
                </a:solidFill>
              </a:rPr>
              <a:t>For DEMO : Navigate to DEMO folder -&gt; Forms</a:t>
            </a:r>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Input Types (Contd.)</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14</a:t>
            </a:fld>
            <a:endParaRPr lang="en-US" dirty="0"/>
          </a:p>
        </p:txBody>
      </p:sp>
      <p:sp>
        <p:nvSpPr>
          <p:cNvPr id="7" name="Content Placeholder 6"/>
          <p:cNvSpPr>
            <a:spLocks noGrp="1"/>
          </p:cNvSpPr>
          <p:nvPr>
            <p:ph idx="1"/>
          </p:nvPr>
        </p:nvSpPr>
        <p:spPr>
          <a:xfrm>
            <a:off x="228600" y="1796329"/>
            <a:ext cx="5414970" cy="4275877"/>
          </a:xfrm>
        </p:spPr>
        <p:txBody>
          <a:bodyPr/>
          <a:lstStyle/>
          <a:p>
            <a:pPr>
              <a:lnSpc>
                <a:spcPct val="150000"/>
              </a:lnSpc>
              <a:buNone/>
            </a:pPr>
            <a:r>
              <a:rPr lang="en-IN" sz="2000" dirty="0" smtClean="0">
                <a:solidFill>
                  <a:schemeClr val="accent6">
                    <a:lumMod val="75000"/>
                  </a:schemeClr>
                </a:solidFill>
              </a:rPr>
              <a:t>&lt;input type=“</a:t>
            </a:r>
            <a:r>
              <a:rPr lang="en-IN" sz="2000" b="1" dirty="0" smtClean="0">
                <a:solidFill>
                  <a:schemeClr val="accent6">
                    <a:lumMod val="75000"/>
                  </a:schemeClr>
                </a:solidFill>
              </a:rPr>
              <a:t>number</a:t>
            </a:r>
            <a:r>
              <a:rPr lang="en-IN" sz="2000" dirty="0" smtClean="0">
                <a:solidFill>
                  <a:schemeClr val="accent6">
                    <a:lumMod val="75000"/>
                  </a:schemeClr>
                </a:solidFill>
              </a:rPr>
              <a:t>"&gt;</a:t>
            </a:r>
          </a:p>
          <a:p>
            <a:pPr algn="just"/>
            <a:r>
              <a:rPr lang="en-IN" sz="1600" dirty="0" smtClean="0">
                <a:solidFill>
                  <a:schemeClr val="tx1">
                    <a:lumMod val="85000"/>
                    <a:lumOff val="15000"/>
                  </a:schemeClr>
                </a:solidFill>
              </a:rPr>
              <a:t>The month INPUT tag provides the facility to get the required number from the user. The number type collects numerical  value.</a:t>
            </a:r>
            <a:endParaRPr lang="en-IN" sz="1600" i="1" dirty="0" smtClean="0">
              <a:solidFill>
                <a:schemeClr val="tx1">
                  <a:lumMod val="85000"/>
                  <a:lumOff val="15000"/>
                </a:schemeClr>
              </a:solidFill>
            </a:endParaRPr>
          </a:p>
          <a:p>
            <a:pPr algn="just"/>
            <a:r>
              <a:rPr lang="en-IN" sz="1600" dirty="0" smtClean="0">
                <a:solidFill>
                  <a:schemeClr val="tx1">
                    <a:lumMod val="85000"/>
                    <a:lumOff val="15000"/>
                  </a:schemeClr>
                </a:solidFill>
              </a:rPr>
              <a:t>By default, the browser will display a select box with just positive and negative integers and zero. To get fractional values, set the step attribute to something larger or smaller than 1 (the default), such as 0.5.</a:t>
            </a:r>
          </a:p>
          <a:p>
            <a:pPr algn="just"/>
            <a:r>
              <a:rPr sz="1600" smtClean="0">
                <a:solidFill>
                  <a:schemeClr val="tx1">
                    <a:lumMod val="85000"/>
                    <a:lumOff val="15000"/>
                  </a:schemeClr>
                </a:solidFill>
              </a:rPr>
              <a:t>Default selected value would be empty.</a:t>
            </a:r>
          </a:p>
          <a:p>
            <a:pPr algn="just"/>
            <a:endParaRPr sz="1600" u="sng" smtClean="0">
              <a:solidFill>
                <a:schemeClr val="tx1">
                  <a:lumMod val="85000"/>
                  <a:lumOff val="15000"/>
                </a:schemeClr>
              </a:solidFill>
            </a:endParaRPr>
          </a:p>
          <a:p>
            <a:pPr algn="just"/>
            <a:r>
              <a:rPr sz="1600" u="sng" smtClean="0">
                <a:solidFill>
                  <a:schemeClr val="tx1">
                    <a:lumMod val="85000"/>
                    <a:lumOff val="15000"/>
                  </a:schemeClr>
                </a:solidFill>
              </a:rPr>
              <a:t>Example: </a:t>
            </a:r>
          </a:p>
          <a:p>
            <a:pPr>
              <a:buNone/>
            </a:pPr>
            <a:r>
              <a:rPr sz="1600" b="1" smtClean="0">
                <a:solidFill>
                  <a:srgbClr val="0070C0"/>
                </a:solidFill>
              </a:rPr>
              <a:t>      </a:t>
            </a:r>
            <a:r>
              <a:rPr sz="1400" b="1" smtClean="0">
                <a:solidFill>
                  <a:srgbClr val="0070C0"/>
                </a:solidFill>
              </a:rPr>
              <a:t> </a:t>
            </a:r>
            <a:r>
              <a:rPr lang="en-IN" sz="1400" dirty="0" smtClean="0">
                <a:solidFill>
                  <a:srgbClr val="0070C0"/>
                </a:solidFill>
              </a:rPr>
              <a:t>&lt;input type=“number" id=" myIptTag " style="width: 100px;” /&gt;</a:t>
            </a: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var numberIpt= document.getElementById(‘myIptTag ');</a:t>
            </a:r>
          </a:p>
          <a:p>
            <a:pPr>
              <a:buNone/>
            </a:pPr>
            <a:r>
              <a:rPr lang="en-IN" sz="1400" dirty="0" smtClean="0">
                <a:solidFill>
                  <a:schemeClr val="tx2">
                    <a:lumMod val="75000"/>
                  </a:schemeClr>
                </a:solidFill>
              </a:rPr>
              <a:t>         alert(numberIpt .value)</a:t>
            </a:r>
          </a:p>
          <a:p>
            <a:pPr algn="just"/>
            <a:endParaRPr lang="en-IN" sz="1600" b="1" dirty="0">
              <a:solidFill>
                <a:schemeClr val="tx1">
                  <a:lumMod val="85000"/>
                  <a:lumOff val="15000"/>
                </a:schemeClr>
              </a:solidFill>
            </a:endParaRPr>
          </a:p>
        </p:txBody>
      </p:sp>
      <p:sp>
        <p:nvSpPr>
          <p:cNvPr id="8" name="TextBox 7"/>
          <p:cNvSpPr txBox="1"/>
          <p:nvPr/>
        </p:nvSpPr>
        <p:spPr>
          <a:xfrm>
            <a:off x="6215074" y="3500438"/>
            <a:ext cx="1900264" cy="307777"/>
          </a:xfrm>
          <a:prstGeom prst="rect">
            <a:avLst/>
          </a:prstGeom>
          <a:noFill/>
        </p:spPr>
        <p:txBody>
          <a:bodyPr wrap="none" rtlCol="0">
            <a:spAutoFit/>
          </a:bodyPr>
          <a:lstStyle/>
          <a:p>
            <a:r>
              <a:rPr lang="en-US" sz="1400" dirty="0" smtClean="0"/>
              <a:t>Number control– Win 7</a:t>
            </a:r>
            <a:endParaRPr lang="en-IN" sz="1400" dirty="0"/>
          </a:p>
        </p:txBody>
      </p:sp>
      <p:pic>
        <p:nvPicPr>
          <p:cNvPr id="2050" name="Picture 2"/>
          <p:cNvPicPr>
            <a:picLocks noChangeAspect="1" noChangeArrowheads="1"/>
          </p:cNvPicPr>
          <p:nvPr/>
        </p:nvPicPr>
        <p:blipFill>
          <a:blip r:embed="rId2"/>
          <a:srcRect/>
          <a:stretch>
            <a:fillRect/>
          </a:stretch>
        </p:blipFill>
        <p:spPr bwMode="auto">
          <a:xfrm>
            <a:off x="6072198" y="2714620"/>
            <a:ext cx="2220370" cy="714380"/>
          </a:xfrm>
          <a:prstGeom prst="rect">
            <a:avLst/>
          </a:prstGeom>
          <a:noFill/>
          <a:ln w="9525">
            <a:noFill/>
            <a:miter lim="800000"/>
            <a:headEnd/>
            <a:tailEnd/>
          </a:ln>
          <a:effectLst/>
        </p:spPr>
      </p:pic>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Input Types (Contd.)</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15</a:t>
            </a:fld>
            <a:endParaRPr lang="en-US" dirty="0"/>
          </a:p>
        </p:txBody>
      </p:sp>
      <p:sp>
        <p:nvSpPr>
          <p:cNvPr id="7" name="Content Placeholder 6"/>
          <p:cNvSpPr>
            <a:spLocks noGrp="1"/>
          </p:cNvSpPr>
          <p:nvPr>
            <p:ph idx="1"/>
          </p:nvPr>
        </p:nvSpPr>
        <p:spPr>
          <a:xfrm>
            <a:off x="228600" y="1796329"/>
            <a:ext cx="5414970" cy="4275877"/>
          </a:xfrm>
        </p:spPr>
        <p:txBody>
          <a:bodyPr/>
          <a:lstStyle/>
          <a:p>
            <a:pPr>
              <a:lnSpc>
                <a:spcPct val="150000"/>
              </a:lnSpc>
              <a:buNone/>
            </a:pPr>
            <a:r>
              <a:rPr lang="en-IN" sz="2000" dirty="0" smtClean="0">
                <a:solidFill>
                  <a:schemeClr val="accent6">
                    <a:lumMod val="75000"/>
                  </a:schemeClr>
                </a:solidFill>
              </a:rPr>
              <a:t>&lt;input type=“</a:t>
            </a:r>
            <a:r>
              <a:rPr lang="en-IN" sz="2000" b="1" dirty="0" smtClean="0">
                <a:solidFill>
                  <a:schemeClr val="accent6">
                    <a:lumMod val="75000"/>
                  </a:schemeClr>
                </a:solidFill>
              </a:rPr>
              <a:t>range</a:t>
            </a:r>
            <a:r>
              <a:rPr lang="en-IN" sz="2000" dirty="0" smtClean="0">
                <a:solidFill>
                  <a:schemeClr val="accent6">
                    <a:lumMod val="75000"/>
                  </a:schemeClr>
                </a:solidFill>
              </a:rPr>
              <a:t>"&gt;</a:t>
            </a:r>
          </a:p>
          <a:p>
            <a:pPr algn="just"/>
            <a:r>
              <a:rPr lang="en-IN" sz="1600" dirty="0" smtClean="0">
                <a:solidFill>
                  <a:schemeClr val="tx1">
                    <a:lumMod val="85000"/>
                    <a:lumOff val="15000"/>
                  </a:schemeClr>
                </a:solidFill>
              </a:rPr>
              <a:t>The range INPUT tag provides the facility to get the required numerical value from the user where the exact number is  not important.  The number selection is made through a slider, and can be controlled by </a:t>
            </a:r>
            <a:r>
              <a:rPr lang="en-IN" sz="1600" b="1" i="1" dirty="0" smtClean="0">
                <a:solidFill>
                  <a:schemeClr val="tx1">
                    <a:lumMod val="85000"/>
                    <a:lumOff val="15000"/>
                  </a:schemeClr>
                </a:solidFill>
              </a:rPr>
              <a:t>min </a:t>
            </a:r>
            <a:r>
              <a:rPr lang="en-IN" sz="1600" dirty="0" smtClean="0">
                <a:solidFill>
                  <a:schemeClr val="tx1">
                    <a:lumMod val="85000"/>
                    <a:lumOff val="15000"/>
                  </a:schemeClr>
                </a:solidFill>
              </a:rPr>
              <a:t>and </a:t>
            </a:r>
            <a:r>
              <a:rPr lang="en-IN" sz="1600" b="1" i="1" dirty="0" smtClean="0">
                <a:solidFill>
                  <a:schemeClr val="tx1">
                    <a:lumMod val="85000"/>
                    <a:lumOff val="15000"/>
                  </a:schemeClr>
                </a:solidFill>
              </a:rPr>
              <a:t>max </a:t>
            </a:r>
            <a:r>
              <a:rPr lang="en-IN" sz="1600" dirty="0" smtClean="0">
                <a:solidFill>
                  <a:schemeClr val="tx1">
                    <a:lumMod val="85000"/>
                    <a:lumOff val="15000"/>
                  </a:schemeClr>
                </a:solidFill>
              </a:rPr>
              <a:t>attributes.  </a:t>
            </a:r>
          </a:p>
          <a:p>
            <a:pPr algn="just"/>
            <a:r>
              <a:rPr lang="en-IN" sz="1600" dirty="0" smtClean="0">
                <a:solidFill>
                  <a:schemeClr val="tx1">
                    <a:lumMod val="85000"/>
                    <a:lumOff val="15000"/>
                  </a:schemeClr>
                </a:solidFill>
              </a:rPr>
              <a:t>By default, the browser will display a range slider that sends values from 0 to 100. </a:t>
            </a:r>
          </a:p>
          <a:p>
            <a:pPr algn="just"/>
            <a:endParaRPr sz="1600" smtClean="0">
              <a:solidFill>
                <a:schemeClr val="tx1">
                  <a:lumMod val="85000"/>
                  <a:lumOff val="15000"/>
                </a:schemeClr>
              </a:solidFill>
            </a:endParaRPr>
          </a:p>
          <a:p>
            <a:pPr algn="just"/>
            <a:endParaRPr sz="1600" u="sng" smtClean="0">
              <a:solidFill>
                <a:schemeClr val="tx1">
                  <a:lumMod val="85000"/>
                  <a:lumOff val="15000"/>
                </a:schemeClr>
              </a:solidFill>
            </a:endParaRPr>
          </a:p>
          <a:p>
            <a:pPr algn="just"/>
            <a:r>
              <a:rPr sz="1600" u="sng" smtClean="0">
                <a:solidFill>
                  <a:schemeClr val="tx1">
                    <a:lumMod val="85000"/>
                    <a:lumOff val="15000"/>
                  </a:schemeClr>
                </a:solidFill>
              </a:rPr>
              <a:t>Example: </a:t>
            </a:r>
          </a:p>
          <a:p>
            <a:pPr>
              <a:buNone/>
            </a:pPr>
            <a:r>
              <a:rPr sz="1600" b="1" smtClean="0">
                <a:solidFill>
                  <a:srgbClr val="0070C0"/>
                </a:solidFill>
              </a:rPr>
              <a:t>      </a:t>
            </a:r>
            <a:r>
              <a:rPr sz="1400" b="1" smtClean="0">
                <a:solidFill>
                  <a:srgbClr val="0070C0"/>
                </a:solidFill>
              </a:rPr>
              <a:t> </a:t>
            </a:r>
            <a:r>
              <a:rPr lang="en-IN" sz="1400" dirty="0" smtClean="0">
                <a:solidFill>
                  <a:srgbClr val="0070C0"/>
                </a:solidFill>
              </a:rPr>
              <a:t>&lt;input type=“range" id=" myIptTag " style="width: 100px;” /&gt;</a:t>
            </a: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var rangeIpt= document.getElementById(‘myIptTag ');</a:t>
            </a:r>
          </a:p>
          <a:p>
            <a:pPr>
              <a:buNone/>
            </a:pPr>
            <a:r>
              <a:rPr lang="en-IN" sz="1400" dirty="0" smtClean="0">
                <a:solidFill>
                  <a:schemeClr val="tx2">
                    <a:lumMod val="75000"/>
                  </a:schemeClr>
                </a:solidFill>
              </a:rPr>
              <a:t>         alert(rangeIpt .value)</a:t>
            </a:r>
          </a:p>
          <a:p>
            <a:pPr algn="just"/>
            <a:endParaRPr lang="en-IN" sz="1600" b="1" dirty="0">
              <a:solidFill>
                <a:schemeClr val="tx1">
                  <a:lumMod val="85000"/>
                  <a:lumOff val="15000"/>
                </a:schemeClr>
              </a:solidFill>
            </a:endParaRPr>
          </a:p>
        </p:txBody>
      </p:sp>
      <p:sp>
        <p:nvSpPr>
          <p:cNvPr id="8" name="TextBox 7"/>
          <p:cNvSpPr txBox="1"/>
          <p:nvPr/>
        </p:nvSpPr>
        <p:spPr>
          <a:xfrm>
            <a:off x="6286512" y="3357562"/>
            <a:ext cx="1752916" cy="307777"/>
          </a:xfrm>
          <a:prstGeom prst="rect">
            <a:avLst/>
          </a:prstGeom>
          <a:noFill/>
        </p:spPr>
        <p:txBody>
          <a:bodyPr wrap="none" rtlCol="0">
            <a:spAutoFit/>
          </a:bodyPr>
          <a:lstStyle/>
          <a:p>
            <a:r>
              <a:rPr lang="en-US" sz="1400" dirty="0" smtClean="0"/>
              <a:t>Range control– Win 7</a:t>
            </a:r>
            <a:endParaRPr lang="en-IN" sz="1400" dirty="0"/>
          </a:p>
        </p:txBody>
      </p:sp>
      <p:pic>
        <p:nvPicPr>
          <p:cNvPr id="3074" name="Picture 2"/>
          <p:cNvPicPr>
            <a:picLocks noChangeAspect="1" noChangeArrowheads="1"/>
          </p:cNvPicPr>
          <p:nvPr/>
        </p:nvPicPr>
        <p:blipFill>
          <a:blip r:embed="rId2"/>
          <a:srcRect/>
          <a:stretch>
            <a:fillRect/>
          </a:stretch>
        </p:blipFill>
        <p:spPr bwMode="auto">
          <a:xfrm>
            <a:off x="6286512" y="2714620"/>
            <a:ext cx="1714512" cy="586950"/>
          </a:xfrm>
          <a:prstGeom prst="rect">
            <a:avLst/>
          </a:prstGeom>
          <a:noFill/>
          <a:ln w="9525">
            <a:noFill/>
            <a:miter lim="800000"/>
            <a:headEnd/>
            <a:tailEnd/>
          </a:ln>
          <a:effectLst/>
        </p:spPr>
      </p:pic>
      <p:sp>
        <p:nvSpPr>
          <p:cNvPr id="9" name="Rectangle 8"/>
          <p:cNvSpPr/>
          <p:nvPr/>
        </p:nvSpPr>
        <p:spPr>
          <a:xfrm>
            <a:off x="285720" y="6000768"/>
            <a:ext cx="4518673" cy="369332"/>
          </a:xfrm>
          <a:prstGeom prst="rect">
            <a:avLst/>
          </a:prstGeom>
        </p:spPr>
        <p:txBody>
          <a:bodyPr wrap="none">
            <a:spAutoFit/>
          </a:bodyPr>
          <a:lstStyle/>
          <a:p>
            <a:r>
              <a:rPr lang="en-US" dirty="0" smtClean="0">
                <a:solidFill>
                  <a:srgbClr val="2D9F01"/>
                </a:solidFill>
              </a:rPr>
              <a:t>For DEMO : Navigate to DEMO folder -&gt; Forms</a:t>
            </a:r>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Input Types (Contd.)</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16</a:t>
            </a:fld>
            <a:endParaRPr lang="en-US" dirty="0"/>
          </a:p>
        </p:txBody>
      </p:sp>
      <p:sp>
        <p:nvSpPr>
          <p:cNvPr id="7" name="Content Placeholder 6"/>
          <p:cNvSpPr>
            <a:spLocks noGrp="1"/>
          </p:cNvSpPr>
          <p:nvPr>
            <p:ph idx="1"/>
          </p:nvPr>
        </p:nvSpPr>
        <p:spPr>
          <a:xfrm>
            <a:off x="228600" y="1796329"/>
            <a:ext cx="5414970" cy="4561629"/>
          </a:xfrm>
        </p:spPr>
        <p:txBody>
          <a:bodyPr/>
          <a:lstStyle/>
          <a:p>
            <a:pPr>
              <a:lnSpc>
                <a:spcPct val="150000"/>
              </a:lnSpc>
              <a:buNone/>
            </a:pPr>
            <a:r>
              <a:rPr lang="en-IN" sz="2000" dirty="0" smtClean="0">
                <a:solidFill>
                  <a:schemeClr val="accent6">
                    <a:lumMod val="75000"/>
                  </a:schemeClr>
                </a:solidFill>
              </a:rPr>
              <a:t>&lt;input type=“</a:t>
            </a:r>
            <a:r>
              <a:rPr lang="en-IN" sz="2000" b="1" dirty="0" smtClean="0">
                <a:solidFill>
                  <a:schemeClr val="accent6">
                    <a:lumMod val="75000"/>
                  </a:schemeClr>
                </a:solidFill>
              </a:rPr>
              <a:t>search</a:t>
            </a:r>
            <a:r>
              <a:rPr lang="en-IN" sz="2000" dirty="0" smtClean="0">
                <a:solidFill>
                  <a:schemeClr val="accent6">
                    <a:lumMod val="75000"/>
                  </a:schemeClr>
                </a:solidFill>
              </a:rPr>
              <a:t>"&gt;</a:t>
            </a:r>
          </a:p>
          <a:p>
            <a:pPr algn="just"/>
            <a:r>
              <a:rPr lang="en-IN" sz="1600" dirty="0" smtClean="0">
                <a:solidFill>
                  <a:schemeClr val="tx1">
                    <a:lumMod val="85000"/>
                    <a:lumOff val="15000"/>
                  </a:schemeClr>
                </a:solidFill>
              </a:rPr>
              <a:t>The search INPUT tag allows you to place a search box in your HTML forms. The search box differs only stylistically with a standard input text box. This means that browsers that support the search field may change the look of the field slightly to be more consistent with search fields on that device or platform.</a:t>
            </a:r>
          </a:p>
          <a:p>
            <a:pPr algn="just"/>
            <a:endParaRPr sz="1600" smtClean="0">
              <a:solidFill>
                <a:schemeClr val="tx1">
                  <a:lumMod val="85000"/>
                  <a:lumOff val="15000"/>
                </a:schemeClr>
              </a:solidFill>
            </a:endParaRPr>
          </a:p>
          <a:p>
            <a:pPr algn="just"/>
            <a:r>
              <a:rPr sz="1600" smtClean="0">
                <a:solidFill>
                  <a:schemeClr val="tx1">
                    <a:lumMod val="85000"/>
                    <a:lumOff val="15000"/>
                  </a:schemeClr>
                </a:solidFill>
              </a:rPr>
              <a:t>This significantly reduce the time required for styling  the search box.  </a:t>
            </a:r>
            <a:r>
              <a:rPr lang="en-IN" sz="1600" dirty="0" smtClean="0">
                <a:solidFill>
                  <a:schemeClr val="tx1">
                    <a:lumMod val="85000"/>
                    <a:lumOff val="15000"/>
                  </a:schemeClr>
                </a:solidFill>
              </a:rPr>
              <a:t>I</a:t>
            </a:r>
            <a:r>
              <a:rPr sz="1600" smtClean="0">
                <a:solidFill>
                  <a:schemeClr val="tx1">
                    <a:lumMod val="85000"/>
                    <a:lumOff val="15000"/>
                  </a:schemeClr>
                </a:solidFill>
              </a:rPr>
              <a:t>t also provides set of methods like select(), setsSelectionRange() and selectionStart, selectionEnd to get more control over search - </a:t>
            </a:r>
            <a:r>
              <a:rPr sz="1600" b="1" i="1" smtClean="0">
                <a:solidFill>
                  <a:schemeClr val="tx1">
                    <a:lumMod val="85000"/>
                    <a:lumOff val="15000"/>
                  </a:schemeClr>
                </a:solidFill>
              </a:rPr>
              <a:t> </a:t>
            </a:r>
          </a:p>
          <a:p>
            <a:pPr algn="just"/>
            <a:r>
              <a:rPr sz="1600" u="sng" smtClean="0">
                <a:solidFill>
                  <a:schemeClr val="tx1">
                    <a:lumMod val="85000"/>
                    <a:lumOff val="15000"/>
                  </a:schemeClr>
                </a:solidFill>
              </a:rPr>
              <a:t>Example: </a:t>
            </a:r>
          </a:p>
          <a:p>
            <a:pPr>
              <a:buNone/>
            </a:pPr>
            <a:r>
              <a:rPr sz="1600" b="1" smtClean="0">
                <a:solidFill>
                  <a:srgbClr val="0070C0"/>
                </a:solidFill>
              </a:rPr>
              <a:t>      </a:t>
            </a:r>
            <a:r>
              <a:rPr sz="1400" b="1" smtClean="0">
                <a:solidFill>
                  <a:srgbClr val="0070C0"/>
                </a:solidFill>
              </a:rPr>
              <a:t> </a:t>
            </a:r>
            <a:r>
              <a:rPr lang="en-IN" sz="1400" dirty="0" smtClean="0">
                <a:solidFill>
                  <a:srgbClr val="0070C0"/>
                </a:solidFill>
              </a:rPr>
              <a:t>&lt;input type=“search" id=" myIptTag “ value="Search Text"/&gt;</a:t>
            </a:r>
            <a:br>
              <a:rPr lang="en-IN" sz="1400" dirty="0" smtClean="0">
                <a:solidFill>
                  <a:srgbClr val="0070C0"/>
                </a:solidFill>
              </a:rPr>
            </a:br>
            <a:r>
              <a:rPr lang="en-IN" sz="1400" dirty="0" smtClean="0">
                <a:solidFill>
                  <a:srgbClr val="0070C0"/>
                </a:solidFill>
              </a:rPr>
              <a:t>var searchIpt= document.getElementById(‘myIptTag ');</a:t>
            </a:r>
          </a:p>
          <a:p>
            <a:pPr>
              <a:buNone/>
            </a:pPr>
            <a:r>
              <a:rPr lang="en-IN" sz="1400" dirty="0" smtClean="0">
                <a:solidFill>
                  <a:srgbClr val="0070C0"/>
                </a:solidFill>
              </a:rPr>
              <a:t>         alert(searchIpt .value)</a:t>
            </a:r>
          </a:p>
          <a:p>
            <a:pPr algn="just"/>
            <a:endParaRPr lang="en-IN" sz="1600" b="1" dirty="0">
              <a:solidFill>
                <a:schemeClr val="tx1">
                  <a:lumMod val="85000"/>
                  <a:lumOff val="15000"/>
                </a:schemeClr>
              </a:solidFill>
            </a:endParaRPr>
          </a:p>
        </p:txBody>
      </p:sp>
      <p:sp>
        <p:nvSpPr>
          <p:cNvPr id="8" name="TextBox 7"/>
          <p:cNvSpPr txBox="1"/>
          <p:nvPr/>
        </p:nvSpPr>
        <p:spPr>
          <a:xfrm>
            <a:off x="6143636" y="3214686"/>
            <a:ext cx="2515112" cy="307777"/>
          </a:xfrm>
          <a:prstGeom prst="rect">
            <a:avLst/>
          </a:prstGeom>
          <a:noFill/>
        </p:spPr>
        <p:txBody>
          <a:bodyPr wrap="none" rtlCol="0">
            <a:spAutoFit/>
          </a:bodyPr>
          <a:lstStyle/>
          <a:p>
            <a:r>
              <a:rPr lang="en-US" sz="1400" dirty="0" smtClean="0"/>
              <a:t>Search control– Chrome / Win 7</a:t>
            </a:r>
            <a:endParaRPr lang="en-IN" sz="1400" dirty="0"/>
          </a:p>
        </p:txBody>
      </p:sp>
      <p:pic>
        <p:nvPicPr>
          <p:cNvPr id="4098" name="Picture 2"/>
          <p:cNvPicPr>
            <a:picLocks noChangeAspect="1" noChangeArrowheads="1"/>
          </p:cNvPicPr>
          <p:nvPr/>
        </p:nvPicPr>
        <p:blipFill>
          <a:blip r:embed="rId2"/>
          <a:srcRect/>
          <a:stretch>
            <a:fillRect/>
          </a:stretch>
        </p:blipFill>
        <p:spPr bwMode="auto">
          <a:xfrm>
            <a:off x="6143636" y="2571744"/>
            <a:ext cx="2366972" cy="714380"/>
          </a:xfrm>
          <a:prstGeom prst="rect">
            <a:avLst/>
          </a:prstGeom>
          <a:noFill/>
          <a:ln w="9525">
            <a:noFill/>
            <a:miter lim="800000"/>
            <a:headEnd/>
            <a:tailEnd/>
          </a:ln>
          <a:effectLst/>
        </p:spPr>
      </p:pic>
      <p:sp>
        <p:nvSpPr>
          <p:cNvPr id="9" name="Rectangle 8"/>
          <p:cNvSpPr/>
          <p:nvPr/>
        </p:nvSpPr>
        <p:spPr>
          <a:xfrm>
            <a:off x="285720" y="6131502"/>
            <a:ext cx="4518673" cy="369332"/>
          </a:xfrm>
          <a:prstGeom prst="rect">
            <a:avLst/>
          </a:prstGeom>
        </p:spPr>
        <p:txBody>
          <a:bodyPr wrap="none">
            <a:spAutoFit/>
          </a:bodyPr>
          <a:lstStyle/>
          <a:p>
            <a:r>
              <a:rPr lang="en-US" dirty="0" smtClean="0">
                <a:solidFill>
                  <a:srgbClr val="2D9F01"/>
                </a:solidFill>
              </a:rPr>
              <a:t>For DEMO : Navigate to DEMO folder -&gt; Forms</a:t>
            </a:r>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Input Types (Contd.)</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17</a:t>
            </a:fld>
            <a:endParaRPr lang="en-US" dirty="0"/>
          </a:p>
        </p:txBody>
      </p:sp>
      <p:sp>
        <p:nvSpPr>
          <p:cNvPr id="7" name="Content Placeholder 6"/>
          <p:cNvSpPr>
            <a:spLocks noGrp="1"/>
          </p:cNvSpPr>
          <p:nvPr>
            <p:ph idx="1"/>
          </p:nvPr>
        </p:nvSpPr>
        <p:spPr>
          <a:xfrm>
            <a:off x="228600" y="1796329"/>
            <a:ext cx="5414970" cy="4275877"/>
          </a:xfrm>
        </p:spPr>
        <p:txBody>
          <a:bodyPr/>
          <a:lstStyle/>
          <a:p>
            <a:pPr>
              <a:lnSpc>
                <a:spcPct val="150000"/>
              </a:lnSpc>
              <a:buNone/>
            </a:pPr>
            <a:r>
              <a:rPr lang="en-IN" sz="2000" dirty="0" smtClean="0">
                <a:solidFill>
                  <a:schemeClr val="accent6">
                    <a:lumMod val="75000"/>
                  </a:schemeClr>
                </a:solidFill>
              </a:rPr>
              <a:t>&lt;input type=“</a:t>
            </a:r>
            <a:r>
              <a:rPr lang="en-IN" sz="2000" b="1" dirty="0" smtClean="0">
                <a:solidFill>
                  <a:schemeClr val="accent6">
                    <a:lumMod val="75000"/>
                  </a:schemeClr>
                </a:solidFill>
              </a:rPr>
              <a:t>tel</a:t>
            </a:r>
            <a:r>
              <a:rPr lang="en-IN" sz="2000" dirty="0" smtClean="0">
                <a:solidFill>
                  <a:schemeClr val="accent6">
                    <a:lumMod val="75000"/>
                  </a:schemeClr>
                </a:solidFill>
              </a:rPr>
              <a:t>"&gt;</a:t>
            </a:r>
          </a:p>
          <a:p>
            <a:pPr algn="just"/>
            <a:r>
              <a:rPr lang="en-IN" sz="1600" dirty="0" smtClean="0">
                <a:solidFill>
                  <a:schemeClr val="tx1">
                    <a:lumMod val="85000"/>
                    <a:lumOff val="15000"/>
                  </a:schemeClr>
                </a:solidFill>
              </a:rPr>
              <a:t>The tel INPUT tag provides the facility to get the telephone number from the user with proper validation. This reduces significant amount of JS writing separately for validation, because the validation  will be taken care internally by the browser.</a:t>
            </a:r>
          </a:p>
          <a:p>
            <a:pPr algn="just"/>
            <a:r>
              <a:rPr sz="1600" smtClean="0">
                <a:solidFill>
                  <a:schemeClr val="tx1">
                    <a:lumMod val="85000"/>
                    <a:lumOff val="15000"/>
                  </a:schemeClr>
                </a:solidFill>
              </a:rPr>
              <a:t>The web browser of the mobile devices automatically recognize this tag and display the different interface of the keyboard.</a:t>
            </a:r>
            <a:endParaRPr lang="en-IN" sz="1600" dirty="0" smtClean="0">
              <a:solidFill>
                <a:schemeClr val="tx1">
                  <a:lumMod val="85000"/>
                  <a:lumOff val="15000"/>
                </a:schemeClr>
              </a:solidFill>
            </a:endParaRPr>
          </a:p>
          <a:p>
            <a:pPr algn="just"/>
            <a:endParaRPr sz="1600" u="sng" smtClean="0">
              <a:solidFill>
                <a:schemeClr val="tx1">
                  <a:lumMod val="85000"/>
                  <a:lumOff val="15000"/>
                </a:schemeClr>
              </a:solidFill>
            </a:endParaRPr>
          </a:p>
          <a:p>
            <a:pPr algn="just"/>
            <a:r>
              <a:rPr sz="1600" u="sng" smtClean="0">
                <a:solidFill>
                  <a:schemeClr val="tx1">
                    <a:lumMod val="85000"/>
                    <a:lumOff val="15000"/>
                  </a:schemeClr>
                </a:solidFill>
              </a:rPr>
              <a:t>Example: </a:t>
            </a:r>
          </a:p>
          <a:p>
            <a:pPr>
              <a:buNone/>
            </a:pPr>
            <a:r>
              <a:rPr sz="1600" b="1" smtClean="0">
                <a:solidFill>
                  <a:srgbClr val="0070C0"/>
                </a:solidFill>
              </a:rPr>
              <a:t>      </a:t>
            </a:r>
            <a:r>
              <a:rPr sz="1400" b="1" smtClean="0">
                <a:solidFill>
                  <a:srgbClr val="0070C0"/>
                </a:solidFill>
              </a:rPr>
              <a:t> </a:t>
            </a:r>
            <a:r>
              <a:rPr lang="en-IN" sz="1400" dirty="0" smtClean="0">
                <a:solidFill>
                  <a:srgbClr val="0070C0"/>
                </a:solidFill>
              </a:rPr>
              <a:t>&lt;input type=“tel" id=" myIptTag “ /&gt;</a:t>
            </a: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var telIpt= document.getElementById(‘myIptTag ');</a:t>
            </a:r>
          </a:p>
          <a:p>
            <a:pPr>
              <a:buNone/>
            </a:pPr>
            <a:r>
              <a:rPr lang="en-IN" sz="1400" dirty="0" smtClean="0">
                <a:solidFill>
                  <a:schemeClr val="tx2">
                    <a:lumMod val="75000"/>
                  </a:schemeClr>
                </a:solidFill>
              </a:rPr>
              <a:t>         alert(telIpt.value)</a:t>
            </a:r>
          </a:p>
          <a:p>
            <a:pPr algn="just"/>
            <a:endParaRPr lang="en-IN" sz="1600" b="1" dirty="0">
              <a:solidFill>
                <a:schemeClr val="tx1">
                  <a:lumMod val="85000"/>
                  <a:lumOff val="15000"/>
                </a:schemeClr>
              </a:solidFill>
            </a:endParaRPr>
          </a:p>
        </p:txBody>
      </p:sp>
      <p:sp>
        <p:nvSpPr>
          <p:cNvPr id="8" name="TextBox 7"/>
          <p:cNvSpPr txBox="1"/>
          <p:nvPr/>
        </p:nvSpPr>
        <p:spPr>
          <a:xfrm>
            <a:off x="5929322" y="5786454"/>
            <a:ext cx="1414939" cy="307777"/>
          </a:xfrm>
          <a:prstGeom prst="rect">
            <a:avLst/>
          </a:prstGeom>
          <a:noFill/>
        </p:spPr>
        <p:txBody>
          <a:bodyPr wrap="none" rtlCol="0">
            <a:spAutoFit/>
          </a:bodyPr>
          <a:lstStyle/>
          <a:p>
            <a:r>
              <a:rPr lang="en-US" sz="1400" dirty="0" smtClean="0"/>
              <a:t>Tel field - iDevice</a:t>
            </a:r>
            <a:endParaRPr lang="en-IN" sz="1400" dirty="0"/>
          </a:p>
        </p:txBody>
      </p:sp>
      <p:pic>
        <p:nvPicPr>
          <p:cNvPr id="5122" name="Picture 2"/>
          <p:cNvPicPr>
            <a:picLocks noChangeAspect="1" noChangeArrowheads="1"/>
          </p:cNvPicPr>
          <p:nvPr/>
        </p:nvPicPr>
        <p:blipFill>
          <a:blip r:embed="rId2"/>
          <a:srcRect/>
          <a:stretch>
            <a:fillRect/>
          </a:stretch>
        </p:blipFill>
        <p:spPr bwMode="auto">
          <a:xfrm>
            <a:off x="6000760" y="1928802"/>
            <a:ext cx="2500330" cy="3762252"/>
          </a:xfrm>
          <a:prstGeom prst="rect">
            <a:avLst/>
          </a:prstGeom>
          <a:noFill/>
          <a:ln w="9525">
            <a:noFill/>
            <a:miter lim="800000"/>
            <a:headEnd/>
            <a:tailEnd/>
          </a:ln>
          <a:effectLst/>
        </p:spPr>
      </p:pic>
      <p:sp>
        <p:nvSpPr>
          <p:cNvPr id="9" name="Rectangle 8"/>
          <p:cNvSpPr/>
          <p:nvPr/>
        </p:nvSpPr>
        <p:spPr>
          <a:xfrm>
            <a:off x="285720" y="6000768"/>
            <a:ext cx="4518673" cy="369332"/>
          </a:xfrm>
          <a:prstGeom prst="rect">
            <a:avLst/>
          </a:prstGeom>
        </p:spPr>
        <p:txBody>
          <a:bodyPr wrap="none">
            <a:spAutoFit/>
          </a:bodyPr>
          <a:lstStyle/>
          <a:p>
            <a:r>
              <a:rPr lang="en-US" dirty="0" smtClean="0">
                <a:solidFill>
                  <a:srgbClr val="2D9F01"/>
                </a:solidFill>
              </a:rPr>
              <a:t>For DEMO : Navigate to DEMO folder -&gt; Forms</a:t>
            </a:r>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Input Types (Contd.)</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18</a:t>
            </a:fld>
            <a:endParaRPr lang="en-US" dirty="0"/>
          </a:p>
        </p:txBody>
      </p:sp>
      <p:sp>
        <p:nvSpPr>
          <p:cNvPr id="7" name="Content Placeholder 6"/>
          <p:cNvSpPr>
            <a:spLocks noGrp="1"/>
          </p:cNvSpPr>
          <p:nvPr>
            <p:ph idx="1"/>
          </p:nvPr>
        </p:nvSpPr>
        <p:spPr>
          <a:xfrm>
            <a:off x="228600" y="1796329"/>
            <a:ext cx="5414970" cy="4275877"/>
          </a:xfrm>
        </p:spPr>
        <p:txBody>
          <a:bodyPr/>
          <a:lstStyle/>
          <a:p>
            <a:pPr>
              <a:lnSpc>
                <a:spcPct val="150000"/>
              </a:lnSpc>
              <a:buNone/>
            </a:pPr>
            <a:r>
              <a:rPr lang="en-IN" sz="2000" dirty="0" smtClean="0">
                <a:solidFill>
                  <a:schemeClr val="accent6">
                    <a:lumMod val="75000"/>
                  </a:schemeClr>
                </a:solidFill>
              </a:rPr>
              <a:t>&lt;input type=“</a:t>
            </a:r>
            <a:r>
              <a:rPr lang="en-IN" sz="2000" b="1" dirty="0" smtClean="0">
                <a:solidFill>
                  <a:schemeClr val="accent6">
                    <a:lumMod val="75000"/>
                  </a:schemeClr>
                </a:solidFill>
              </a:rPr>
              <a:t>time</a:t>
            </a:r>
            <a:r>
              <a:rPr lang="en-IN" sz="2000" dirty="0" smtClean="0">
                <a:solidFill>
                  <a:schemeClr val="accent6">
                    <a:lumMod val="75000"/>
                  </a:schemeClr>
                </a:solidFill>
              </a:rPr>
              <a:t>"&gt;</a:t>
            </a:r>
          </a:p>
          <a:p>
            <a:pPr algn="just"/>
            <a:r>
              <a:rPr lang="en-IN" sz="1600" dirty="0" smtClean="0">
                <a:solidFill>
                  <a:schemeClr val="tx1">
                    <a:lumMod val="85000"/>
                    <a:lumOff val="15000"/>
                  </a:schemeClr>
                </a:solidFill>
              </a:rPr>
              <a:t>The time INPUT tag provides the facility to get the required time value from the user. The time type collects hours, minutes, seconds,  fractions without any </a:t>
            </a:r>
            <a:r>
              <a:rPr lang="en-IN" sz="1600" i="1" dirty="0" smtClean="0">
                <a:solidFill>
                  <a:schemeClr val="tx1">
                    <a:lumMod val="85000"/>
                    <a:lumOff val="15000"/>
                  </a:schemeClr>
                </a:solidFill>
              </a:rPr>
              <a:t>time zone.</a:t>
            </a:r>
          </a:p>
          <a:p>
            <a:pPr algn="just"/>
            <a:endParaRPr lang="en-IN" sz="1600" dirty="0" smtClean="0">
              <a:solidFill>
                <a:schemeClr val="tx1">
                  <a:lumMod val="85000"/>
                  <a:lumOff val="15000"/>
                </a:schemeClr>
              </a:solidFill>
            </a:endParaRPr>
          </a:p>
          <a:p>
            <a:pPr algn="just"/>
            <a:r>
              <a:rPr sz="1600" smtClean="0">
                <a:solidFill>
                  <a:schemeClr val="tx1">
                    <a:lumMod val="85000"/>
                    <a:lumOff val="15000"/>
                  </a:schemeClr>
                </a:solidFill>
              </a:rPr>
              <a:t>Default selected time would be </a:t>
            </a:r>
            <a:r>
              <a:rPr sz="1600" b="1" smtClean="0">
                <a:solidFill>
                  <a:schemeClr val="tx1">
                    <a:lumMod val="85000"/>
                    <a:lumOff val="15000"/>
                  </a:schemeClr>
                </a:solidFill>
              </a:rPr>
              <a:t>empty.</a:t>
            </a:r>
          </a:p>
          <a:p>
            <a:pPr algn="just"/>
            <a:endParaRPr sz="1600" b="1" smtClean="0">
              <a:solidFill>
                <a:schemeClr val="tx1">
                  <a:lumMod val="85000"/>
                  <a:lumOff val="15000"/>
                </a:schemeClr>
              </a:solidFill>
            </a:endParaRPr>
          </a:p>
          <a:p>
            <a:pPr algn="just"/>
            <a:r>
              <a:rPr sz="1600" u="sng" smtClean="0">
                <a:solidFill>
                  <a:schemeClr val="tx1">
                    <a:lumMod val="85000"/>
                    <a:lumOff val="15000"/>
                  </a:schemeClr>
                </a:solidFill>
              </a:rPr>
              <a:t>Example: </a:t>
            </a:r>
          </a:p>
          <a:p>
            <a:pPr>
              <a:buNone/>
            </a:pPr>
            <a:r>
              <a:rPr sz="1600" b="1" smtClean="0">
                <a:solidFill>
                  <a:srgbClr val="0070C0"/>
                </a:solidFill>
              </a:rPr>
              <a:t>      </a:t>
            </a:r>
            <a:r>
              <a:rPr sz="1400" b="1" smtClean="0">
                <a:solidFill>
                  <a:srgbClr val="0070C0"/>
                </a:solidFill>
              </a:rPr>
              <a:t> </a:t>
            </a:r>
            <a:r>
              <a:rPr lang="en-IN" sz="1400" dirty="0" smtClean="0">
                <a:solidFill>
                  <a:srgbClr val="0070C0"/>
                </a:solidFill>
              </a:rPr>
              <a:t>&lt;input type=“time" id=" myIptTag " style="width: 100px;” /&gt;</a:t>
            </a: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var timeIp= document.getElementById(‘myIptTag ');</a:t>
            </a:r>
          </a:p>
          <a:p>
            <a:pPr>
              <a:buNone/>
            </a:pPr>
            <a:r>
              <a:rPr lang="en-IN" sz="1400" dirty="0" smtClean="0">
                <a:solidFill>
                  <a:schemeClr val="tx2">
                    <a:lumMod val="75000"/>
                  </a:schemeClr>
                </a:solidFill>
              </a:rPr>
              <a:t>         alert(timeIpt.value)</a:t>
            </a:r>
          </a:p>
          <a:p>
            <a:pPr algn="just"/>
            <a:endParaRPr lang="en-IN" sz="1600" b="1" dirty="0">
              <a:solidFill>
                <a:schemeClr val="tx1">
                  <a:lumMod val="85000"/>
                  <a:lumOff val="15000"/>
                </a:schemeClr>
              </a:solidFill>
            </a:endParaRPr>
          </a:p>
        </p:txBody>
      </p:sp>
      <p:sp>
        <p:nvSpPr>
          <p:cNvPr id="8" name="TextBox 7"/>
          <p:cNvSpPr txBox="1"/>
          <p:nvPr/>
        </p:nvSpPr>
        <p:spPr>
          <a:xfrm>
            <a:off x="6000760" y="3786190"/>
            <a:ext cx="1663019" cy="307777"/>
          </a:xfrm>
          <a:prstGeom prst="rect">
            <a:avLst/>
          </a:prstGeom>
          <a:noFill/>
        </p:spPr>
        <p:txBody>
          <a:bodyPr wrap="none" rtlCol="0">
            <a:spAutoFit/>
          </a:bodyPr>
          <a:lstStyle/>
          <a:p>
            <a:r>
              <a:rPr lang="en-US" sz="1400" dirty="0" smtClean="0"/>
              <a:t>Time control– Win 7</a:t>
            </a:r>
            <a:endParaRPr lang="en-IN" sz="1400" dirty="0"/>
          </a:p>
        </p:txBody>
      </p:sp>
      <p:pic>
        <p:nvPicPr>
          <p:cNvPr id="7170" name="Picture 2"/>
          <p:cNvPicPr>
            <a:picLocks noChangeAspect="1" noChangeArrowheads="1"/>
          </p:cNvPicPr>
          <p:nvPr/>
        </p:nvPicPr>
        <p:blipFill>
          <a:blip r:embed="rId2"/>
          <a:srcRect/>
          <a:stretch>
            <a:fillRect/>
          </a:stretch>
        </p:blipFill>
        <p:spPr bwMode="auto">
          <a:xfrm>
            <a:off x="6000760" y="3357562"/>
            <a:ext cx="2019300" cy="438150"/>
          </a:xfrm>
          <a:prstGeom prst="rect">
            <a:avLst/>
          </a:prstGeom>
          <a:noFill/>
          <a:ln w="9525">
            <a:noFill/>
            <a:miter lim="800000"/>
            <a:headEnd/>
            <a:tailEnd/>
          </a:ln>
          <a:effectLst/>
        </p:spPr>
      </p:pic>
      <p:sp>
        <p:nvSpPr>
          <p:cNvPr id="9" name="Rectangle 8"/>
          <p:cNvSpPr/>
          <p:nvPr/>
        </p:nvSpPr>
        <p:spPr>
          <a:xfrm>
            <a:off x="285720" y="6000768"/>
            <a:ext cx="4518673" cy="369332"/>
          </a:xfrm>
          <a:prstGeom prst="rect">
            <a:avLst/>
          </a:prstGeom>
        </p:spPr>
        <p:txBody>
          <a:bodyPr wrap="none">
            <a:spAutoFit/>
          </a:bodyPr>
          <a:lstStyle/>
          <a:p>
            <a:r>
              <a:rPr lang="en-US" dirty="0" smtClean="0">
                <a:solidFill>
                  <a:srgbClr val="2D9F01"/>
                </a:solidFill>
              </a:rPr>
              <a:t>For DEMO : Navigate to DEMO folder -&gt; Forms</a:t>
            </a:r>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Input Types (Contd.)</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19</a:t>
            </a:fld>
            <a:endParaRPr lang="en-US" dirty="0"/>
          </a:p>
        </p:txBody>
      </p:sp>
      <p:sp>
        <p:nvSpPr>
          <p:cNvPr id="7" name="Content Placeholder 6"/>
          <p:cNvSpPr>
            <a:spLocks noGrp="1"/>
          </p:cNvSpPr>
          <p:nvPr>
            <p:ph idx="1"/>
          </p:nvPr>
        </p:nvSpPr>
        <p:spPr>
          <a:xfrm>
            <a:off x="228600" y="1796329"/>
            <a:ext cx="5414970" cy="4275877"/>
          </a:xfrm>
        </p:spPr>
        <p:txBody>
          <a:bodyPr/>
          <a:lstStyle/>
          <a:p>
            <a:pPr>
              <a:lnSpc>
                <a:spcPct val="150000"/>
              </a:lnSpc>
              <a:buNone/>
            </a:pPr>
            <a:r>
              <a:rPr lang="en-IN" sz="2000" dirty="0" smtClean="0">
                <a:solidFill>
                  <a:schemeClr val="accent6">
                    <a:lumMod val="75000"/>
                  </a:schemeClr>
                </a:solidFill>
              </a:rPr>
              <a:t>&lt;input type=“</a:t>
            </a:r>
            <a:r>
              <a:rPr lang="en-IN" sz="2000" b="1" dirty="0" smtClean="0">
                <a:solidFill>
                  <a:schemeClr val="accent6">
                    <a:lumMod val="75000"/>
                  </a:schemeClr>
                </a:solidFill>
              </a:rPr>
              <a:t>url</a:t>
            </a:r>
            <a:r>
              <a:rPr lang="en-IN" sz="2000" dirty="0" smtClean="0">
                <a:solidFill>
                  <a:schemeClr val="accent6">
                    <a:lumMod val="75000"/>
                  </a:schemeClr>
                </a:solidFill>
              </a:rPr>
              <a:t>"&gt;</a:t>
            </a:r>
          </a:p>
          <a:p>
            <a:pPr algn="just"/>
            <a:r>
              <a:rPr lang="en-IN" sz="1600" dirty="0" smtClean="0">
                <a:solidFill>
                  <a:schemeClr val="tx1">
                    <a:lumMod val="85000"/>
                    <a:lumOff val="15000"/>
                  </a:schemeClr>
                </a:solidFill>
              </a:rPr>
              <a:t>The url INPUT tag provides the facility to get the url from the user with proper validation. This reduces significant amount of JS writing separately for validation, because the validation  will be taken care internally by the browser.</a:t>
            </a:r>
          </a:p>
          <a:p>
            <a:pPr algn="just"/>
            <a:r>
              <a:rPr sz="1600" smtClean="0">
                <a:solidFill>
                  <a:schemeClr val="tx1">
                    <a:lumMod val="85000"/>
                    <a:lumOff val="15000"/>
                  </a:schemeClr>
                </a:solidFill>
              </a:rPr>
              <a:t>The web browser of the mobile devices automatically recognize this tag and display the different interface of the keyboard </a:t>
            </a:r>
            <a:r>
              <a:rPr lang="en-IN" sz="1600" dirty="0" smtClean="0">
                <a:solidFill>
                  <a:schemeClr val="tx1">
                    <a:lumMod val="85000"/>
                    <a:lumOff val="15000"/>
                  </a:schemeClr>
                </a:solidFill>
              </a:rPr>
              <a:t>–</a:t>
            </a:r>
            <a:r>
              <a:rPr sz="1600" smtClean="0">
                <a:solidFill>
                  <a:schemeClr val="tx1">
                    <a:lumMod val="85000"/>
                    <a:lumOff val="15000"/>
                  </a:schemeClr>
                </a:solidFill>
              </a:rPr>
              <a:t> like dot / back slash / .com buttons by default.</a:t>
            </a:r>
            <a:endParaRPr lang="en-IN" sz="1600" dirty="0" smtClean="0">
              <a:solidFill>
                <a:schemeClr val="tx1">
                  <a:lumMod val="85000"/>
                  <a:lumOff val="15000"/>
                </a:schemeClr>
              </a:solidFill>
            </a:endParaRPr>
          </a:p>
          <a:p>
            <a:pPr algn="just"/>
            <a:endParaRPr sz="1600" u="sng" smtClean="0">
              <a:solidFill>
                <a:schemeClr val="tx1">
                  <a:lumMod val="85000"/>
                  <a:lumOff val="15000"/>
                </a:schemeClr>
              </a:solidFill>
            </a:endParaRPr>
          </a:p>
          <a:p>
            <a:pPr algn="just"/>
            <a:r>
              <a:rPr sz="1600" u="sng" smtClean="0">
                <a:solidFill>
                  <a:schemeClr val="tx1">
                    <a:lumMod val="85000"/>
                    <a:lumOff val="15000"/>
                  </a:schemeClr>
                </a:solidFill>
              </a:rPr>
              <a:t>Example: </a:t>
            </a:r>
          </a:p>
          <a:p>
            <a:pPr>
              <a:buNone/>
            </a:pPr>
            <a:r>
              <a:rPr sz="1600" b="1" smtClean="0">
                <a:solidFill>
                  <a:srgbClr val="0070C0"/>
                </a:solidFill>
              </a:rPr>
              <a:t>      </a:t>
            </a:r>
            <a:r>
              <a:rPr sz="1400" b="1" smtClean="0">
                <a:solidFill>
                  <a:srgbClr val="0070C0"/>
                </a:solidFill>
              </a:rPr>
              <a:t> </a:t>
            </a:r>
            <a:r>
              <a:rPr lang="en-IN" sz="1400" dirty="0" smtClean="0">
                <a:solidFill>
                  <a:srgbClr val="0070C0"/>
                </a:solidFill>
              </a:rPr>
              <a:t>&lt;input type=“url" id=" myIptTag “ /&gt;</a:t>
            </a: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var urlIpt= document.getElementById(‘myIptTag ');</a:t>
            </a:r>
          </a:p>
          <a:p>
            <a:pPr>
              <a:buNone/>
            </a:pPr>
            <a:r>
              <a:rPr lang="en-IN" sz="1400" dirty="0" smtClean="0">
                <a:solidFill>
                  <a:schemeClr val="tx2">
                    <a:lumMod val="75000"/>
                  </a:schemeClr>
                </a:solidFill>
              </a:rPr>
              <a:t>         alert(urlIpt.value)</a:t>
            </a:r>
          </a:p>
          <a:p>
            <a:pPr algn="just"/>
            <a:endParaRPr lang="en-IN" sz="1600" b="1" dirty="0">
              <a:solidFill>
                <a:schemeClr val="tx1">
                  <a:lumMod val="85000"/>
                  <a:lumOff val="15000"/>
                </a:schemeClr>
              </a:solidFill>
            </a:endParaRPr>
          </a:p>
        </p:txBody>
      </p:sp>
      <p:sp>
        <p:nvSpPr>
          <p:cNvPr id="8" name="TextBox 7"/>
          <p:cNvSpPr txBox="1"/>
          <p:nvPr/>
        </p:nvSpPr>
        <p:spPr>
          <a:xfrm>
            <a:off x="5929322" y="5786454"/>
            <a:ext cx="1499834" cy="307777"/>
          </a:xfrm>
          <a:prstGeom prst="rect">
            <a:avLst/>
          </a:prstGeom>
          <a:noFill/>
        </p:spPr>
        <p:txBody>
          <a:bodyPr wrap="none" rtlCol="0">
            <a:spAutoFit/>
          </a:bodyPr>
          <a:lstStyle/>
          <a:p>
            <a:r>
              <a:rPr lang="en-US" sz="1400" dirty="0" smtClean="0"/>
              <a:t>URL field - iDevice</a:t>
            </a:r>
            <a:endParaRPr lang="en-IN" sz="1400" dirty="0"/>
          </a:p>
        </p:txBody>
      </p:sp>
      <p:pic>
        <p:nvPicPr>
          <p:cNvPr id="6146" name="Picture 2"/>
          <p:cNvPicPr>
            <a:picLocks noChangeAspect="1" noChangeArrowheads="1"/>
          </p:cNvPicPr>
          <p:nvPr/>
        </p:nvPicPr>
        <p:blipFill>
          <a:blip r:embed="rId2"/>
          <a:srcRect/>
          <a:stretch>
            <a:fillRect/>
          </a:stretch>
        </p:blipFill>
        <p:spPr bwMode="auto">
          <a:xfrm>
            <a:off x="6000760" y="1928802"/>
            <a:ext cx="2500330" cy="3750495"/>
          </a:xfrm>
          <a:prstGeom prst="rect">
            <a:avLst/>
          </a:prstGeom>
          <a:noFill/>
          <a:ln w="9525">
            <a:noFill/>
            <a:miter lim="800000"/>
            <a:headEnd/>
            <a:tailEnd/>
          </a:ln>
          <a:effectLst/>
        </p:spPr>
      </p:pic>
      <p:sp>
        <p:nvSpPr>
          <p:cNvPr id="9" name="Rectangle 8"/>
          <p:cNvSpPr/>
          <p:nvPr/>
        </p:nvSpPr>
        <p:spPr>
          <a:xfrm>
            <a:off x="285720" y="6000768"/>
            <a:ext cx="4518673" cy="369332"/>
          </a:xfrm>
          <a:prstGeom prst="rect">
            <a:avLst/>
          </a:prstGeom>
        </p:spPr>
        <p:txBody>
          <a:bodyPr wrap="none">
            <a:spAutoFit/>
          </a:bodyPr>
          <a:lstStyle/>
          <a:p>
            <a:r>
              <a:rPr lang="en-US" dirty="0" smtClean="0">
                <a:solidFill>
                  <a:srgbClr val="2D9F01"/>
                </a:solidFill>
              </a:rPr>
              <a:t>For DEMO : Navigate to DEMO folder -&gt; Forms</a:t>
            </a:r>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099915344"/>
              </p:ext>
            </p:extLst>
          </p:nvPr>
        </p:nvGraphicFramePr>
        <p:xfrm>
          <a:off x="2209800" y="2286000"/>
          <a:ext cx="6477000" cy="1828800"/>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defRPr/>
                      </a:pPr>
                      <a:r>
                        <a:rPr lang="en-US" sz="1800" kern="1200" dirty="0" smtClean="0">
                          <a:solidFill>
                            <a:schemeClr val="tx1"/>
                          </a:solidFill>
                          <a:latin typeface="+mn-lt"/>
                          <a:ea typeface="+mn-ea"/>
                          <a:cs typeface="+mn-cs"/>
                        </a:rPr>
                        <a:t>Nirmala Devi Selvaraju(161124)</a:t>
                      </a:r>
                      <a:endParaRPr kumimoji="0" lang="en-US" sz="1800" b="0" i="0" u="none" strike="noStrike" cap="none" normalizeH="0" baseline="0" dirty="0" smtClean="0">
                        <a:ln>
                          <a:noFill/>
                        </a:ln>
                        <a:solidFill>
                          <a:schemeClr val="tx1"/>
                        </a:solidFill>
                        <a:effectLst/>
                        <a:latin typeface="+mj-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defRPr/>
                      </a:pPr>
                      <a:r>
                        <a:rPr kumimoji="0" lang="en-US" sz="1600" b="0" i="0" u="none" strike="noStrike" kern="1200" cap="none" normalizeH="0" baseline="0" dirty="0" smtClean="0">
                          <a:ln>
                            <a:noFill/>
                          </a:ln>
                          <a:solidFill>
                            <a:schemeClr val="tx1"/>
                          </a:solidFill>
                          <a:effectLst/>
                          <a:latin typeface="+mn-lt"/>
                          <a:ea typeface="+mn-ea"/>
                          <a:cs typeface="+mn-cs"/>
                        </a:rPr>
                        <a:t>Nirmala  Devi from Academy having 5+ years of experiences </a:t>
                      </a:r>
                      <a:r>
                        <a:rPr lang="en-US" sz="1600" kern="1200" dirty="0" smtClean="0">
                          <a:solidFill>
                            <a:schemeClr val="tx1"/>
                          </a:solidFill>
                          <a:effectLst/>
                          <a:latin typeface="+mn-lt"/>
                          <a:ea typeface="+mn-ea"/>
                          <a:cs typeface="+mn-cs"/>
                        </a:rPr>
                        <a:t>in Java/JEE technologies, HTML , HTML5,</a:t>
                      </a:r>
                      <a:r>
                        <a:rPr lang="en-US" sz="1600" kern="1200" baseline="0" dirty="0" smtClean="0">
                          <a:solidFill>
                            <a:schemeClr val="tx1"/>
                          </a:solidFill>
                          <a:effectLst/>
                          <a:latin typeface="+mn-lt"/>
                          <a:ea typeface="+mn-ea"/>
                          <a:cs typeface="+mn-cs"/>
                        </a:rPr>
                        <a:t> </a:t>
                      </a:r>
                      <a:r>
                        <a:rPr lang="en-US" sz="1600" kern="1200" dirty="0" smtClean="0">
                          <a:solidFill>
                            <a:schemeClr val="tx1"/>
                          </a:solidFill>
                          <a:effectLst/>
                          <a:latin typeface="+mn-lt"/>
                          <a:ea typeface="+mn-ea"/>
                          <a:cs typeface="+mn-cs"/>
                        </a:rPr>
                        <a:t>JavaScript, Ajax..</a:t>
                      </a:r>
                      <a:endParaRPr kumimoji="0" lang="en-US" sz="1600" b="0" i="0" u="none" strike="noStrike" cap="none" normalizeH="0" baseline="0" dirty="0" smtClean="0">
                        <a:ln>
                          <a:noFill/>
                        </a:ln>
                        <a:solidFill>
                          <a:schemeClr val="tx1"/>
                        </a:solidFill>
                        <a:effectLst/>
                        <a:latin typeface="+mj-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kern="1200" cap="none" normalizeH="0" baseline="0" dirty="0" smtClean="0">
                        <a:ln>
                          <a:noFill/>
                        </a:ln>
                        <a:solidFill>
                          <a:schemeClr val="tx1"/>
                        </a:solidFill>
                        <a:effectLst/>
                        <a:latin typeface="+mj-lt"/>
                        <a:ea typeface="+mn-ea"/>
                        <a:cs typeface="+mn-cs"/>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12"/>
          </p:nvPr>
        </p:nvSpPr>
        <p:spPr>
          <a:xfrm>
            <a:off x="152400" y="6428601"/>
            <a:ext cx="457200" cy="276999"/>
          </a:xfrm>
        </p:spPr>
        <p:txBody>
          <a:bodyPr/>
          <a:lstStyle/>
          <a:p>
            <a:pPr>
              <a:defRPr/>
            </a:pPr>
            <a:fld id="{ACB22A88-73BA-4B00-905C-A309951F5147}" type="slidenum">
              <a:rPr lang="en-US" sz="1400" smtClean="0"/>
              <a:pPr>
                <a:defRPr/>
              </a:pPr>
              <a:t>2</a:t>
            </a:fld>
            <a:endParaRPr lang="en-US" sz="1400" dirty="0"/>
          </a:p>
        </p:txBody>
      </p:sp>
    </p:spTree>
    <p:extLst>
      <p:ext uri="{BB962C8B-B14F-4D97-AF65-F5344CB8AC3E}">
        <p14:creationId xmlns:p14="http://schemas.microsoft.com/office/powerpoint/2010/main" val="27445810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Input Types (Contd.)</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20</a:t>
            </a:fld>
            <a:endParaRPr lang="en-US" dirty="0"/>
          </a:p>
        </p:txBody>
      </p:sp>
      <p:sp>
        <p:nvSpPr>
          <p:cNvPr id="7" name="Content Placeholder 6"/>
          <p:cNvSpPr>
            <a:spLocks noGrp="1"/>
          </p:cNvSpPr>
          <p:nvPr>
            <p:ph idx="1"/>
          </p:nvPr>
        </p:nvSpPr>
        <p:spPr>
          <a:xfrm>
            <a:off x="228600" y="1796329"/>
            <a:ext cx="5414970" cy="4275877"/>
          </a:xfrm>
        </p:spPr>
        <p:txBody>
          <a:bodyPr/>
          <a:lstStyle/>
          <a:p>
            <a:pPr>
              <a:lnSpc>
                <a:spcPct val="150000"/>
              </a:lnSpc>
              <a:buNone/>
            </a:pPr>
            <a:r>
              <a:rPr lang="en-IN" sz="2000" dirty="0" smtClean="0">
                <a:solidFill>
                  <a:schemeClr val="accent6">
                    <a:lumMod val="75000"/>
                  </a:schemeClr>
                </a:solidFill>
              </a:rPr>
              <a:t>&lt;input type=“</a:t>
            </a:r>
            <a:r>
              <a:rPr lang="en-IN" sz="2000" b="1" dirty="0" smtClean="0">
                <a:solidFill>
                  <a:schemeClr val="accent6">
                    <a:lumMod val="75000"/>
                  </a:schemeClr>
                </a:solidFill>
              </a:rPr>
              <a:t>week</a:t>
            </a:r>
            <a:r>
              <a:rPr lang="en-IN" sz="2000" dirty="0" smtClean="0">
                <a:solidFill>
                  <a:schemeClr val="accent6">
                    <a:lumMod val="75000"/>
                  </a:schemeClr>
                </a:solidFill>
              </a:rPr>
              <a:t>"&gt;</a:t>
            </a:r>
          </a:p>
          <a:p>
            <a:pPr algn="just"/>
            <a:r>
              <a:rPr lang="en-IN" sz="1600" dirty="0" smtClean="0">
                <a:solidFill>
                  <a:schemeClr val="tx1">
                    <a:lumMod val="85000"/>
                    <a:lumOff val="15000"/>
                  </a:schemeClr>
                </a:solidFill>
              </a:rPr>
              <a:t>The weekINPUT tag provides the facility to get the required time value from the user. The time type collects hours, minutes, seconds,  fractions without any </a:t>
            </a:r>
            <a:r>
              <a:rPr lang="en-IN" sz="1600" i="1" dirty="0" smtClean="0">
                <a:solidFill>
                  <a:schemeClr val="tx1">
                    <a:lumMod val="85000"/>
                    <a:lumOff val="15000"/>
                  </a:schemeClr>
                </a:solidFill>
              </a:rPr>
              <a:t>time zone.</a:t>
            </a:r>
          </a:p>
          <a:p>
            <a:pPr algn="just"/>
            <a:endParaRPr lang="en-IN" sz="1600" dirty="0" smtClean="0">
              <a:solidFill>
                <a:schemeClr val="tx1">
                  <a:lumMod val="85000"/>
                  <a:lumOff val="15000"/>
                </a:schemeClr>
              </a:solidFill>
            </a:endParaRPr>
          </a:p>
          <a:p>
            <a:pPr algn="just"/>
            <a:r>
              <a:rPr sz="1600" smtClean="0">
                <a:solidFill>
                  <a:schemeClr val="tx1">
                    <a:lumMod val="85000"/>
                    <a:lumOff val="15000"/>
                  </a:schemeClr>
                </a:solidFill>
              </a:rPr>
              <a:t>Default selected week would be </a:t>
            </a:r>
            <a:r>
              <a:rPr sz="1600" b="1" smtClean="0">
                <a:solidFill>
                  <a:schemeClr val="tx1">
                    <a:lumMod val="85000"/>
                    <a:lumOff val="15000"/>
                  </a:schemeClr>
                </a:solidFill>
              </a:rPr>
              <a:t>empty.</a:t>
            </a:r>
          </a:p>
          <a:p>
            <a:pPr algn="just"/>
            <a:endParaRPr sz="1600" b="1" smtClean="0">
              <a:solidFill>
                <a:schemeClr val="tx1">
                  <a:lumMod val="85000"/>
                  <a:lumOff val="15000"/>
                </a:schemeClr>
              </a:solidFill>
            </a:endParaRPr>
          </a:p>
          <a:p>
            <a:pPr algn="just"/>
            <a:r>
              <a:rPr sz="1600" u="sng" smtClean="0">
                <a:solidFill>
                  <a:schemeClr val="tx1">
                    <a:lumMod val="85000"/>
                    <a:lumOff val="15000"/>
                  </a:schemeClr>
                </a:solidFill>
              </a:rPr>
              <a:t>Example: </a:t>
            </a:r>
          </a:p>
          <a:p>
            <a:pPr>
              <a:buNone/>
            </a:pPr>
            <a:r>
              <a:rPr sz="1600" b="1" smtClean="0">
                <a:solidFill>
                  <a:srgbClr val="0070C0"/>
                </a:solidFill>
              </a:rPr>
              <a:t>      </a:t>
            </a:r>
            <a:r>
              <a:rPr sz="1400" b="1" smtClean="0">
                <a:solidFill>
                  <a:srgbClr val="0070C0"/>
                </a:solidFill>
              </a:rPr>
              <a:t> </a:t>
            </a:r>
            <a:r>
              <a:rPr lang="en-IN" sz="1400" dirty="0" smtClean="0">
                <a:solidFill>
                  <a:srgbClr val="0070C0"/>
                </a:solidFill>
              </a:rPr>
              <a:t>&lt;input type=“week" id=" myIptTag " style="width: 100px;” /&gt;</a:t>
            </a: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var weekIpt= document.getElementById(‘myIptTag ');</a:t>
            </a:r>
          </a:p>
          <a:p>
            <a:pPr>
              <a:buNone/>
            </a:pPr>
            <a:r>
              <a:rPr lang="en-IN" sz="1400" dirty="0" smtClean="0">
                <a:solidFill>
                  <a:schemeClr val="tx2">
                    <a:lumMod val="75000"/>
                  </a:schemeClr>
                </a:solidFill>
              </a:rPr>
              <a:t>         alert(weekIpt.value) </a:t>
            </a:r>
          </a:p>
          <a:p>
            <a:pPr algn="just"/>
            <a:endParaRPr lang="en-IN" sz="1600" b="1" dirty="0">
              <a:solidFill>
                <a:schemeClr val="tx1">
                  <a:lumMod val="85000"/>
                  <a:lumOff val="15000"/>
                </a:schemeClr>
              </a:solidFill>
            </a:endParaRPr>
          </a:p>
        </p:txBody>
      </p:sp>
      <p:sp>
        <p:nvSpPr>
          <p:cNvPr id="8" name="TextBox 7"/>
          <p:cNvSpPr txBox="1"/>
          <p:nvPr/>
        </p:nvSpPr>
        <p:spPr>
          <a:xfrm>
            <a:off x="5931485" y="4643446"/>
            <a:ext cx="1715726" cy="307777"/>
          </a:xfrm>
          <a:prstGeom prst="rect">
            <a:avLst/>
          </a:prstGeom>
          <a:noFill/>
        </p:spPr>
        <p:txBody>
          <a:bodyPr wrap="none" rtlCol="0">
            <a:spAutoFit/>
          </a:bodyPr>
          <a:lstStyle/>
          <a:p>
            <a:r>
              <a:rPr lang="en-US" sz="1400" dirty="0" smtClean="0"/>
              <a:t>Week control– Win 7</a:t>
            </a:r>
            <a:endParaRPr lang="en-IN" sz="1400" dirty="0"/>
          </a:p>
        </p:txBody>
      </p:sp>
      <p:pic>
        <p:nvPicPr>
          <p:cNvPr id="8195" name="Picture 3"/>
          <p:cNvPicPr>
            <a:picLocks noChangeAspect="1" noChangeArrowheads="1"/>
          </p:cNvPicPr>
          <p:nvPr/>
        </p:nvPicPr>
        <p:blipFill>
          <a:blip r:embed="rId2"/>
          <a:srcRect/>
          <a:stretch>
            <a:fillRect/>
          </a:stretch>
        </p:blipFill>
        <p:spPr bwMode="auto">
          <a:xfrm>
            <a:off x="5929322" y="2285992"/>
            <a:ext cx="2952750" cy="2314575"/>
          </a:xfrm>
          <a:prstGeom prst="rect">
            <a:avLst/>
          </a:prstGeom>
          <a:noFill/>
          <a:ln w="9525">
            <a:noFill/>
            <a:miter lim="800000"/>
            <a:headEnd/>
            <a:tailEnd/>
          </a:ln>
          <a:effectLst/>
        </p:spPr>
      </p:pic>
      <p:sp>
        <p:nvSpPr>
          <p:cNvPr id="9" name="Rectangle 8"/>
          <p:cNvSpPr/>
          <p:nvPr/>
        </p:nvSpPr>
        <p:spPr>
          <a:xfrm>
            <a:off x="285720" y="6000768"/>
            <a:ext cx="4518673" cy="369332"/>
          </a:xfrm>
          <a:prstGeom prst="rect">
            <a:avLst/>
          </a:prstGeom>
        </p:spPr>
        <p:txBody>
          <a:bodyPr wrap="none">
            <a:spAutoFit/>
          </a:bodyPr>
          <a:lstStyle/>
          <a:p>
            <a:r>
              <a:rPr lang="en-US" dirty="0" smtClean="0">
                <a:solidFill>
                  <a:srgbClr val="2D9F01"/>
                </a:solidFill>
              </a:rPr>
              <a:t>For DEMO : Navigate to DEMO folder -&gt; Forms</a:t>
            </a:r>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Form Attributes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21</a:t>
            </a:fld>
            <a:endParaRPr lang="en-US" dirty="0"/>
          </a:p>
        </p:txBody>
      </p:sp>
      <p:sp>
        <p:nvSpPr>
          <p:cNvPr id="6" name="Content Placeholder 5"/>
          <p:cNvSpPr>
            <a:spLocks noGrp="1"/>
          </p:cNvSpPr>
          <p:nvPr>
            <p:ph idx="1"/>
          </p:nvPr>
        </p:nvSpPr>
        <p:spPr/>
        <p:txBody>
          <a:bodyPr numCol="2"/>
          <a:lstStyle/>
          <a:p>
            <a:pPr>
              <a:lnSpc>
                <a:spcPct val="150000"/>
              </a:lnSpc>
              <a:buFont typeface="Wingdings" pitchFamily="2" charset="2"/>
              <a:buChar char="Ø"/>
            </a:pPr>
            <a:r>
              <a:rPr lang="en-IN" sz="2000" dirty="0" smtClean="0">
                <a:solidFill>
                  <a:schemeClr val="accent6">
                    <a:lumMod val="75000"/>
                  </a:schemeClr>
                </a:solidFill>
              </a:rPr>
              <a:t>autocomplete</a:t>
            </a:r>
          </a:p>
          <a:p>
            <a:pPr>
              <a:lnSpc>
                <a:spcPct val="150000"/>
              </a:lnSpc>
              <a:buFont typeface="Wingdings" pitchFamily="2" charset="2"/>
              <a:buChar char="Ø"/>
            </a:pPr>
            <a:r>
              <a:rPr lang="en-IN" sz="2000" dirty="0" smtClean="0">
                <a:solidFill>
                  <a:schemeClr val="accent6">
                    <a:lumMod val="75000"/>
                  </a:schemeClr>
                </a:solidFill>
              </a:rPr>
              <a:t>autofocus</a:t>
            </a:r>
          </a:p>
          <a:p>
            <a:pPr>
              <a:lnSpc>
                <a:spcPct val="150000"/>
              </a:lnSpc>
              <a:buFont typeface="Wingdings" pitchFamily="2" charset="2"/>
              <a:buChar char="Ø"/>
            </a:pPr>
            <a:r>
              <a:rPr lang="en-IN" sz="2000" dirty="0" smtClean="0">
                <a:solidFill>
                  <a:schemeClr val="accent6">
                    <a:lumMod val="75000"/>
                  </a:schemeClr>
                </a:solidFill>
              </a:rPr>
              <a:t>formaction</a:t>
            </a:r>
          </a:p>
          <a:p>
            <a:pPr>
              <a:lnSpc>
                <a:spcPct val="150000"/>
              </a:lnSpc>
              <a:buFont typeface="Wingdings" pitchFamily="2" charset="2"/>
              <a:buChar char="Ø"/>
            </a:pPr>
            <a:r>
              <a:rPr lang="en-IN" sz="2000" dirty="0" smtClean="0">
                <a:solidFill>
                  <a:schemeClr val="accent6">
                    <a:lumMod val="75000"/>
                  </a:schemeClr>
                </a:solidFill>
              </a:rPr>
              <a:t>formenctype</a:t>
            </a:r>
          </a:p>
          <a:p>
            <a:pPr>
              <a:lnSpc>
                <a:spcPct val="150000"/>
              </a:lnSpc>
              <a:buFont typeface="Wingdings" pitchFamily="2" charset="2"/>
              <a:buChar char="Ø"/>
            </a:pPr>
            <a:r>
              <a:rPr lang="en-IN" sz="2000" dirty="0" smtClean="0">
                <a:solidFill>
                  <a:schemeClr val="accent6">
                    <a:lumMod val="75000"/>
                  </a:schemeClr>
                </a:solidFill>
              </a:rPr>
              <a:t>formmethod</a:t>
            </a:r>
          </a:p>
          <a:p>
            <a:pPr>
              <a:lnSpc>
                <a:spcPct val="150000"/>
              </a:lnSpc>
              <a:buFont typeface="Wingdings" pitchFamily="2" charset="2"/>
              <a:buChar char="Ø"/>
            </a:pPr>
            <a:r>
              <a:rPr lang="en-IN" sz="2000" dirty="0" smtClean="0">
                <a:solidFill>
                  <a:schemeClr val="accent6">
                    <a:lumMod val="75000"/>
                  </a:schemeClr>
                </a:solidFill>
              </a:rPr>
              <a:t>formnovalidate </a:t>
            </a:r>
          </a:p>
          <a:p>
            <a:pPr>
              <a:lnSpc>
                <a:spcPct val="150000"/>
              </a:lnSpc>
              <a:buFont typeface="Wingdings" pitchFamily="2" charset="2"/>
              <a:buChar char="Ø"/>
            </a:pPr>
            <a:r>
              <a:rPr lang="en-IN" sz="2000" dirty="0" smtClean="0">
                <a:solidFill>
                  <a:schemeClr val="accent6">
                    <a:lumMod val="75000"/>
                  </a:schemeClr>
                </a:solidFill>
              </a:rPr>
              <a:t>formtarget</a:t>
            </a:r>
          </a:p>
          <a:p>
            <a:pPr>
              <a:lnSpc>
                <a:spcPct val="150000"/>
              </a:lnSpc>
              <a:buFont typeface="Wingdings" pitchFamily="2" charset="2"/>
              <a:buChar char="Ø"/>
            </a:pPr>
            <a:r>
              <a:rPr lang="en-IN" sz="2000" dirty="0" smtClean="0">
                <a:solidFill>
                  <a:schemeClr val="accent6">
                    <a:lumMod val="75000"/>
                  </a:schemeClr>
                </a:solidFill>
              </a:rPr>
              <a:t>list</a:t>
            </a:r>
          </a:p>
          <a:p>
            <a:pPr>
              <a:lnSpc>
                <a:spcPct val="150000"/>
              </a:lnSpc>
              <a:buFont typeface="Wingdings" pitchFamily="2" charset="2"/>
              <a:buChar char="Ø"/>
            </a:pPr>
            <a:r>
              <a:rPr lang="en-IN" sz="2000" dirty="0" smtClean="0">
                <a:solidFill>
                  <a:schemeClr val="accent6">
                    <a:lumMod val="75000"/>
                  </a:schemeClr>
                </a:solidFill>
              </a:rPr>
              <a:t>max</a:t>
            </a:r>
          </a:p>
          <a:p>
            <a:pPr>
              <a:lnSpc>
                <a:spcPct val="150000"/>
              </a:lnSpc>
              <a:buFont typeface="Wingdings" pitchFamily="2" charset="2"/>
              <a:buChar char="Ø"/>
            </a:pPr>
            <a:r>
              <a:rPr lang="en-IN" sz="2000" dirty="0" smtClean="0">
                <a:solidFill>
                  <a:schemeClr val="accent6">
                    <a:lumMod val="75000"/>
                  </a:schemeClr>
                </a:solidFill>
              </a:rPr>
              <a:t>min</a:t>
            </a:r>
          </a:p>
          <a:p>
            <a:pPr>
              <a:lnSpc>
                <a:spcPct val="150000"/>
              </a:lnSpc>
              <a:buFont typeface="Wingdings" pitchFamily="2" charset="2"/>
              <a:buChar char="Ø"/>
            </a:pPr>
            <a:r>
              <a:rPr lang="en-IN" sz="2000" dirty="0" smtClean="0">
                <a:solidFill>
                  <a:schemeClr val="accent6">
                    <a:lumMod val="75000"/>
                  </a:schemeClr>
                </a:solidFill>
              </a:rPr>
              <a:t>multiple</a:t>
            </a:r>
          </a:p>
          <a:p>
            <a:pPr>
              <a:lnSpc>
                <a:spcPct val="150000"/>
              </a:lnSpc>
              <a:buFont typeface="Wingdings" pitchFamily="2" charset="2"/>
              <a:buChar char="Ø"/>
            </a:pPr>
            <a:r>
              <a:rPr lang="en-IN" sz="2000" dirty="0" smtClean="0">
                <a:solidFill>
                  <a:schemeClr val="accent6">
                    <a:lumMod val="75000"/>
                  </a:schemeClr>
                </a:solidFill>
              </a:rPr>
              <a:t>readonly</a:t>
            </a:r>
          </a:p>
          <a:p>
            <a:pPr>
              <a:lnSpc>
                <a:spcPct val="150000"/>
              </a:lnSpc>
              <a:buFont typeface="Wingdings" pitchFamily="2" charset="2"/>
              <a:buChar char="Ø"/>
            </a:pPr>
            <a:r>
              <a:rPr lang="en-IN" sz="2000" dirty="0" smtClean="0">
                <a:solidFill>
                  <a:schemeClr val="accent6">
                    <a:lumMod val="75000"/>
                  </a:schemeClr>
                </a:solidFill>
              </a:rPr>
              <a:t>required</a:t>
            </a:r>
          </a:p>
          <a:p>
            <a:pPr>
              <a:lnSpc>
                <a:spcPct val="150000"/>
              </a:lnSpc>
              <a:buFont typeface="Wingdings" pitchFamily="2" charset="2"/>
              <a:buChar char="Ø"/>
            </a:pPr>
            <a:r>
              <a:rPr lang="en-IN" sz="2000" dirty="0" smtClean="0">
                <a:solidFill>
                  <a:schemeClr val="accent6">
                    <a:lumMod val="75000"/>
                  </a:schemeClr>
                </a:solidFill>
              </a:rPr>
              <a:t>pattern</a:t>
            </a:r>
          </a:p>
          <a:p>
            <a:pPr>
              <a:lnSpc>
                <a:spcPct val="150000"/>
              </a:lnSpc>
              <a:buFont typeface="Wingdings" pitchFamily="2" charset="2"/>
              <a:buChar char="Ø"/>
            </a:pPr>
            <a:r>
              <a:rPr lang="en-IN" sz="2000" dirty="0" smtClean="0">
                <a:solidFill>
                  <a:schemeClr val="accent6">
                    <a:lumMod val="75000"/>
                  </a:schemeClr>
                </a:solidFill>
              </a:rPr>
              <a:t>placeholder</a:t>
            </a:r>
          </a:p>
          <a:p>
            <a:pPr>
              <a:lnSpc>
                <a:spcPct val="150000"/>
              </a:lnSpc>
              <a:buFont typeface="Wingdings" pitchFamily="2" charset="2"/>
              <a:buChar char="Ø"/>
            </a:pPr>
            <a:r>
              <a:rPr lang="en-IN" sz="2000" dirty="0" smtClean="0">
                <a:solidFill>
                  <a:schemeClr val="accent6">
                    <a:lumMod val="75000"/>
                  </a:schemeClr>
                </a:solidFill>
              </a:rPr>
              <a:t>spellcheck</a:t>
            </a:r>
          </a:p>
          <a:p>
            <a:pPr>
              <a:lnSpc>
                <a:spcPct val="150000"/>
              </a:lnSpc>
              <a:buFont typeface="Wingdings" pitchFamily="2" charset="2"/>
              <a:buChar char="Ø"/>
            </a:pPr>
            <a:r>
              <a:rPr lang="en-IN" sz="2000" dirty="0" smtClean="0">
                <a:solidFill>
                  <a:schemeClr val="accent6">
                    <a:lumMod val="75000"/>
                  </a:schemeClr>
                </a:solidFill>
              </a:rPr>
              <a:t>step</a:t>
            </a:r>
          </a:p>
          <a:p>
            <a:pPr>
              <a:lnSpc>
                <a:spcPct val="150000"/>
              </a:lnSpc>
              <a:buFont typeface="Wingdings" pitchFamily="2" charset="2"/>
              <a:buChar char="Ø"/>
            </a:pPr>
            <a:r>
              <a:rPr lang="en-IN" sz="2000" dirty="0" smtClean="0">
                <a:solidFill>
                  <a:schemeClr val="accent6">
                    <a:lumMod val="75000"/>
                  </a:schemeClr>
                </a:solidFill>
              </a:rPr>
              <a:t>a</a:t>
            </a:r>
            <a:r>
              <a:rPr sz="2000" smtClean="0">
                <a:solidFill>
                  <a:schemeClr val="accent6">
                    <a:lumMod val="75000"/>
                  </a:schemeClr>
                </a:solidFill>
              </a:rPr>
              <a:t>ccept</a:t>
            </a:r>
            <a:endParaRPr lang="en-IN" sz="2000" dirty="0">
              <a:solidFill>
                <a:schemeClr val="accent6">
                  <a:lumMod val="75000"/>
                </a:schemeClr>
              </a:solidFill>
            </a:endParaRPr>
          </a:p>
        </p:txBody>
      </p:sp>
    </p:spTree>
    <p:extLst>
      <p:ext uri="{BB962C8B-B14F-4D97-AF65-F5344CB8AC3E}">
        <p14:creationId xmlns:p14="http://schemas.microsoft.com/office/powerpoint/2010/main" val="1019052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Form Attributes (Contd.)</a:t>
            </a:r>
            <a:endParaRPr lang="en-US" sz="18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22</a:t>
            </a:fld>
            <a:endParaRPr lang="en-US" dirty="0"/>
          </a:p>
        </p:txBody>
      </p:sp>
      <p:sp>
        <p:nvSpPr>
          <p:cNvPr id="6" name="Content Placeholder 5"/>
          <p:cNvSpPr>
            <a:spLocks noGrp="1"/>
          </p:cNvSpPr>
          <p:nvPr>
            <p:ph idx="1"/>
          </p:nvPr>
        </p:nvSpPr>
        <p:spPr>
          <a:xfrm>
            <a:off x="228600" y="1582015"/>
            <a:ext cx="8686800" cy="4946650"/>
          </a:xfrm>
        </p:spPr>
        <p:txBody>
          <a:bodyPr numCol="1"/>
          <a:lstStyle/>
          <a:p>
            <a:pPr>
              <a:lnSpc>
                <a:spcPct val="150000"/>
              </a:lnSpc>
            </a:pPr>
            <a:r>
              <a:rPr lang="en-IN" sz="2000" dirty="0" smtClean="0">
                <a:solidFill>
                  <a:schemeClr val="accent6">
                    <a:lumMod val="75000"/>
                  </a:schemeClr>
                </a:solidFill>
              </a:rPr>
              <a:t>autocomplete</a:t>
            </a:r>
          </a:p>
          <a:p>
            <a:pPr>
              <a:lnSpc>
                <a:spcPct val="150000"/>
              </a:lnSpc>
              <a:buNone/>
            </a:pPr>
            <a:r>
              <a:rPr lang="en-IN" sz="1600" dirty="0" smtClean="0">
                <a:solidFill>
                  <a:schemeClr val="tx1">
                    <a:lumMod val="85000"/>
                    <a:lumOff val="15000"/>
                  </a:schemeClr>
                </a:solidFill>
              </a:rPr>
              <a:t>                 The </a:t>
            </a:r>
            <a:r>
              <a:rPr lang="en-IN" sz="1600" b="1" i="1" dirty="0" smtClean="0">
                <a:solidFill>
                  <a:schemeClr val="tx1">
                    <a:lumMod val="85000"/>
                    <a:lumOff val="15000"/>
                  </a:schemeClr>
                </a:solidFill>
              </a:rPr>
              <a:t>autocomplete</a:t>
            </a:r>
            <a:r>
              <a:rPr lang="en-IN" sz="1600" dirty="0" smtClean="0">
                <a:solidFill>
                  <a:schemeClr val="tx1">
                    <a:lumMod val="85000"/>
                    <a:lumOff val="15000"/>
                  </a:schemeClr>
                </a:solidFill>
              </a:rPr>
              <a:t> feature can prevent a specific field from being auto-filled. Example: a form might ask for a pet's name. It is likely that the field will auto-fill incorrectly and cause problems.</a:t>
            </a:r>
            <a:br>
              <a:rPr lang="en-IN" sz="1600" dirty="0" smtClean="0">
                <a:solidFill>
                  <a:schemeClr val="tx1">
                    <a:lumMod val="85000"/>
                    <a:lumOff val="15000"/>
                  </a:schemeClr>
                </a:solidFill>
              </a:rPr>
            </a:br>
            <a:r>
              <a:rPr lang="en-IN" sz="1400" dirty="0" smtClean="0">
                <a:solidFill>
                  <a:srgbClr val="0070C0"/>
                </a:solidFill>
              </a:rPr>
              <a:t>Ex: &lt;input type="text" autocomplete="on/off"&gt;</a:t>
            </a:r>
          </a:p>
          <a:p>
            <a:pPr>
              <a:lnSpc>
                <a:spcPct val="150000"/>
              </a:lnSpc>
            </a:pPr>
            <a:r>
              <a:rPr lang="en-IN" sz="2000" dirty="0" smtClean="0">
                <a:solidFill>
                  <a:schemeClr val="accent6">
                    <a:lumMod val="75000"/>
                  </a:schemeClr>
                </a:solidFill>
              </a:rPr>
              <a:t>autofocus</a:t>
            </a:r>
          </a:p>
          <a:p>
            <a:pPr>
              <a:lnSpc>
                <a:spcPct val="150000"/>
              </a:lnSpc>
              <a:buNone/>
            </a:pPr>
            <a:r>
              <a:rPr lang="en-IN" sz="1600" dirty="0" smtClean="0">
                <a:solidFill>
                  <a:schemeClr val="tx1">
                    <a:lumMod val="85000"/>
                    <a:lumOff val="15000"/>
                  </a:schemeClr>
                </a:solidFill>
              </a:rPr>
              <a:t>	        The first input in source order that has the </a:t>
            </a:r>
            <a:r>
              <a:rPr lang="en-IN" sz="1600" b="1" i="1" dirty="0" smtClean="0">
                <a:solidFill>
                  <a:schemeClr val="tx1">
                    <a:lumMod val="85000"/>
                    <a:lumOff val="15000"/>
                  </a:schemeClr>
                </a:solidFill>
              </a:rPr>
              <a:t>autofocus</a:t>
            </a:r>
            <a:r>
              <a:rPr lang="en-IN" sz="1600" dirty="0" smtClean="0">
                <a:solidFill>
                  <a:schemeClr val="tx1">
                    <a:lumMod val="85000"/>
                    <a:lumOff val="15000"/>
                  </a:schemeClr>
                </a:solidFill>
              </a:rPr>
              <a:t> attribute will be focused on page load.</a:t>
            </a:r>
          </a:p>
          <a:p>
            <a:pPr>
              <a:lnSpc>
                <a:spcPct val="150000"/>
              </a:lnSpc>
              <a:buNone/>
            </a:pPr>
            <a:r>
              <a:rPr lang="en-IN" sz="1400" dirty="0" smtClean="0">
                <a:solidFill>
                  <a:srgbClr val="0070C0"/>
                </a:solidFill>
              </a:rPr>
              <a:t>	Ex: &lt;input type="text" autofocus&gt;</a:t>
            </a:r>
          </a:p>
          <a:p>
            <a:pPr>
              <a:lnSpc>
                <a:spcPct val="150000"/>
              </a:lnSpc>
            </a:pPr>
            <a:r>
              <a:rPr lang="en-IN" sz="2000" dirty="0" smtClean="0">
                <a:solidFill>
                  <a:schemeClr val="accent6">
                    <a:lumMod val="75000"/>
                  </a:schemeClr>
                </a:solidFill>
              </a:rPr>
              <a:t>formaction</a:t>
            </a:r>
          </a:p>
          <a:p>
            <a:pPr>
              <a:lnSpc>
                <a:spcPct val="150000"/>
              </a:lnSpc>
              <a:buNone/>
            </a:pPr>
            <a:r>
              <a:rPr sz="2000" smtClean="0">
                <a:solidFill>
                  <a:schemeClr val="accent6">
                    <a:lumMod val="75000"/>
                  </a:schemeClr>
                </a:solidFill>
              </a:rPr>
              <a:t>	      </a:t>
            </a:r>
            <a:r>
              <a:rPr lang="en-IN" sz="1600" dirty="0" smtClean="0">
                <a:solidFill>
                  <a:schemeClr val="tx1">
                    <a:lumMod val="85000"/>
                    <a:lumOff val="15000"/>
                  </a:schemeClr>
                </a:solidFill>
              </a:rPr>
              <a:t>The </a:t>
            </a:r>
            <a:r>
              <a:rPr lang="en-IN" sz="1600" b="1" i="1" dirty="0" smtClean="0">
                <a:solidFill>
                  <a:schemeClr val="tx1">
                    <a:lumMod val="85000"/>
                    <a:lumOff val="15000"/>
                  </a:schemeClr>
                </a:solidFill>
              </a:rPr>
              <a:t>formaction</a:t>
            </a:r>
            <a:r>
              <a:rPr lang="en-IN" sz="1600" dirty="0" smtClean="0">
                <a:solidFill>
                  <a:schemeClr val="tx1">
                    <a:lumMod val="85000"/>
                    <a:lumOff val="15000"/>
                  </a:schemeClr>
                </a:solidFill>
              </a:rPr>
              <a:t> attribute is for submit buttons to force a form to direct to the specified URL over the URL specified in the form element.</a:t>
            </a:r>
          </a:p>
          <a:p>
            <a:pPr>
              <a:lnSpc>
                <a:spcPct val="150000"/>
              </a:lnSpc>
              <a:buNone/>
            </a:pPr>
            <a:r>
              <a:rPr lang="en-IN" sz="1400" dirty="0" smtClean="0">
                <a:solidFill>
                  <a:srgbClr val="0070C0"/>
                </a:solidFill>
              </a:rPr>
              <a:t>	Ex: &lt;input type="submit" formaction="http://example.com/save.aspx" value="Save"&gt;</a:t>
            </a:r>
            <a:endParaRPr lang="en-IN" sz="2000" dirty="0">
              <a:solidFill>
                <a:srgbClr val="0070C0"/>
              </a:solidFill>
            </a:endParaRPr>
          </a:p>
        </p:txBody>
      </p:sp>
      <p:sp>
        <p:nvSpPr>
          <p:cNvPr id="5" name="Rectangle 4"/>
          <p:cNvSpPr/>
          <p:nvPr/>
        </p:nvSpPr>
        <p:spPr>
          <a:xfrm>
            <a:off x="285720" y="6215082"/>
            <a:ext cx="4518673" cy="369332"/>
          </a:xfrm>
          <a:prstGeom prst="rect">
            <a:avLst/>
          </a:prstGeom>
        </p:spPr>
        <p:txBody>
          <a:bodyPr wrap="none">
            <a:spAutoFit/>
          </a:bodyPr>
          <a:lstStyle/>
          <a:p>
            <a:r>
              <a:rPr lang="en-US" dirty="0" smtClean="0">
                <a:solidFill>
                  <a:srgbClr val="2D9F01"/>
                </a:solidFill>
              </a:rPr>
              <a:t>For DEMO : Navigate to DEMO folder -&gt; Forms</a:t>
            </a:r>
            <a:endParaRPr lang="en-US" dirty="0"/>
          </a:p>
        </p:txBody>
      </p:sp>
    </p:spTree>
    <p:extLst>
      <p:ext uri="{BB962C8B-B14F-4D97-AF65-F5344CB8AC3E}">
        <p14:creationId xmlns:p14="http://schemas.microsoft.com/office/powerpoint/2010/main" val="1019052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Form Attributes (Contd.)</a:t>
            </a:r>
            <a:endParaRPr lang="en-US" sz="18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23</a:t>
            </a:fld>
            <a:endParaRPr lang="en-US" dirty="0"/>
          </a:p>
        </p:txBody>
      </p:sp>
      <p:sp>
        <p:nvSpPr>
          <p:cNvPr id="6" name="Content Placeholder 5"/>
          <p:cNvSpPr>
            <a:spLocks noGrp="1"/>
          </p:cNvSpPr>
          <p:nvPr>
            <p:ph idx="1"/>
          </p:nvPr>
        </p:nvSpPr>
        <p:spPr>
          <a:xfrm>
            <a:off x="228600" y="1582015"/>
            <a:ext cx="8686800" cy="4946650"/>
          </a:xfrm>
        </p:spPr>
        <p:txBody>
          <a:bodyPr numCol="1"/>
          <a:lstStyle/>
          <a:p>
            <a:pPr>
              <a:lnSpc>
                <a:spcPct val="150000"/>
              </a:lnSpc>
            </a:pPr>
            <a:r>
              <a:rPr lang="en-IN" sz="1800" dirty="0" smtClean="0">
                <a:solidFill>
                  <a:schemeClr val="accent6">
                    <a:lumMod val="75000"/>
                  </a:schemeClr>
                </a:solidFill>
              </a:rPr>
              <a:t>formenctype</a:t>
            </a:r>
            <a:r>
              <a:rPr lang="en-IN" sz="2800" dirty="0" smtClean="0">
                <a:solidFill>
                  <a:schemeClr val="accent6">
                    <a:lumMod val="75000"/>
                  </a:schemeClr>
                </a:solidFill>
              </a:rPr>
              <a:t/>
            </a:r>
            <a:br>
              <a:rPr lang="en-IN" sz="2800" dirty="0" smtClean="0">
                <a:solidFill>
                  <a:schemeClr val="accent6">
                    <a:lumMod val="75000"/>
                  </a:schemeClr>
                </a:solidFill>
              </a:rPr>
            </a:br>
            <a:r>
              <a:rPr lang="en-IN" sz="1600" dirty="0" smtClean="0">
                <a:solidFill>
                  <a:schemeClr val="tx1">
                    <a:lumMod val="85000"/>
                    <a:lumOff val="15000"/>
                  </a:schemeClr>
                </a:solidFill>
              </a:rPr>
              <a:t>     The </a:t>
            </a:r>
            <a:r>
              <a:rPr lang="en-IN" sz="1600" b="1" i="1" dirty="0" smtClean="0">
                <a:solidFill>
                  <a:schemeClr val="tx1">
                    <a:lumMod val="85000"/>
                    <a:lumOff val="15000"/>
                  </a:schemeClr>
                </a:solidFill>
              </a:rPr>
              <a:t>formenctype</a:t>
            </a:r>
            <a:r>
              <a:rPr lang="en-IN" sz="1600" dirty="0" smtClean="0">
                <a:solidFill>
                  <a:schemeClr val="tx1">
                    <a:lumMod val="85000"/>
                    <a:lumOff val="15000"/>
                  </a:schemeClr>
                </a:solidFill>
              </a:rPr>
              <a:t> attribute is for submit buttons to force a form to submit the data in the specified encoding rather than the encoding specified in the form element.</a:t>
            </a:r>
          </a:p>
          <a:p>
            <a:pPr>
              <a:buNone/>
            </a:pPr>
            <a:r>
              <a:rPr lang="en-IN" sz="1600" dirty="0" smtClean="0">
                <a:solidFill>
                  <a:srgbClr val="0070C0"/>
                </a:solidFill>
              </a:rPr>
              <a:t> </a:t>
            </a:r>
            <a:r>
              <a:rPr lang="en-IN" sz="1400" dirty="0" smtClean="0">
                <a:solidFill>
                  <a:srgbClr val="0070C0"/>
                </a:solidFill>
              </a:rPr>
              <a:t>	Ex: </a:t>
            </a:r>
            <a:r>
              <a:rPr lang="en-IN" sz="1200" dirty="0" smtClean="0">
                <a:solidFill>
                  <a:srgbClr val="0070C0"/>
                </a:solidFill>
              </a:rPr>
              <a:t>&lt;input type="submit" formenctype="application/x-www-form-urlencoded” value="Save with enctype"&gt;</a:t>
            </a:r>
          </a:p>
          <a:p>
            <a:pPr>
              <a:buNone/>
            </a:pPr>
            <a:r>
              <a:rPr sz="1200" smtClean="0">
                <a:solidFill>
                  <a:schemeClr val="tx2">
                    <a:lumMod val="75000"/>
                  </a:schemeClr>
                </a:solidFill>
              </a:rPr>
              <a:t>           </a:t>
            </a:r>
            <a:r>
              <a:rPr sz="1200" smtClean="0">
                <a:solidFill>
                  <a:schemeClr val="tx2">
                    <a:lumMod val="75000"/>
                  </a:schemeClr>
                </a:solidFill>
                <a:hlinkClick r:id="rId2"/>
              </a:rPr>
              <a:t>Sample Enctypes </a:t>
            </a:r>
            <a:endParaRPr lang="en-IN" sz="1200" dirty="0" smtClean="0">
              <a:solidFill>
                <a:schemeClr val="tx2">
                  <a:lumMod val="75000"/>
                </a:schemeClr>
              </a:solidFill>
            </a:endParaRPr>
          </a:p>
          <a:p>
            <a:pPr>
              <a:lnSpc>
                <a:spcPct val="150000"/>
              </a:lnSpc>
            </a:pPr>
            <a:r>
              <a:rPr lang="en-IN" sz="1800" dirty="0" smtClean="0">
                <a:solidFill>
                  <a:schemeClr val="accent6">
                    <a:lumMod val="75000"/>
                  </a:schemeClr>
                </a:solidFill>
              </a:rPr>
              <a:t>formmethod</a:t>
            </a:r>
            <a:r>
              <a:rPr lang="en-IN" sz="2400" dirty="0" smtClean="0">
                <a:solidFill>
                  <a:schemeClr val="accent6">
                    <a:lumMod val="75000"/>
                  </a:schemeClr>
                </a:solidFill>
              </a:rPr>
              <a:t/>
            </a:r>
            <a:br>
              <a:rPr lang="en-IN" sz="2400" dirty="0" smtClean="0">
                <a:solidFill>
                  <a:schemeClr val="accent6">
                    <a:lumMod val="75000"/>
                  </a:schemeClr>
                </a:solidFill>
              </a:rPr>
            </a:br>
            <a:r>
              <a:rPr lang="en-IN" sz="1400" dirty="0" smtClean="0">
                <a:solidFill>
                  <a:schemeClr val="tx1">
                    <a:lumMod val="85000"/>
                    <a:lumOff val="15000"/>
                  </a:schemeClr>
                </a:solidFill>
              </a:rPr>
              <a:t>      The </a:t>
            </a:r>
            <a:r>
              <a:rPr lang="en-IN" sz="1400" b="1" i="1" dirty="0" smtClean="0">
                <a:solidFill>
                  <a:schemeClr val="tx1">
                    <a:lumMod val="85000"/>
                    <a:lumOff val="15000"/>
                  </a:schemeClr>
                </a:solidFill>
              </a:rPr>
              <a:t>formmethod</a:t>
            </a:r>
            <a:r>
              <a:rPr lang="en-IN" sz="1400" dirty="0" smtClean="0">
                <a:solidFill>
                  <a:schemeClr val="tx1">
                    <a:lumMod val="85000"/>
                    <a:lumOff val="15000"/>
                  </a:schemeClr>
                </a:solidFill>
              </a:rPr>
              <a:t> attribute can force override a forms set method (e.g. get or post) with the specified method.</a:t>
            </a:r>
          </a:p>
          <a:p>
            <a:pPr>
              <a:lnSpc>
                <a:spcPct val="150000"/>
              </a:lnSpc>
              <a:buNone/>
            </a:pPr>
            <a:r>
              <a:rPr lang="en-IN" sz="1400" dirty="0" smtClean="0">
                <a:solidFill>
                  <a:srgbClr val="0070C0"/>
                </a:solidFill>
              </a:rPr>
              <a:t> </a:t>
            </a:r>
            <a:r>
              <a:rPr lang="en-IN" sz="1200" dirty="0" smtClean="0">
                <a:solidFill>
                  <a:srgbClr val="0070C0"/>
                </a:solidFill>
              </a:rPr>
              <a:t>	Ex: &lt;input type="submit" formmethod="POST" value="Send as POST”&gt;</a:t>
            </a:r>
          </a:p>
          <a:p>
            <a:pPr>
              <a:lnSpc>
                <a:spcPct val="150000"/>
              </a:lnSpc>
            </a:pPr>
            <a:r>
              <a:rPr lang="en-IN" sz="1800" dirty="0" smtClean="0">
                <a:solidFill>
                  <a:schemeClr val="accent6">
                    <a:lumMod val="75000"/>
                  </a:schemeClr>
                </a:solidFill>
              </a:rPr>
              <a:t>formnovalidate</a:t>
            </a:r>
            <a:r>
              <a:rPr lang="en-IN" sz="2400" dirty="0" smtClean="0">
                <a:solidFill>
                  <a:schemeClr val="accent6">
                    <a:lumMod val="75000"/>
                  </a:schemeClr>
                </a:solidFill>
              </a:rPr>
              <a:t/>
            </a:r>
            <a:br>
              <a:rPr lang="en-IN" sz="2400" dirty="0" smtClean="0">
                <a:solidFill>
                  <a:schemeClr val="accent6">
                    <a:lumMod val="75000"/>
                  </a:schemeClr>
                </a:solidFill>
              </a:rPr>
            </a:br>
            <a:r>
              <a:rPr lang="en-IN" sz="1400" dirty="0" smtClean="0">
                <a:solidFill>
                  <a:schemeClr val="tx1">
                    <a:lumMod val="85000"/>
                    <a:lumOff val="15000"/>
                  </a:schemeClr>
                </a:solidFill>
              </a:rPr>
              <a:t>      The </a:t>
            </a:r>
            <a:r>
              <a:rPr lang="en-IN" sz="1400" b="1" i="1" dirty="0" smtClean="0">
                <a:solidFill>
                  <a:schemeClr val="tx1">
                    <a:lumMod val="85000"/>
                    <a:lumOff val="15000"/>
                  </a:schemeClr>
                </a:solidFill>
              </a:rPr>
              <a:t>formnovalidate</a:t>
            </a:r>
            <a:r>
              <a:rPr lang="en-IN" sz="1400" dirty="0" smtClean="0">
                <a:solidFill>
                  <a:schemeClr val="tx1">
                    <a:lumMod val="85000"/>
                    <a:lumOff val="15000"/>
                  </a:schemeClr>
                </a:solidFill>
              </a:rPr>
              <a:t> attribute is for submit buttons to force a form be behave like a form with the novalidate attribute.</a:t>
            </a:r>
          </a:p>
          <a:p>
            <a:pPr>
              <a:lnSpc>
                <a:spcPct val="150000"/>
              </a:lnSpc>
              <a:buNone/>
            </a:pPr>
            <a:r>
              <a:rPr lang="en-IN" sz="1400" dirty="0" smtClean="0">
                <a:solidFill>
                  <a:srgbClr val="0070C0"/>
                </a:solidFill>
              </a:rPr>
              <a:t> </a:t>
            </a:r>
            <a:r>
              <a:rPr lang="en-IN" sz="1200" dirty="0" smtClean="0">
                <a:solidFill>
                  <a:srgbClr val="0070C0"/>
                </a:solidFill>
              </a:rPr>
              <a:t>	Ex: &lt;input type="submit" formnovalidate value=“Save”&gt;</a:t>
            </a:r>
          </a:p>
          <a:p>
            <a:pPr>
              <a:lnSpc>
                <a:spcPct val="150000"/>
              </a:lnSpc>
              <a:buNone/>
            </a:pPr>
            <a:endParaRPr lang="en-IN" sz="1400" dirty="0">
              <a:solidFill>
                <a:schemeClr val="tx2">
                  <a:lumMod val="75000"/>
                </a:schemeClr>
              </a:solidFill>
            </a:endParaRPr>
          </a:p>
        </p:txBody>
      </p:sp>
      <p:sp>
        <p:nvSpPr>
          <p:cNvPr id="5" name="Rectangle 4"/>
          <p:cNvSpPr/>
          <p:nvPr/>
        </p:nvSpPr>
        <p:spPr>
          <a:xfrm>
            <a:off x="285720" y="6202940"/>
            <a:ext cx="4518673" cy="369332"/>
          </a:xfrm>
          <a:prstGeom prst="rect">
            <a:avLst/>
          </a:prstGeom>
        </p:spPr>
        <p:txBody>
          <a:bodyPr wrap="none">
            <a:spAutoFit/>
          </a:bodyPr>
          <a:lstStyle/>
          <a:p>
            <a:r>
              <a:rPr lang="en-US" dirty="0" smtClean="0">
                <a:solidFill>
                  <a:srgbClr val="2D9F01"/>
                </a:solidFill>
              </a:rPr>
              <a:t>For DEMO : Navigate to DEMO folder -&gt; Forms</a:t>
            </a:r>
            <a:endParaRPr lang="en-US" dirty="0"/>
          </a:p>
        </p:txBody>
      </p:sp>
    </p:spTree>
    <p:extLst>
      <p:ext uri="{BB962C8B-B14F-4D97-AF65-F5344CB8AC3E}">
        <p14:creationId xmlns:p14="http://schemas.microsoft.com/office/powerpoint/2010/main" val="1019052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Form Attributes (Contd.)</a:t>
            </a:r>
            <a:endParaRPr lang="en-US" sz="18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24</a:t>
            </a:fld>
            <a:endParaRPr lang="en-US" dirty="0"/>
          </a:p>
        </p:txBody>
      </p:sp>
      <p:sp>
        <p:nvSpPr>
          <p:cNvPr id="6" name="Content Placeholder 5"/>
          <p:cNvSpPr>
            <a:spLocks noGrp="1"/>
          </p:cNvSpPr>
          <p:nvPr>
            <p:ph idx="1"/>
          </p:nvPr>
        </p:nvSpPr>
        <p:spPr>
          <a:xfrm>
            <a:off x="228600" y="1582015"/>
            <a:ext cx="8686800" cy="4946650"/>
          </a:xfrm>
        </p:spPr>
        <p:txBody>
          <a:bodyPr numCol="1"/>
          <a:lstStyle/>
          <a:p>
            <a:pPr>
              <a:lnSpc>
                <a:spcPct val="150000"/>
              </a:lnSpc>
            </a:pPr>
            <a:r>
              <a:rPr lang="en-IN" sz="1800" dirty="0" smtClean="0">
                <a:solidFill>
                  <a:schemeClr val="accent6">
                    <a:lumMod val="75000"/>
                  </a:schemeClr>
                </a:solidFill>
              </a:rPr>
              <a:t>formtarget</a:t>
            </a:r>
            <a:r>
              <a:rPr lang="en-IN" sz="2800" dirty="0" smtClean="0">
                <a:solidFill>
                  <a:schemeClr val="accent6">
                    <a:lumMod val="75000"/>
                  </a:schemeClr>
                </a:solidFill>
              </a:rPr>
              <a:t/>
            </a:r>
            <a:br>
              <a:rPr lang="en-IN" sz="2800" dirty="0" smtClean="0">
                <a:solidFill>
                  <a:schemeClr val="accent6">
                    <a:lumMod val="75000"/>
                  </a:schemeClr>
                </a:solidFill>
              </a:rPr>
            </a:br>
            <a:r>
              <a:rPr lang="en-IN" sz="1600" dirty="0" smtClean="0">
                <a:solidFill>
                  <a:schemeClr val="tx1">
                    <a:lumMod val="85000"/>
                    <a:lumOff val="15000"/>
                  </a:schemeClr>
                </a:solidFill>
              </a:rPr>
              <a:t>      The </a:t>
            </a:r>
            <a:r>
              <a:rPr lang="en-IN" sz="1600" b="1" i="1" dirty="0" smtClean="0">
                <a:solidFill>
                  <a:schemeClr val="tx1">
                    <a:lumMod val="85000"/>
                    <a:lumOff val="15000"/>
                  </a:schemeClr>
                </a:solidFill>
              </a:rPr>
              <a:t>formtarget</a:t>
            </a:r>
            <a:r>
              <a:rPr lang="en-IN" sz="1600" dirty="0" smtClean="0">
                <a:solidFill>
                  <a:schemeClr val="tx1">
                    <a:lumMod val="85000"/>
                    <a:lumOff val="15000"/>
                  </a:schemeClr>
                </a:solidFill>
              </a:rPr>
              <a:t> attribute is for submit buttons to force override the target set in the form attribute. For example, the form's target may be set to open in a new window. The formtarget can override that and open within the same window.</a:t>
            </a:r>
          </a:p>
          <a:p>
            <a:pPr>
              <a:buNone/>
            </a:pPr>
            <a:r>
              <a:rPr lang="en-IN" sz="1600" dirty="0" smtClean="0">
                <a:solidFill>
                  <a:schemeClr val="tx1">
                    <a:lumMod val="85000"/>
                    <a:lumOff val="15000"/>
                  </a:schemeClr>
                </a:solidFill>
              </a:rPr>
              <a:t> </a:t>
            </a:r>
            <a:r>
              <a:rPr lang="en-IN" sz="1400" dirty="0" smtClean="0">
                <a:solidFill>
                  <a:schemeClr val="tx2">
                    <a:lumMod val="75000"/>
                  </a:schemeClr>
                </a:solidFill>
              </a:rPr>
              <a:t>	</a:t>
            </a:r>
            <a:r>
              <a:rPr lang="en-IN" sz="1200" dirty="0" smtClean="0">
                <a:solidFill>
                  <a:schemeClr val="tx2">
                    <a:lumMod val="75000"/>
                  </a:schemeClr>
                </a:solidFill>
              </a:rPr>
              <a:t>Ex: &lt;input type="submit" formtarget="_blank" value="Post to new tab/window"&gt;</a:t>
            </a:r>
          </a:p>
          <a:p>
            <a:pPr>
              <a:lnSpc>
                <a:spcPct val="150000"/>
              </a:lnSpc>
            </a:pPr>
            <a:r>
              <a:rPr lang="en-IN" sz="1800" dirty="0" smtClean="0">
                <a:solidFill>
                  <a:schemeClr val="accent6">
                    <a:lumMod val="75000"/>
                  </a:schemeClr>
                </a:solidFill>
              </a:rPr>
              <a:t>list</a:t>
            </a:r>
            <a:r>
              <a:rPr lang="en-IN" sz="2400" dirty="0" smtClean="0">
                <a:solidFill>
                  <a:schemeClr val="accent6">
                    <a:lumMod val="75000"/>
                  </a:schemeClr>
                </a:solidFill>
              </a:rPr>
              <a:t/>
            </a:r>
            <a:br>
              <a:rPr lang="en-IN" sz="2400" dirty="0" smtClean="0">
                <a:solidFill>
                  <a:schemeClr val="accent6">
                    <a:lumMod val="75000"/>
                  </a:schemeClr>
                </a:solidFill>
              </a:rPr>
            </a:br>
            <a:r>
              <a:rPr lang="en-IN" sz="1400" dirty="0" smtClean="0">
                <a:solidFill>
                  <a:schemeClr val="tx1">
                    <a:lumMod val="85000"/>
                    <a:lumOff val="15000"/>
                  </a:schemeClr>
                </a:solidFill>
              </a:rPr>
              <a:t>      When an input with a list attribute that matches a corresponding </a:t>
            </a:r>
            <a:r>
              <a:rPr lang="en-IN" sz="1400" b="1" i="1" dirty="0" smtClean="0">
                <a:solidFill>
                  <a:schemeClr val="tx1">
                    <a:lumMod val="85000"/>
                    <a:lumOff val="15000"/>
                  </a:schemeClr>
                </a:solidFill>
              </a:rPr>
              <a:t>datalist</a:t>
            </a:r>
            <a:r>
              <a:rPr lang="en-IN" sz="1400" dirty="0" smtClean="0">
                <a:solidFill>
                  <a:schemeClr val="tx1">
                    <a:lumMod val="85000"/>
                    <a:lumOff val="15000"/>
                  </a:schemeClr>
                </a:solidFill>
              </a:rPr>
              <a:t> element comes into focus, a dropdown menu appears populated by the option elements present in the datalist.</a:t>
            </a:r>
          </a:p>
          <a:p>
            <a:pPr lvl="1">
              <a:buNone/>
            </a:pPr>
            <a:r>
              <a:rPr lang="en-IN" sz="1100" dirty="0" smtClean="0">
                <a:solidFill>
                  <a:schemeClr val="tx2">
                    <a:lumMod val="75000"/>
                  </a:schemeClr>
                </a:solidFill>
              </a:rPr>
              <a:t>Ex: &lt;input type="text" list="appList"&gt;</a:t>
            </a:r>
          </a:p>
          <a:p>
            <a:pPr lvl="2">
              <a:buNone/>
            </a:pPr>
            <a:r>
              <a:rPr lang="en-IN" sz="1100" dirty="0" smtClean="0">
                <a:solidFill>
                  <a:schemeClr val="tx2">
                    <a:lumMod val="75000"/>
                  </a:schemeClr>
                </a:solidFill>
              </a:rPr>
              <a:t>&lt;datalist id="appList"&gt;</a:t>
            </a:r>
          </a:p>
          <a:p>
            <a:pPr lvl="2">
              <a:buNone/>
            </a:pPr>
            <a:r>
              <a:rPr lang="en-IN" sz="1100" dirty="0" smtClean="0">
                <a:solidFill>
                  <a:schemeClr val="tx2">
                    <a:lumMod val="75000"/>
                  </a:schemeClr>
                </a:solidFill>
              </a:rPr>
              <a:t>  &lt;option value="Cognizant20"&gt;</a:t>
            </a:r>
          </a:p>
          <a:p>
            <a:pPr lvl="2">
              <a:buNone/>
            </a:pPr>
            <a:r>
              <a:rPr lang="en-IN" sz="1100" dirty="0" smtClean="0">
                <a:solidFill>
                  <a:schemeClr val="tx2">
                    <a:lumMod val="75000"/>
                  </a:schemeClr>
                </a:solidFill>
              </a:rPr>
              <a:t>  &lt;option value="GSMS"&gt;</a:t>
            </a:r>
          </a:p>
          <a:p>
            <a:pPr lvl="2">
              <a:buNone/>
            </a:pPr>
            <a:r>
              <a:rPr lang="en-IN" sz="1100" dirty="0" smtClean="0">
                <a:solidFill>
                  <a:schemeClr val="tx2">
                    <a:lumMod val="75000"/>
                  </a:schemeClr>
                </a:solidFill>
              </a:rPr>
              <a:t>  &lt;option value="Peoplesoft"&gt;</a:t>
            </a:r>
          </a:p>
          <a:p>
            <a:pPr lvl="2">
              <a:buNone/>
            </a:pPr>
            <a:r>
              <a:rPr lang="en-IN" sz="1100" dirty="0" smtClean="0">
                <a:solidFill>
                  <a:schemeClr val="tx2">
                    <a:lumMod val="75000"/>
                  </a:schemeClr>
                </a:solidFill>
              </a:rPr>
              <a:t>  &lt;option value="Ch1blogs"&gt;</a:t>
            </a:r>
          </a:p>
          <a:p>
            <a:pPr lvl="2">
              <a:buNone/>
            </a:pPr>
            <a:r>
              <a:rPr lang="en-IN" sz="1100" dirty="0" smtClean="0">
                <a:solidFill>
                  <a:schemeClr val="tx2">
                    <a:lumMod val="75000"/>
                  </a:schemeClr>
                </a:solidFill>
              </a:rPr>
              <a:t>  &lt;option value="ProlgE"&gt;</a:t>
            </a:r>
          </a:p>
          <a:p>
            <a:pPr lvl="2">
              <a:buNone/>
            </a:pPr>
            <a:r>
              <a:rPr lang="en-IN" sz="1100" dirty="0" smtClean="0">
                <a:solidFill>
                  <a:schemeClr val="tx2">
                    <a:lumMod val="75000"/>
                  </a:schemeClr>
                </a:solidFill>
              </a:rPr>
              <a:t>  &lt;option value="RAMS"&gt;</a:t>
            </a:r>
          </a:p>
          <a:p>
            <a:pPr lvl="2">
              <a:buNone/>
            </a:pPr>
            <a:r>
              <a:rPr lang="en-IN" sz="1100" dirty="0" smtClean="0">
                <a:solidFill>
                  <a:schemeClr val="tx2">
                    <a:lumMod val="75000"/>
                  </a:schemeClr>
                </a:solidFill>
              </a:rPr>
              <a:t>  &lt;option value="GSD"&gt;</a:t>
            </a:r>
          </a:p>
          <a:p>
            <a:pPr lvl="2">
              <a:buNone/>
            </a:pPr>
            <a:r>
              <a:rPr lang="en-IN" sz="1100" dirty="0" smtClean="0">
                <a:solidFill>
                  <a:schemeClr val="tx2">
                    <a:lumMod val="75000"/>
                  </a:schemeClr>
                </a:solidFill>
              </a:rPr>
              <a:t>&lt;/datalist&gt;</a:t>
            </a:r>
          </a:p>
        </p:txBody>
      </p:sp>
    </p:spTree>
    <p:extLst>
      <p:ext uri="{BB962C8B-B14F-4D97-AF65-F5344CB8AC3E}">
        <p14:creationId xmlns:p14="http://schemas.microsoft.com/office/powerpoint/2010/main" val="1019052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Form Attributes (Contd.)</a:t>
            </a:r>
            <a:endParaRPr lang="en-US" sz="18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25</a:t>
            </a:fld>
            <a:endParaRPr lang="en-US" dirty="0"/>
          </a:p>
        </p:txBody>
      </p:sp>
      <p:sp>
        <p:nvSpPr>
          <p:cNvPr id="6" name="Content Placeholder 5"/>
          <p:cNvSpPr>
            <a:spLocks noGrp="1"/>
          </p:cNvSpPr>
          <p:nvPr>
            <p:ph idx="1"/>
          </p:nvPr>
        </p:nvSpPr>
        <p:spPr>
          <a:xfrm>
            <a:off x="228600" y="1582015"/>
            <a:ext cx="8686800" cy="4946650"/>
          </a:xfrm>
        </p:spPr>
        <p:txBody>
          <a:bodyPr numCol="1"/>
          <a:lstStyle/>
          <a:p>
            <a:pPr>
              <a:lnSpc>
                <a:spcPct val="150000"/>
              </a:lnSpc>
            </a:pPr>
            <a:r>
              <a:rPr lang="en-IN" sz="1800" dirty="0" smtClean="0">
                <a:solidFill>
                  <a:schemeClr val="accent6">
                    <a:lumMod val="75000"/>
                  </a:schemeClr>
                </a:solidFill>
              </a:rPr>
              <a:t>min, max and step</a:t>
            </a:r>
            <a:r>
              <a:rPr lang="en-IN" sz="2800" dirty="0" smtClean="0">
                <a:solidFill>
                  <a:schemeClr val="accent6">
                    <a:lumMod val="75000"/>
                  </a:schemeClr>
                </a:solidFill>
              </a:rPr>
              <a:t/>
            </a:r>
            <a:br>
              <a:rPr lang="en-IN" sz="2800" dirty="0" smtClean="0">
                <a:solidFill>
                  <a:schemeClr val="accent6">
                    <a:lumMod val="75000"/>
                  </a:schemeClr>
                </a:solidFill>
              </a:rPr>
            </a:br>
            <a:r>
              <a:rPr lang="en-IN" sz="1600" dirty="0" smtClean="0">
                <a:solidFill>
                  <a:schemeClr val="tx1">
                    <a:lumMod val="85000"/>
                    <a:lumOff val="15000"/>
                  </a:schemeClr>
                </a:solidFill>
              </a:rPr>
              <a:t>      To use the min, max, and step attributes the input first needs a type of number. Small arrow widgets are applied after the input which increment the current value of the input up or down.</a:t>
            </a:r>
          </a:p>
          <a:p>
            <a:pPr>
              <a:buNone/>
            </a:pPr>
            <a:r>
              <a:rPr lang="en-IN" sz="1600" dirty="0" smtClean="0">
                <a:solidFill>
                  <a:srgbClr val="0070C0"/>
                </a:solidFill>
              </a:rPr>
              <a:t> </a:t>
            </a:r>
            <a:r>
              <a:rPr lang="en-IN" sz="1400" dirty="0" smtClean="0">
                <a:solidFill>
                  <a:srgbClr val="0070C0"/>
                </a:solidFill>
              </a:rPr>
              <a:t>	Ex: </a:t>
            </a:r>
            <a:r>
              <a:rPr lang="en-IN" sz="1200" dirty="0" smtClean="0">
                <a:solidFill>
                  <a:srgbClr val="0070C0"/>
                </a:solidFill>
              </a:rPr>
              <a:t>&lt;input type="number" max="95" min="5" step="15“&gt;</a:t>
            </a:r>
          </a:p>
          <a:p>
            <a:pPr>
              <a:lnSpc>
                <a:spcPct val="150000"/>
              </a:lnSpc>
            </a:pPr>
            <a:r>
              <a:rPr lang="en-IN" sz="1800" dirty="0" smtClean="0">
                <a:solidFill>
                  <a:schemeClr val="accent6">
                    <a:lumMod val="75000"/>
                  </a:schemeClr>
                </a:solidFill>
              </a:rPr>
              <a:t>multiple</a:t>
            </a:r>
            <a:r>
              <a:rPr lang="en-IN" sz="2400" dirty="0" smtClean="0">
                <a:solidFill>
                  <a:schemeClr val="accent6">
                    <a:lumMod val="75000"/>
                  </a:schemeClr>
                </a:solidFill>
              </a:rPr>
              <a:t/>
            </a:r>
            <a:br>
              <a:rPr lang="en-IN" sz="2400" dirty="0" smtClean="0">
                <a:solidFill>
                  <a:schemeClr val="accent6">
                    <a:lumMod val="75000"/>
                  </a:schemeClr>
                </a:solidFill>
              </a:rPr>
            </a:br>
            <a:r>
              <a:rPr lang="en-IN" sz="1400" dirty="0" smtClean="0">
                <a:solidFill>
                  <a:schemeClr val="tx1">
                    <a:lumMod val="85000"/>
                    <a:lumOff val="15000"/>
                  </a:schemeClr>
                </a:solidFill>
              </a:rPr>
              <a:t>      File inputs can now have the multiple attribute which allow for multiple files to be selected from the file browser.</a:t>
            </a:r>
          </a:p>
          <a:p>
            <a:pPr>
              <a:lnSpc>
                <a:spcPct val="150000"/>
              </a:lnSpc>
              <a:buNone/>
            </a:pPr>
            <a:r>
              <a:rPr lang="en-IN" sz="1400" dirty="0" smtClean="0">
                <a:solidFill>
                  <a:srgbClr val="0070C0"/>
                </a:solidFill>
              </a:rPr>
              <a:t> </a:t>
            </a:r>
            <a:r>
              <a:rPr lang="en-IN" sz="1200" dirty="0" smtClean="0">
                <a:solidFill>
                  <a:srgbClr val="0070C0"/>
                </a:solidFill>
              </a:rPr>
              <a:t>	Ex: &lt;input type="file" multiple&gt;</a:t>
            </a:r>
          </a:p>
          <a:p>
            <a:pPr>
              <a:lnSpc>
                <a:spcPct val="150000"/>
              </a:lnSpc>
            </a:pPr>
            <a:r>
              <a:rPr lang="en-IN" sz="1600" dirty="0" smtClean="0">
                <a:solidFill>
                  <a:schemeClr val="accent6">
                    <a:lumMod val="75000"/>
                  </a:schemeClr>
                </a:solidFill>
              </a:rPr>
              <a:t>required</a:t>
            </a:r>
            <a:r>
              <a:rPr lang="en-IN" sz="2000" dirty="0" smtClean="0">
                <a:solidFill>
                  <a:schemeClr val="accent6">
                    <a:lumMod val="75000"/>
                  </a:schemeClr>
                </a:solidFill>
              </a:rPr>
              <a:t/>
            </a:r>
            <a:br>
              <a:rPr lang="en-IN" sz="2000" dirty="0" smtClean="0">
                <a:solidFill>
                  <a:schemeClr val="accent6">
                    <a:lumMod val="75000"/>
                  </a:schemeClr>
                </a:solidFill>
              </a:rPr>
            </a:br>
            <a:r>
              <a:rPr lang="en-IN" sz="1200" dirty="0" smtClean="0">
                <a:solidFill>
                  <a:schemeClr val="tx1">
                    <a:lumMod val="85000"/>
                    <a:lumOff val="15000"/>
                  </a:schemeClr>
                </a:solidFill>
              </a:rPr>
              <a:t>      </a:t>
            </a:r>
            <a:r>
              <a:rPr lang="en-IN" sz="1400" dirty="0" smtClean="0">
                <a:solidFill>
                  <a:schemeClr val="tx1">
                    <a:lumMod val="85000"/>
                    <a:lumOff val="15000"/>
                  </a:schemeClr>
                </a:solidFill>
              </a:rPr>
              <a:t>The required attribute marks any input/textarea as being required to have a value before the form can be submitted. Any fields with this attribute which lack a value will prevent the form from being submitted until the field does have a value.</a:t>
            </a:r>
          </a:p>
          <a:p>
            <a:pPr>
              <a:lnSpc>
                <a:spcPct val="150000"/>
              </a:lnSpc>
              <a:buNone/>
            </a:pPr>
            <a:r>
              <a:rPr lang="en-IN" sz="1200" dirty="0" smtClean="0">
                <a:solidFill>
                  <a:srgbClr val="0070C0"/>
                </a:solidFill>
              </a:rPr>
              <a:t> </a:t>
            </a:r>
            <a:r>
              <a:rPr lang="en-IN" sz="1100" dirty="0" smtClean="0">
                <a:solidFill>
                  <a:srgbClr val="0070C0"/>
                </a:solidFill>
              </a:rPr>
              <a:t>	Ex: </a:t>
            </a:r>
            <a:r>
              <a:rPr lang="en-IN" sz="1200" dirty="0" smtClean="0">
                <a:solidFill>
                  <a:srgbClr val="0070C0"/>
                </a:solidFill>
              </a:rPr>
              <a:t>&lt;input type="text" required&gt;</a:t>
            </a:r>
          </a:p>
          <a:p>
            <a:pPr>
              <a:lnSpc>
                <a:spcPct val="150000"/>
              </a:lnSpc>
              <a:buNone/>
            </a:pPr>
            <a:endParaRPr lang="en-IN" sz="1200" dirty="0" smtClean="0">
              <a:solidFill>
                <a:schemeClr val="tx2">
                  <a:lumMod val="75000"/>
                </a:schemeClr>
              </a:solidFill>
            </a:endParaRPr>
          </a:p>
        </p:txBody>
      </p:sp>
    </p:spTree>
    <p:extLst>
      <p:ext uri="{BB962C8B-B14F-4D97-AF65-F5344CB8AC3E}">
        <p14:creationId xmlns:p14="http://schemas.microsoft.com/office/powerpoint/2010/main" val="1019052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Form Attributes (Contd.)</a:t>
            </a:r>
            <a:endParaRPr lang="en-US" sz="18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26</a:t>
            </a:fld>
            <a:endParaRPr lang="en-US" dirty="0"/>
          </a:p>
        </p:txBody>
      </p:sp>
      <p:sp>
        <p:nvSpPr>
          <p:cNvPr id="6" name="Content Placeholder 5"/>
          <p:cNvSpPr>
            <a:spLocks noGrp="1"/>
          </p:cNvSpPr>
          <p:nvPr>
            <p:ph idx="1"/>
          </p:nvPr>
        </p:nvSpPr>
        <p:spPr>
          <a:xfrm>
            <a:off x="228600" y="1582015"/>
            <a:ext cx="8686800" cy="4946650"/>
          </a:xfrm>
        </p:spPr>
        <p:txBody>
          <a:bodyPr numCol="1"/>
          <a:lstStyle/>
          <a:p>
            <a:pPr>
              <a:lnSpc>
                <a:spcPct val="150000"/>
              </a:lnSpc>
            </a:pPr>
            <a:r>
              <a:rPr lang="en-IN" sz="1800" dirty="0" smtClean="0">
                <a:solidFill>
                  <a:schemeClr val="accent6">
                    <a:lumMod val="75000"/>
                  </a:schemeClr>
                </a:solidFill>
              </a:rPr>
              <a:t>readonly</a:t>
            </a:r>
            <a:r>
              <a:rPr lang="en-IN" sz="3200" dirty="0" smtClean="0">
                <a:solidFill>
                  <a:schemeClr val="accent6">
                    <a:lumMod val="75000"/>
                  </a:schemeClr>
                </a:solidFill>
              </a:rPr>
              <a:t/>
            </a:r>
            <a:br>
              <a:rPr lang="en-IN" sz="3200" dirty="0" smtClean="0">
                <a:solidFill>
                  <a:schemeClr val="accent6">
                    <a:lumMod val="75000"/>
                  </a:schemeClr>
                </a:solidFill>
              </a:rPr>
            </a:br>
            <a:r>
              <a:rPr lang="en-IN" sz="1800" dirty="0" smtClean="0">
                <a:solidFill>
                  <a:schemeClr val="tx1">
                    <a:lumMod val="85000"/>
                    <a:lumOff val="15000"/>
                  </a:schemeClr>
                </a:solidFill>
              </a:rPr>
              <a:t>      </a:t>
            </a:r>
            <a:r>
              <a:rPr lang="en-IN" sz="1400" dirty="0" smtClean="0">
                <a:solidFill>
                  <a:schemeClr val="tx1">
                    <a:lumMod val="85000"/>
                    <a:lumOff val="15000"/>
                  </a:schemeClr>
                </a:solidFill>
              </a:rPr>
              <a:t>The </a:t>
            </a:r>
            <a:r>
              <a:rPr lang="en-IN" sz="1400" b="1" i="1" dirty="0" smtClean="0">
                <a:solidFill>
                  <a:schemeClr val="tx1">
                    <a:lumMod val="85000"/>
                    <a:lumOff val="15000"/>
                  </a:schemeClr>
                </a:solidFill>
              </a:rPr>
              <a:t>readonly</a:t>
            </a:r>
            <a:r>
              <a:rPr lang="en-IN" sz="1400" dirty="0" smtClean="0">
                <a:solidFill>
                  <a:schemeClr val="tx1">
                    <a:lumMod val="85000"/>
                    <a:lumOff val="15000"/>
                  </a:schemeClr>
                </a:solidFill>
              </a:rPr>
              <a:t> attribute can be set to keep a user from changing the value until some other conditions have been met (like selecting a checkbox, etc.). Then, a JavaScript can remove the readonly value, and make the input field editable..</a:t>
            </a:r>
          </a:p>
          <a:p>
            <a:pPr>
              <a:lnSpc>
                <a:spcPct val="150000"/>
              </a:lnSpc>
              <a:buNone/>
            </a:pPr>
            <a:r>
              <a:rPr lang="en-IN" sz="1400" dirty="0" smtClean="0">
                <a:solidFill>
                  <a:schemeClr val="tx1">
                    <a:lumMod val="85000"/>
                    <a:lumOff val="15000"/>
                  </a:schemeClr>
                </a:solidFill>
              </a:rPr>
              <a:t>	</a:t>
            </a:r>
            <a:r>
              <a:rPr lang="en-IN" sz="1600" dirty="0" smtClean="0">
                <a:solidFill>
                  <a:schemeClr val="tx2">
                    <a:lumMod val="75000"/>
                  </a:schemeClr>
                </a:solidFill>
              </a:rPr>
              <a:t>Ex</a:t>
            </a:r>
            <a:r>
              <a:rPr lang="en-IN" sz="1200" dirty="0" smtClean="0">
                <a:solidFill>
                  <a:schemeClr val="tx2">
                    <a:lumMod val="75000"/>
                  </a:schemeClr>
                </a:solidFill>
              </a:rPr>
              <a:t>: &lt;input readonly&gt;  or    &lt;input readonly="readonly"&gt;    or     &lt;input readonly="“&gt;</a:t>
            </a:r>
          </a:p>
          <a:p>
            <a:pPr>
              <a:lnSpc>
                <a:spcPct val="150000"/>
              </a:lnSpc>
            </a:pPr>
            <a:r>
              <a:rPr lang="en-IN" sz="1800" dirty="0" smtClean="0">
                <a:solidFill>
                  <a:schemeClr val="accent6">
                    <a:lumMod val="75000"/>
                  </a:schemeClr>
                </a:solidFill>
              </a:rPr>
              <a:t>pattern</a:t>
            </a:r>
            <a:r>
              <a:rPr lang="en-IN" sz="2400" dirty="0" smtClean="0">
                <a:solidFill>
                  <a:schemeClr val="accent6">
                    <a:lumMod val="75000"/>
                  </a:schemeClr>
                </a:solidFill>
              </a:rPr>
              <a:t/>
            </a:r>
            <a:br>
              <a:rPr lang="en-IN" sz="2400" dirty="0" smtClean="0">
                <a:solidFill>
                  <a:schemeClr val="accent6">
                    <a:lumMod val="75000"/>
                  </a:schemeClr>
                </a:solidFill>
              </a:rPr>
            </a:br>
            <a:r>
              <a:rPr lang="en-IN" sz="1400" dirty="0" smtClean="0">
                <a:solidFill>
                  <a:schemeClr val="tx1">
                    <a:lumMod val="85000"/>
                    <a:lumOff val="15000"/>
                  </a:schemeClr>
                </a:solidFill>
              </a:rPr>
              <a:t>      The pattern attribute validates the text against the RegEx specified. </a:t>
            </a:r>
          </a:p>
          <a:p>
            <a:pPr>
              <a:lnSpc>
                <a:spcPct val="150000"/>
              </a:lnSpc>
              <a:buNone/>
            </a:pPr>
            <a:r>
              <a:rPr lang="en-IN" sz="1400" dirty="0" smtClean="0">
                <a:solidFill>
                  <a:schemeClr val="tx1">
                    <a:lumMod val="85000"/>
                    <a:lumOff val="15000"/>
                  </a:schemeClr>
                </a:solidFill>
              </a:rPr>
              <a:t> </a:t>
            </a:r>
            <a:r>
              <a:rPr lang="en-IN" sz="1200" dirty="0" smtClean="0">
                <a:solidFill>
                  <a:schemeClr val="tx2">
                    <a:lumMod val="75000"/>
                  </a:schemeClr>
                </a:solidFill>
              </a:rPr>
              <a:t>	</a:t>
            </a:r>
            <a:r>
              <a:rPr lang="en-IN" sz="1600" dirty="0" smtClean="0">
                <a:solidFill>
                  <a:schemeClr val="tx2">
                    <a:lumMod val="75000"/>
                  </a:schemeClr>
                </a:solidFill>
              </a:rPr>
              <a:t>Ex</a:t>
            </a:r>
            <a:r>
              <a:rPr lang="en-IN" sz="1200" dirty="0" smtClean="0">
                <a:solidFill>
                  <a:schemeClr val="tx2">
                    <a:lumMod val="75000"/>
                  </a:schemeClr>
                </a:solidFill>
              </a:rPr>
              <a:t>: &lt;input type="text" pattern="[A-Z]{8}"&gt;    </a:t>
            </a:r>
            <a:r>
              <a:rPr lang="en-IN" sz="1200" dirty="0" smtClean="0">
                <a:solidFill>
                  <a:schemeClr val="tx2">
                    <a:lumMod val="75000"/>
                  </a:schemeClr>
                </a:solidFill>
                <a:hlinkClick r:id="rId2"/>
              </a:rPr>
              <a:t>Sample Patterns</a:t>
            </a:r>
            <a:endParaRPr lang="en-IN" sz="1200" dirty="0" smtClean="0">
              <a:solidFill>
                <a:schemeClr val="tx2">
                  <a:lumMod val="75000"/>
                </a:schemeClr>
              </a:solidFill>
            </a:endParaRPr>
          </a:p>
          <a:p>
            <a:pPr>
              <a:lnSpc>
                <a:spcPct val="150000"/>
              </a:lnSpc>
            </a:pPr>
            <a:r>
              <a:rPr lang="en-IN" sz="2000" dirty="0" smtClean="0">
                <a:solidFill>
                  <a:schemeClr val="accent6">
                    <a:lumMod val="75000"/>
                  </a:schemeClr>
                </a:solidFill>
              </a:rPr>
              <a:t>placeholder</a:t>
            </a:r>
            <a:r>
              <a:rPr lang="en-IN" sz="3200" dirty="0" smtClean="0">
                <a:solidFill>
                  <a:schemeClr val="accent6">
                    <a:lumMod val="75000"/>
                  </a:schemeClr>
                </a:solidFill>
              </a:rPr>
              <a:t/>
            </a:r>
            <a:br>
              <a:rPr lang="en-IN" sz="3200" dirty="0" smtClean="0">
                <a:solidFill>
                  <a:schemeClr val="accent6">
                    <a:lumMod val="75000"/>
                  </a:schemeClr>
                </a:solidFill>
              </a:rPr>
            </a:br>
            <a:r>
              <a:rPr lang="en-IN" sz="1800" dirty="0" smtClean="0">
                <a:solidFill>
                  <a:schemeClr val="tx1">
                    <a:lumMod val="85000"/>
                    <a:lumOff val="15000"/>
                  </a:schemeClr>
                </a:solidFill>
              </a:rPr>
              <a:t>      </a:t>
            </a:r>
            <a:r>
              <a:rPr lang="en-IN" sz="1400" dirty="0" smtClean="0">
                <a:solidFill>
                  <a:schemeClr val="tx1">
                    <a:lumMod val="85000"/>
                    <a:lumOff val="15000"/>
                  </a:schemeClr>
                </a:solidFill>
              </a:rPr>
              <a:t>The </a:t>
            </a:r>
            <a:r>
              <a:rPr lang="en-IN" sz="1400" b="1" i="1" dirty="0" smtClean="0">
                <a:solidFill>
                  <a:schemeClr val="tx1">
                    <a:lumMod val="85000"/>
                    <a:lumOff val="15000"/>
                  </a:schemeClr>
                </a:solidFill>
              </a:rPr>
              <a:t>placeholder</a:t>
            </a:r>
            <a:r>
              <a:rPr lang="en-IN" sz="1400" dirty="0" smtClean="0">
                <a:solidFill>
                  <a:schemeClr val="tx1">
                    <a:lumMod val="85000"/>
                    <a:lumOff val="15000"/>
                  </a:schemeClr>
                </a:solidFill>
              </a:rPr>
              <a:t> attribute places text inside the input in a light gray color. When the input is in focus, the placeholder text goes away, only to return if the input loses focus with no value.</a:t>
            </a:r>
          </a:p>
          <a:p>
            <a:pPr>
              <a:buNone/>
            </a:pPr>
            <a:r>
              <a:rPr lang="en-IN" sz="1800" dirty="0" smtClean="0">
                <a:solidFill>
                  <a:schemeClr val="tx1">
                    <a:lumMod val="85000"/>
                    <a:lumOff val="15000"/>
                  </a:schemeClr>
                </a:solidFill>
              </a:rPr>
              <a:t> </a:t>
            </a:r>
            <a:r>
              <a:rPr lang="en-IN" sz="1600" dirty="0" smtClean="0">
                <a:solidFill>
                  <a:schemeClr val="tx2">
                    <a:lumMod val="75000"/>
                  </a:schemeClr>
                </a:solidFill>
              </a:rPr>
              <a:t>	Ex</a:t>
            </a:r>
            <a:r>
              <a:rPr lang="en-IN" sz="1200" dirty="0" smtClean="0">
                <a:solidFill>
                  <a:schemeClr val="tx2">
                    <a:lumMod val="75000"/>
                  </a:schemeClr>
                </a:solidFill>
              </a:rPr>
              <a:t>: &lt;input type="text" placeholder="First Name“&gt;</a:t>
            </a:r>
          </a:p>
          <a:p>
            <a:pPr>
              <a:lnSpc>
                <a:spcPct val="150000"/>
              </a:lnSpc>
              <a:buNone/>
            </a:pPr>
            <a:endParaRPr lang="en-IN" sz="1400" dirty="0">
              <a:solidFill>
                <a:schemeClr val="tx2">
                  <a:lumMod val="75000"/>
                </a:schemeClr>
              </a:solidFill>
            </a:endParaRPr>
          </a:p>
        </p:txBody>
      </p:sp>
    </p:spTree>
    <p:extLst>
      <p:ext uri="{BB962C8B-B14F-4D97-AF65-F5344CB8AC3E}">
        <p14:creationId xmlns:p14="http://schemas.microsoft.com/office/powerpoint/2010/main" val="1019052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Form Attributes (Contd.)</a:t>
            </a:r>
            <a:endParaRPr lang="en-US" sz="18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27</a:t>
            </a:fld>
            <a:endParaRPr lang="en-US" dirty="0"/>
          </a:p>
        </p:txBody>
      </p:sp>
      <p:sp>
        <p:nvSpPr>
          <p:cNvPr id="6" name="Content Placeholder 5"/>
          <p:cNvSpPr>
            <a:spLocks noGrp="1"/>
          </p:cNvSpPr>
          <p:nvPr>
            <p:ph idx="1"/>
          </p:nvPr>
        </p:nvSpPr>
        <p:spPr>
          <a:xfrm>
            <a:off x="228600" y="1582015"/>
            <a:ext cx="8686800" cy="4946650"/>
          </a:xfrm>
        </p:spPr>
        <p:txBody>
          <a:bodyPr numCol="1"/>
          <a:lstStyle/>
          <a:p>
            <a:pPr>
              <a:buNone/>
            </a:pPr>
            <a:endParaRPr lang="en-IN" sz="1200" dirty="0" smtClean="0">
              <a:solidFill>
                <a:schemeClr val="tx2">
                  <a:lumMod val="75000"/>
                </a:schemeClr>
              </a:solidFill>
            </a:endParaRPr>
          </a:p>
          <a:p>
            <a:pPr>
              <a:lnSpc>
                <a:spcPct val="150000"/>
              </a:lnSpc>
            </a:pPr>
            <a:r>
              <a:rPr lang="en-IN" sz="1800" dirty="0" smtClean="0">
                <a:solidFill>
                  <a:schemeClr val="accent6">
                    <a:lumMod val="75000"/>
                  </a:schemeClr>
                </a:solidFill>
              </a:rPr>
              <a:t>spellcheck</a:t>
            </a:r>
            <a:r>
              <a:rPr lang="en-IN" sz="2400" dirty="0" smtClean="0">
                <a:solidFill>
                  <a:schemeClr val="accent6">
                    <a:lumMod val="75000"/>
                  </a:schemeClr>
                </a:solidFill>
              </a:rPr>
              <a:t/>
            </a:r>
            <a:br>
              <a:rPr lang="en-IN" sz="2400" dirty="0" smtClean="0">
                <a:solidFill>
                  <a:schemeClr val="accent6">
                    <a:lumMod val="75000"/>
                  </a:schemeClr>
                </a:solidFill>
              </a:rPr>
            </a:br>
            <a:r>
              <a:rPr lang="en-IN" sz="1400" dirty="0" smtClean="0">
                <a:solidFill>
                  <a:schemeClr val="tx1">
                    <a:lumMod val="85000"/>
                    <a:lumOff val="15000"/>
                  </a:schemeClr>
                </a:solidFill>
              </a:rPr>
              <a:t>      The </a:t>
            </a:r>
            <a:r>
              <a:rPr lang="en-IN" sz="1400" b="1" i="1" dirty="0" smtClean="0">
                <a:solidFill>
                  <a:schemeClr val="tx1">
                    <a:lumMod val="85000"/>
                    <a:lumOff val="15000"/>
                  </a:schemeClr>
                </a:solidFill>
              </a:rPr>
              <a:t>spellcheck</a:t>
            </a:r>
            <a:r>
              <a:rPr lang="en-IN" sz="1400" dirty="0" smtClean="0">
                <a:solidFill>
                  <a:schemeClr val="tx1">
                    <a:lumMod val="85000"/>
                    <a:lumOff val="15000"/>
                  </a:schemeClr>
                </a:solidFill>
              </a:rPr>
              <a:t> attribute tells a browser whether or not to check the spelling/grammar of the text in an editable element. This won't affect validation.</a:t>
            </a:r>
          </a:p>
          <a:p>
            <a:pPr>
              <a:lnSpc>
                <a:spcPct val="150000"/>
              </a:lnSpc>
              <a:buNone/>
            </a:pPr>
            <a:r>
              <a:rPr lang="en-IN" sz="1400" dirty="0" smtClean="0">
                <a:solidFill>
                  <a:schemeClr val="tx1">
                    <a:lumMod val="85000"/>
                    <a:lumOff val="15000"/>
                  </a:schemeClr>
                </a:solidFill>
              </a:rPr>
              <a:t> </a:t>
            </a:r>
            <a:r>
              <a:rPr lang="en-IN" sz="1200" dirty="0" smtClean="0">
                <a:solidFill>
                  <a:schemeClr val="tx2">
                    <a:lumMod val="75000"/>
                  </a:schemeClr>
                </a:solidFill>
              </a:rPr>
              <a:t>	Ex: </a:t>
            </a:r>
            <a:r>
              <a:rPr lang="en-IN" sz="1200" dirty="0" smtClean="0"/>
              <a:t>&lt;</a:t>
            </a:r>
            <a:r>
              <a:rPr lang="en-IN" sz="1200" dirty="0" smtClean="0">
                <a:solidFill>
                  <a:schemeClr val="tx2">
                    <a:lumMod val="75000"/>
                  </a:schemeClr>
                </a:solidFill>
              </a:rPr>
              <a:t>textarea spellcheck="true"/&gt;</a:t>
            </a:r>
          </a:p>
          <a:p>
            <a:r>
              <a:rPr lang="en-IN" sz="1800" dirty="0" smtClean="0">
                <a:solidFill>
                  <a:schemeClr val="accent6">
                    <a:lumMod val="75000"/>
                  </a:schemeClr>
                </a:solidFill>
              </a:rPr>
              <a:t>accept</a:t>
            </a:r>
            <a:r>
              <a:rPr lang="en-IN" sz="2400" dirty="0" smtClean="0">
                <a:solidFill>
                  <a:schemeClr val="accent6">
                    <a:lumMod val="75000"/>
                  </a:schemeClr>
                </a:solidFill>
              </a:rPr>
              <a:t>    </a:t>
            </a:r>
            <a:br>
              <a:rPr lang="en-IN" sz="2400" dirty="0" smtClean="0">
                <a:solidFill>
                  <a:schemeClr val="accent6">
                    <a:lumMod val="75000"/>
                  </a:schemeClr>
                </a:solidFill>
              </a:rPr>
            </a:br>
            <a:r>
              <a:rPr lang="en-IN" sz="2400" dirty="0" smtClean="0">
                <a:solidFill>
                  <a:schemeClr val="accent6">
                    <a:lumMod val="75000"/>
                  </a:schemeClr>
                </a:solidFill>
              </a:rPr>
              <a:t>    </a:t>
            </a:r>
            <a:r>
              <a:rPr lang="en-IN" sz="1400" dirty="0" smtClean="0">
                <a:solidFill>
                  <a:schemeClr val="tx1">
                    <a:lumMod val="85000"/>
                    <a:lumOff val="15000"/>
                  </a:schemeClr>
                </a:solidFill>
              </a:rPr>
              <a:t>The </a:t>
            </a:r>
            <a:r>
              <a:rPr lang="en-IN" sz="1400" b="1" i="1" dirty="0" smtClean="0">
                <a:solidFill>
                  <a:schemeClr val="tx1">
                    <a:lumMod val="85000"/>
                    <a:lumOff val="15000"/>
                  </a:schemeClr>
                </a:solidFill>
              </a:rPr>
              <a:t>accept</a:t>
            </a:r>
            <a:r>
              <a:rPr lang="en-IN" sz="1400" dirty="0" smtClean="0">
                <a:solidFill>
                  <a:schemeClr val="tx1">
                    <a:lumMod val="85000"/>
                    <a:lumOff val="15000"/>
                  </a:schemeClr>
                </a:solidFill>
              </a:rPr>
              <a:t> attribute is to restrict the user from selecting certain MIME types.</a:t>
            </a:r>
          </a:p>
          <a:p>
            <a:pPr>
              <a:lnSpc>
                <a:spcPct val="150000"/>
              </a:lnSpc>
              <a:buNone/>
            </a:pPr>
            <a:r>
              <a:rPr lang="en-IN" sz="1400" dirty="0" smtClean="0">
                <a:solidFill>
                  <a:schemeClr val="tx1">
                    <a:lumMod val="85000"/>
                    <a:lumOff val="15000"/>
                  </a:schemeClr>
                </a:solidFill>
              </a:rPr>
              <a:t> </a:t>
            </a:r>
            <a:r>
              <a:rPr lang="en-IN" sz="1200" dirty="0" smtClean="0">
                <a:solidFill>
                  <a:schemeClr val="tx2">
                    <a:lumMod val="75000"/>
                  </a:schemeClr>
                </a:solidFill>
              </a:rPr>
              <a:t>	Ex: </a:t>
            </a:r>
            <a:r>
              <a:rPr lang="en-IN" sz="1200" dirty="0" smtClean="0"/>
              <a:t>&lt;</a:t>
            </a:r>
            <a:r>
              <a:rPr lang="en-IN" sz="1200" dirty="0" smtClean="0">
                <a:solidFill>
                  <a:schemeClr val="tx2">
                    <a:lumMod val="75000"/>
                  </a:schemeClr>
                </a:solidFill>
              </a:rPr>
              <a:t>input type="file“  multiple accept="image/*,video/*"&gt;</a:t>
            </a:r>
          </a:p>
          <a:p>
            <a:pPr>
              <a:lnSpc>
                <a:spcPct val="150000"/>
              </a:lnSpc>
              <a:buNone/>
            </a:pPr>
            <a:endParaRPr lang="en-IN" sz="1200" dirty="0" smtClean="0">
              <a:solidFill>
                <a:schemeClr val="tx2">
                  <a:lumMod val="75000"/>
                </a:schemeClr>
              </a:solidFill>
            </a:endParaRPr>
          </a:p>
          <a:p>
            <a:pPr>
              <a:lnSpc>
                <a:spcPct val="150000"/>
              </a:lnSpc>
              <a:buNone/>
            </a:pPr>
            <a:endParaRPr lang="en-IN" sz="1200" dirty="0" smtClean="0">
              <a:solidFill>
                <a:schemeClr val="tx2">
                  <a:lumMod val="75000"/>
                </a:schemeClr>
              </a:solidFill>
            </a:endParaRPr>
          </a:p>
          <a:p>
            <a:pPr>
              <a:lnSpc>
                <a:spcPct val="150000"/>
              </a:lnSpc>
              <a:buNone/>
            </a:pPr>
            <a:endParaRPr lang="en-IN" sz="1200" dirty="0" smtClean="0">
              <a:solidFill>
                <a:schemeClr val="tx2">
                  <a:lumMod val="75000"/>
                </a:schemeClr>
              </a:solidFill>
            </a:endParaRPr>
          </a:p>
          <a:p>
            <a:pPr>
              <a:lnSpc>
                <a:spcPct val="150000"/>
              </a:lnSpc>
              <a:buNone/>
            </a:pPr>
            <a:endParaRPr lang="en-IN" sz="1200" dirty="0" smtClean="0">
              <a:solidFill>
                <a:schemeClr val="tx2">
                  <a:lumMod val="75000"/>
                </a:schemeClr>
              </a:solidFill>
            </a:endParaRPr>
          </a:p>
          <a:p>
            <a:pPr>
              <a:lnSpc>
                <a:spcPct val="150000"/>
              </a:lnSpc>
              <a:buNone/>
            </a:pPr>
            <a:endParaRPr lang="en-IN" sz="1400" dirty="0">
              <a:solidFill>
                <a:schemeClr val="tx2">
                  <a:lumMod val="75000"/>
                </a:schemeClr>
              </a:solidFill>
            </a:endParaRPr>
          </a:p>
        </p:txBody>
      </p:sp>
      <p:sp>
        <p:nvSpPr>
          <p:cNvPr id="5" name="Rectangle 4"/>
          <p:cNvSpPr/>
          <p:nvPr/>
        </p:nvSpPr>
        <p:spPr>
          <a:xfrm>
            <a:off x="285720" y="6000768"/>
            <a:ext cx="4518673" cy="369332"/>
          </a:xfrm>
          <a:prstGeom prst="rect">
            <a:avLst/>
          </a:prstGeom>
        </p:spPr>
        <p:txBody>
          <a:bodyPr wrap="none">
            <a:spAutoFit/>
          </a:bodyPr>
          <a:lstStyle/>
          <a:p>
            <a:r>
              <a:rPr lang="en-US" dirty="0" smtClean="0">
                <a:solidFill>
                  <a:srgbClr val="2D9F01"/>
                </a:solidFill>
              </a:rPr>
              <a:t>For DEMO : Navigate to DEMO folder -&gt; Forms</a:t>
            </a:r>
            <a:endParaRPr lang="en-US" dirty="0"/>
          </a:p>
        </p:txBody>
      </p:sp>
    </p:spTree>
    <p:extLst>
      <p:ext uri="{BB962C8B-B14F-4D97-AF65-F5344CB8AC3E}">
        <p14:creationId xmlns:p14="http://schemas.microsoft.com/office/powerpoint/2010/main" val="1019052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Welcome Break</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28</a:t>
            </a:fld>
            <a:endParaRPr lang="en-US" dirty="0"/>
          </a:p>
        </p:txBody>
      </p:sp>
      <p:pic>
        <p:nvPicPr>
          <p:cNvPr id="5" name="Picture 20"/>
          <p:cNvPicPr>
            <a:picLocks noChangeAspect="1" noChangeArrowheads="1"/>
          </p:cNvPicPr>
          <p:nvPr/>
        </p:nvPicPr>
        <p:blipFill>
          <a:blip r:embed="rId2" cstate="print"/>
          <a:srcRect/>
          <a:stretch>
            <a:fillRect/>
          </a:stretch>
        </p:blipFill>
        <p:spPr bwMode="auto">
          <a:xfrm>
            <a:off x="4191000" y="2743200"/>
            <a:ext cx="963613" cy="10668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Form Elements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29</a:t>
            </a:fld>
            <a:endParaRPr lang="en-US" dirty="0"/>
          </a:p>
        </p:txBody>
      </p:sp>
      <p:sp>
        <p:nvSpPr>
          <p:cNvPr id="6" name="Content Placeholder 5"/>
          <p:cNvSpPr>
            <a:spLocks noGrp="1"/>
          </p:cNvSpPr>
          <p:nvPr>
            <p:ph idx="1"/>
          </p:nvPr>
        </p:nvSpPr>
        <p:spPr/>
        <p:txBody>
          <a:bodyPr/>
          <a:lstStyle/>
          <a:p>
            <a:pPr>
              <a:lnSpc>
                <a:spcPct val="150000"/>
              </a:lnSpc>
              <a:buNone/>
            </a:pPr>
            <a:r>
              <a:rPr sz="2000" smtClean="0">
                <a:solidFill>
                  <a:schemeClr val="tx1">
                    <a:lumMod val="85000"/>
                    <a:lumOff val="15000"/>
                  </a:schemeClr>
                </a:solidFill>
              </a:rPr>
              <a:t>                  HTML5 has introdu</a:t>
            </a:r>
            <a:r>
              <a:rPr lang="en-IN" sz="2000" dirty="0" smtClean="0">
                <a:solidFill>
                  <a:schemeClr val="tx1">
                    <a:lumMod val="85000"/>
                    <a:lumOff val="15000"/>
                  </a:schemeClr>
                </a:solidFill>
              </a:rPr>
              <a:t>ced some interesting form elements to make the form more precise and useful. Following are the new form elements,</a:t>
            </a:r>
          </a:p>
          <a:p>
            <a:pPr>
              <a:lnSpc>
                <a:spcPct val="150000"/>
              </a:lnSpc>
              <a:buFont typeface="Wingdings" pitchFamily="2" charset="2"/>
              <a:buChar char="Ø"/>
            </a:pPr>
            <a:r>
              <a:rPr lang="en-IN" sz="2000" dirty="0" smtClean="0">
                <a:solidFill>
                  <a:schemeClr val="accent6">
                    <a:lumMod val="75000"/>
                  </a:schemeClr>
                </a:solidFill>
              </a:rPr>
              <a:t>datalist</a:t>
            </a:r>
          </a:p>
          <a:p>
            <a:pPr>
              <a:lnSpc>
                <a:spcPct val="150000"/>
              </a:lnSpc>
              <a:buFont typeface="Wingdings" pitchFamily="2" charset="2"/>
              <a:buChar char="Ø"/>
            </a:pPr>
            <a:r>
              <a:rPr lang="en-IN" sz="2000" dirty="0" smtClean="0">
                <a:solidFill>
                  <a:schemeClr val="accent6">
                    <a:lumMod val="75000"/>
                  </a:schemeClr>
                </a:solidFill>
              </a:rPr>
              <a:t>output</a:t>
            </a:r>
          </a:p>
          <a:p>
            <a:pPr>
              <a:lnSpc>
                <a:spcPct val="150000"/>
              </a:lnSpc>
              <a:buFont typeface="Wingdings" pitchFamily="2" charset="2"/>
              <a:buChar char="Ø"/>
            </a:pPr>
            <a:r>
              <a:rPr lang="en-IN" sz="2000" dirty="0" smtClean="0">
                <a:solidFill>
                  <a:schemeClr val="accent6">
                    <a:lumMod val="75000"/>
                  </a:schemeClr>
                </a:solidFill>
              </a:rPr>
              <a:t>Keygen</a:t>
            </a:r>
          </a:p>
          <a:p>
            <a:pPr>
              <a:lnSpc>
                <a:spcPct val="150000"/>
              </a:lnSpc>
              <a:buFont typeface="Wingdings" pitchFamily="2" charset="2"/>
              <a:buChar char="Ø"/>
            </a:pPr>
            <a:r>
              <a:rPr lang="en-IN" sz="2000" dirty="0" smtClean="0">
                <a:solidFill>
                  <a:schemeClr val="accent6">
                    <a:lumMod val="75000"/>
                  </a:schemeClr>
                </a:solidFill>
              </a:rPr>
              <a:t>M</a:t>
            </a:r>
            <a:r>
              <a:rPr sz="2000" smtClean="0">
                <a:solidFill>
                  <a:schemeClr val="accent6">
                    <a:lumMod val="75000"/>
                  </a:schemeClr>
                </a:solidFill>
              </a:rPr>
              <a:t>eter</a:t>
            </a:r>
          </a:p>
          <a:p>
            <a:pPr>
              <a:lnSpc>
                <a:spcPct val="150000"/>
              </a:lnSpc>
              <a:buFont typeface="Wingdings" pitchFamily="2" charset="2"/>
              <a:buChar char="Ø"/>
            </a:pPr>
            <a:endParaRPr lang="en-IN" sz="2000" dirty="0" smtClean="0">
              <a:solidFill>
                <a:schemeClr val="accent6">
                  <a:lumMod val="75000"/>
                </a:schemeClr>
              </a:solidFill>
            </a:endParaRPr>
          </a:p>
          <a:p>
            <a:pPr>
              <a:buFont typeface="Wingdings" pitchFamily="2" charset="2"/>
              <a:buChar char="Ø"/>
            </a:pPr>
            <a:endParaRPr lang="en-IN" sz="2000"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284072"/>
            <a:ext cx="1447800" cy="830997"/>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Best Practices &amp; Industry Standards</a:t>
            </a:r>
            <a:endParaRPr lang="en-US" sz="1600" dirty="0">
              <a:latin typeface="+mn-lt"/>
            </a:endParaRPr>
          </a:p>
        </p:txBody>
      </p:sp>
      <p:sp>
        <p:nvSpPr>
          <p:cNvPr id="21"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12"/>
          </p:nvPr>
        </p:nvSpPr>
        <p:spPr>
          <a:xfrm>
            <a:off x="152400" y="6428601"/>
            <a:ext cx="457200" cy="276999"/>
          </a:xfrm>
        </p:spPr>
        <p:txBody>
          <a:bodyPr/>
          <a:lstStyle/>
          <a:p>
            <a:pPr>
              <a:defRPr/>
            </a:pPr>
            <a:fld id="{8FE0B590-8C00-4610-BFCF-F4111B763C9E}" type="slidenum">
              <a:rPr lang="en-US" sz="1400" smtClean="0"/>
              <a:pPr>
                <a:defRPr/>
              </a:pPr>
              <a:t>3</a:t>
            </a:fld>
            <a:endParaRPr lang="en-US" sz="1400" dirty="0"/>
          </a:p>
        </p:txBody>
      </p:sp>
      <p:pic>
        <p:nvPicPr>
          <p:cNvPr id="2050" name="Picture 2" descr="C:\Users\120891\Desktop\Case Study.png"/>
          <p:cNvPicPr>
            <a:picLocks noChangeAspect="1" noChangeArrowheads="1"/>
          </p:cNvPicPr>
          <p:nvPr/>
        </p:nvPicPr>
        <p:blipFill>
          <a:blip r:embed="rId8" cstate="print"/>
          <a:srcRect/>
          <a:stretch>
            <a:fillRect/>
          </a:stretch>
        </p:blipFill>
        <p:spPr bwMode="auto">
          <a:xfrm>
            <a:off x="6324600" y="3401187"/>
            <a:ext cx="1112711" cy="1018413"/>
          </a:xfrm>
          <a:prstGeom prst="rect">
            <a:avLst/>
          </a:prstGeom>
          <a:noFill/>
        </p:spPr>
      </p:pic>
      <p:sp>
        <p:nvSpPr>
          <p:cNvPr id="31" name="Text Box 14"/>
          <p:cNvSpPr txBox="1">
            <a:spLocks noChangeArrowheads="1"/>
          </p:cNvSpPr>
          <p:nvPr/>
        </p:nvSpPr>
        <p:spPr bwMode="auto">
          <a:xfrm>
            <a:off x="7312570" y="3733800"/>
            <a:ext cx="1447800" cy="338554"/>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  Case Study</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3581400" y="5226268"/>
            <a:ext cx="1066800" cy="1066800"/>
          </a:xfrm>
          <a:prstGeom prst="rect">
            <a:avLst/>
          </a:prstGeom>
          <a:noFill/>
        </p:spPr>
      </p:pic>
      <p:sp>
        <p:nvSpPr>
          <p:cNvPr id="27" name="Text Box 18"/>
          <p:cNvSpPr txBox="1">
            <a:spLocks noChangeArrowheads="1"/>
          </p:cNvSpPr>
          <p:nvPr/>
        </p:nvSpPr>
        <p:spPr bwMode="auto">
          <a:xfrm>
            <a:off x="4569370" y="3657600"/>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8" name="Picture 2" descr="C:\Users\120891\Desktop\Workshop.png"/>
          <p:cNvPicPr>
            <a:picLocks noChangeAspect="1" noChangeArrowheads="1"/>
          </p:cNvPicPr>
          <p:nvPr/>
        </p:nvPicPr>
        <p:blipFill>
          <a:blip r:embed="rId10" cstate="print"/>
          <a:srcRect/>
          <a:stretch>
            <a:fillRect/>
          </a:stretch>
        </p:blipFill>
        <p:spPr bwMode="auto">
          <a:xfrm>
            <a:off x="6389656" y="5333998"/>
            <a:ext cx="925544" cy="831818"/>
          </a:xfrm>
          <a:prstGeom prst="rect">
            <a:avLst/>
          </a:prstGeom>
          <a:noFill/>
        </p:spPr>
      </p:pic>
      <p:sp>
        <p:nvSpPr>
          <p:cNvPr id="30" name="TextBox 29"/>
          <p:cNvSpPr txBox="1"/>
          <p:nvPr/>
        </p:nvSpPr>
        <p:spPr>
          <a:xfrm>
            <a:off x="7391400" y="5638800"/>
            <a:ext cx="1219200" cy="338554"/>
          </a:xfrm>
          <a:prstGeom prst="rect">
            <a:avLst/>
          </a:prstGeom>
          <a:noFill/>
        </p:spPr>
        <p:txBody>
          <a:bodyPr wrap="square" rtlCol="0">
            <a:spAutoFit/>
          </a:bodyPr>
          <a:lstStyle/>
          <a:p>
            <a:r>
              <a:rPr lang="en-US" sz="1600" dirty="0" smtClean="0">
                <a:latin typeface="+mn-lt"/>
              </a:rPr>
              <a:t>Workshop</a:t>
            </a:r>
            <a:endParaRPr lang="en-US" sz="1600" dirty="0">
              <a:latin typeface="+mn-lt"/>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Form Elements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30</a:t>
            </a:fld>
            <a:endParaRPr lang="en-US" dirty="0"/>
          </a:p>
        </p:txBody>
      </p:sp>
      <p:sp>
        <p:nvSpPr>
          <p:cNvPr id="6" name="Content Placeholder 5"/>
          <p:cNvSpPr>
            <a:spLocks noGrp="1"/>
          </p:cNvSpPr>
          <p:nvPr>
            <p:ph idx="1"/>
          </p:nvPr>
        </p:nvSpPr>
        <p:spPr/>
        <p:txBody>
          <a:bodyPr/>
          <a:lstStyle/>
          <a:p>
            <a:pPr>
              <a:lnSpc>
                <a:spcPct val="150000"/>
              </a:lnSpc>
              <a:buFont typeface="Wingdings" pitchFamily="2" charset="2"/>
              <a:buChar char="Ø"/>
            </a:pPr>
            <a:r>
              <a:rPr lang="en-IN" sz="2800" dirty="0" smtClean="0">
                <a:solidFill>
                  <a:schemeClr val="accent6">
                    <a:lumMod val="75000"/>
                  </a:schemeClr>
                </a:solidFill>
              </a:rPr>
              <a:t>datalist</a:t>
            </a:r>
          </a:p>
          <a:p>
            <a:pPr lvl="1">
              <a:lnSpc>
                <a:spcPct val="150000"/>
              </a:lnSpc>
              <a:buNone/>
            </a:pPr>
            <a:r>
              <a:rPr lang="en-IN" sz="1400" dirty="0" smtClean="0">
                <a:solidFill>
                  <a:schemeClr val="tx1">
                    <a:lumMod val="85000"/>
                    <a:lumOff val="15000"/>
                  </a:schemeClr>
                </a:solidFill>
              </a:rPr>
              <a:t>The </a:t>
            </a:r>
            <a:r>
              <a:rPr lang="en-IN" sz="1400" b="1" dirty="0" smtClean="0">
                <a:solidFill>
                  <a:schemeClr val="tx1">
                    <a:lumMod val="85000"/>
                    <a:lumOff val="15000"/>
                  </a:schemeClr>
                </a:solidFill>
              </a:rPr>
              <a:t>&lt;datalist&gt; </a:t>
            </a:r>
            <a:r>
              <a:rPr lang="en-IN" sz="1400" dirty="0" smtClean="0">
                <a:solidFill>
                  <a:schemeClr val="tx1">
                    <a:lumMod val="85000"/>
                    <a:lumOff val="15000"/>
                  </a:schemeClr>
                </a:solidFill>
              </a:rPr>
              <a:t>element specifies a list of pre-defined options for an &lt;input&gt; element.</a:t>
            </a:r>
          </a:p>
          <a:p>
            <a:pPr lvl="1">
              <a:lnSpc>
                <a:spcPct val="150000"/>
              </a:lnSpc>
              <a:buNone/>
            </a:pPr>
            <a:r>
              <a:rPr lang="en-IN" sz="1400" dirty="0" smtClean="0">
                <a:solidFill>
                  <a:schemeClr val="tx1">
                    <a:lumMod val="85000"/>
                    <a:lumOff val="15000"/>
                  </a:schemeClr>
                </a:solidFill>
              </a:rPr>
              <a:t>The &lt;datalist&gt; element is used to provide an "autocomplete" feature on &lt;input&gt; elements. Users will see a drop-down list of pre-defined options as they input data.</a:t>
            </a:r>
          </a:p>
          <a:p>
            <a:pPr lvl="1">
              <a:lnSpc>
                <a:spcPct val="150000"/>
              </a:lnSpc>
              <a:buNone/>
            </a:pPr>
            <a:endParaRPr lang="en-IN" sz="1400" dirty="0" smtClean="0">
              <a:solidFill>
                <a:schemeClr val="tx1">
                  <a:lumMod val="85000"/>
                  <a:lumOff val="15000"/>
                </a:schemeClr>
              </a:solidFill>
            </a:endParaRPr>
          </a:p>
          <a:p>
            <a:pPr lvl="1">
              <a:buNone/>
            </a:pPr>
            <a:r>
              <a:rPr lang="en-IN" sz="1500" dirty="0" smtClean="0">
                <a:solidFill>
                  <a:schemeClr val="tx2">
                    <a:lumMod val="75000"/>
                  </a:schemeClr>
                </a:solidFill>
              </a:rPr>
              <a:t>Ex. : &lt;input type="text" list="appList"&gt;</a:t>
            </a:r>
          </a:p>
          <a:p>
            <a:pPr lvl="2">
              <a:buNone/>
            </a:pPr>
            <a:r>
              <a:rPr lang="en-IN" sz="1200" dirty="0" smtClean="0">
                <a:solidFill>
                  <a:schemeClr val="tx2">
                    <a:lumMod val="75000"/>
                  </a:schemeClr>
                </a:solidFill>
              </a:rPr>
              <a:t>&lt;</a:t>
            </a:r>
            <a:r>
              <a:rPr lang="en-IN" sz="1200" b="1" dirty="0" smtClean="0">
                <a:solidFill>
                  <a:schemeClr val="tx2">
                    <a:lumMod val="75000"/>
                  </a:schemeClr>
                </a:solidFill>
              </a:rPr>
              <a:t>datalist</a:t>
            </a:r>
            <a:r>
              <a:rPr lang="en-IN" sz="1200" dirty="0" smtClean="0">
                <a:solidFill>
                  <a:schemeClr val="tx2">
                    <a:lumMod val="75000"/>
                  </a:schemeClr>
                </a:solidFill>
              </a:rPr>
              <a:t> id="appList"&gt;</a:t>
            </a:r>
          </a:p>
          <a:p>
            <a:pPr lvl="2">
              <a:buNone/>
            </a:pPr>
            <a:r>
              <a:rPr lang="en-IN" sz="1200" dirty="0" smtClean="0">
                <a:solidFill>
                  <a:schemeClr val="tx2">
                    <a:lumMod val="75000"/>
                  </a:schemeClr>
                </a:solidFill>
              </a:rPr>
              <a:t>  &lt;option value="Cognizant20"&gt; </a:t>
            </a:r>
          </a:p>
          <a:p>
            <a:pPr lvl="2">
              <a:buNone/>
            </a:pPr>
            <a:r>
              <a:rPr lang="en-IN" sz="1200" dirty="0" smtClean="0">
                <a:solidFill>
                  <a:schemeClr val="tx2">
                    <a:lumMod val="75000"/>
                  </a:schemeClr>
                </a:solidFill>
              </a:rPr>
              <a:t>  &lt;option value="GSMS"&gt;</a:t>
            </a:r>
          </a:p>
          <a:p>
            <a:pPr lvl="2">
              <a:buNone/>
            </a:pPr>
            <a:r>
              <a:rPr lang="en-IN" sz="1200" dirty="0" smtClean="0">
                <a:solidFill>
                  <a:schemeClr val="tx2">
                    <a:lumMod val="75000"/>
                  </a:schemeClr>
                </a:solidFill>
              </a:rPr>
              <a:t>  &lt;option value="Peoplesoft"&gt;	</a:t>
            </a:r>
          </a:p>
          <a:p>
            <a:pPr lvl="2">
              <a:buNone/>
            </a:pPr>
            <a:r>
              <a:rPr lang="en-IN" sz="1200" dirty="0" smtClean="0">
                <a:solidFill>
                  <a:schemeClr val="tx2">
                    <a:lumMod val="75000"/>
                  </a:schemeClr>
                </a:solidFill>
              </a:rPr>
              <a:t>  &lt;option value="Ch1blogs"&gt;</a:t>
            </a:r>
          </a:p>
          <a:p>
            <a:pPr lvl="2">
              <a:buNone/>
            </a:pPr>
            <a:r>
              <a:rPr lang="en-IN" sz="1200" dirty="0" smtClean="0">
                <a:solidFill>
                  <a:schemeClr val="tx2">
                    <a:lumMod val="75000"/>
                  </a:schemeClr>
                </a:solidFill>
              </a:rPr>
              <a:t>  &lt;option value="ProlgE"&gt;</a:t>
            </a:r>
          </a:p>
          <a:p>
            <a:pPr lvl="2">
              <a:buNone/>
            </a:pPr>
            <a:r>
              <a:rPr lang="en-IN" sz="1200" dirty="0" smtClean="0">
                <a:solidFill>
                  <a:schemeClr val="tx2">
                    <a:lumMod val="75000"/>
                  </a:schemeClr>
                </a:solidFill>
              </a:rPr>
              <a:t>  &lt;option value="RAMS"&gt;</a:t>
            </a:r>
          </a:p>
          <a:p>
            <a:pPr lvl="2">
              <a:buNone/>
            </a:pPr>
            <a:r>
              <a:rPr lang="en-IN" sz="1200" dirty="0" smtClean="0">
                <a:solidFill>
                  <a:schemeClr val="tx2">
                    <a:lumMod val="75000"/>
                  </a:schemeClr>
                </a:solidFill>
              </a:rPr>
              <a:t>  &lt;option value="GSD"&gt;</a:t>
            </a:r>
          </a:p>
          <a:p>
            <a:pPr lvl="1">
              <a:buNone/>
            </a:pPr>
            <a:r>
              <a:rPr lang="en-IN" sz="1500" dirty="0" smtClean="0">
                <a:solidFill>
                  <a:schemeClr val="tx2">
                    <a:lumMod val="75000"/>
                  </a:schemeClr>
                </a:solidFill>
              </a:rPr>
              <a:t>	&lt;/datalist&gt;</a:t>
            </a:r>
          </a:p>
          <a:p>
            <a:pPr>
              <a:buNone/>
            </a:pPr>
            <a:endParaRPr lang="en-IN" dirty="0"/>
          </a:p>
        </p:txBody>
      </p:sp>
      <p:pic>
        <p:nvPicPr>
          <p:cNvPr id="8" name="Picture 3"/>
          <p:cNvPicPr>
            <a:picLocks noChangeAspect="1" noChangeArrowheads="1"/>
          </p:cNvPicPr>
          <p:nvPr/>
        </p:nvPicPr>
        <p:blipFill>
          <a:blip r:embed="rId2"/>
          <a:srcRect/>
          <a:stretch>
            <a:fillRect/>
          </a:stretch>
        </p:blipFill>
        <p:spPr bwMode="auto">
          <a:xfrm>
            <a:off x="4214810" y="3714752"/>
            <a:ext cx="2476500" cy="1666875"/>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4198792" y="5357826"/>
            <a:ext cx="2486025" cy="742950"/>
          </a:xfrm>
          <a:prstGeom prst="rect">
            <a:avLst/>
          </a:prstGeom>
          <a:noFill/>
          <a:ln w="9525">
            <a:noFill/>
            <a:miter lim="800000"/>
            <a:headEnd/>
            <a:tailEnd/>
          </a:ln>
          <a:effectLst/>
        </p:spPr>
      </p:pic>
      <p:sp>
        <p:nvSpPr>
          <p:cNvPr id="7" name="Rectangle 6"/>
          <p:cNvSpPr/>
          <p:nvPr/>
        </p:nvSpPr>
        <p:spPr>
          <a:xfrm>
            <a:off x="285720" y="6000768"/>
            <a:ext cx="4518673" cy="369332"/>
          </a:xfrm>
          <a:prstGeom prst="rect">
            <a:avLst/>
          </a:prstGeom>
        </p:spPr>
        <p:txBody>
          <a:bodyPr wrap="none">
            <a:spAutoFit/>
          </a:bodyPr>
          <a:lstStyle/>
          <a:p>
            <a:r>
              <a:rPr lang="en-US" dirty="0" smtClean="0">
                <a:solidFill>
                  <a:srgbClr val="2D9F01"/>
                </a:solidFill>
              </a:rPr>
              <a:t>For DEMO : Navigate to DEMO folder -&gt; Forms</a:t>
            </a:r>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Form Elements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31</a:t>
            </a:fld>
            <a:endParaRPr lang="en-US" dirty="0"/>
          </a:p>
        </p:txBody>
      </p:sp>
      <p:sp>
        <p:nvSpPr>
          <p:cNvPr id="6" name="Content Placeholder 5"/>
          <p:cNvSpPr>
            <a:spLocks noGrp="1"/>
          </p:cNvSpPr>
          <p:nvPr>
            <p:ph idx="1"/>
          </p:nvPr>
        </p:nvSpPr>
        <p:spPr/>
        <p:txBody>
          <a:bodyPr/>
          <a:lstStyle/>
          <a:p>
            <a:pPr>
              <a:lnSpc>
                <a:spcPct val="150000"/>
              </a:lnSpc>
              <a:buFont typeface="Wingdings" pitchFamily="2" charset="2"/>
              <a:buChar char="Ø"/>
            </a:pPr>
            <a:r>
              <a:rPr lang="en-IN" sz="2800" dirty="0" smtClean="0">
                <a:solidFill>
                  <a:schemeClr val="accent6">
                    <a:lumMod val="75000"/>
                  </a:schemeClr>
                </a:solidFill>
              </a:rPr>
              <a:t>output</a:t>
            </a:r>
          </a:p>
          <a:p>
            <a:pPr>
              <a:lnSpc>
                <a:spcPct val="150000"/>
              </a:lnSpc>
              <a:buNone/>
            </a:pPr>
            <a:r>
              <a:rPr lang="en-IN" sz="1600" dirty="0" smtClean="0">
                <a:solidFill>
                  <a:schemeClr val="tx1">
                    <a:lumMod val="85000"/>
                    <a:lumOff val="15000"/>
                  </a:schemeClr>
                </a:solidFill>
              </a:rPr>
              <a:t>              The &lt;</a:t>
            </a:r>
            <a:r>
              <a:rPr lang="en-IN" sz="1600" b="1" i="1" dirty="0" smtClean="0">
                <a:solidFill>
                  <a:schemeClr val="tx1">
                    <a:lumMod val="85000"/>
                    <a:lumOff val="15000"/>
                  </a:schemeClr>
                </a:solidFill>
              </a:rPr>
              <a:t>output</a:t>
            </a:r>
            <a:r>
              <a:rPr lang="en-IN" sz="1600" dirty="0" smtClean="0">
                <a:solidFill>
                  <a:schemeClr val="tx1">
                    <a:lumMod val="85000"/>
                    <a:lumOff val="15000"/>
                  </a:schemeClr>
                </a:solidFill>
              </a:rPr>
              <a:t>&gt; element is the semantically correct element for displaying the results of a calculation from form elements.</a:t>
            </a:r>
          </a:p>
          <a:p>
            <a:pPr>
              <a:buNone/>
            </a:pPr>
            <a:r>
              <a:rPr lang="en-IN" sz="1500" dirty="0" smtClean="0">
                <a:solidFill>
                  <a:schemeClr val="tx2">
                    <a:lumMod val="75000"/>
                  </a:schemeClr>
                </a:solidFill>
              </a:rPr>
              <a:t>	Ex. : </a:t>
            </a:r>
          </a:p>
          <a:p>
            <a:pPr lvl="1">
              <a:buNone/>
            </a:pPr>
            <a:r>
              <a:rPr lang="en-IN" sz="1200" dirty="0" smtClean="0">
                <a:solidFill>
                  <a:schemeClr val="tx2">
                    <a:lumMod val="75000"/>
                  </a:schemeClr>
                </a:solidFill>
              </a:rPr>
              <a:t>&lt;form</a:t>
            </a:r>
            <a:r>
              <a:rPr lang="en-IN" sz="1200" dirty="0" smtClean="0"/>
              <a:t> </a:t>
            </a:r>
            <a:r>
              <a:rPr lang="en-IN" sz="1200" dirty="0" smtClean="0">
                <a:solidFill>
                  <a:schemeClr val="tx2">
                    <a:lumMod val="75000"/>
                  </a:schemeClr>
                </a:solidFill>
              </a:rPr>
              <a:t>onsubmit="return false" oninput="amount.value = (hours.valueAsNumber * charge.valueAsNumber) + (hours.valueAsNumber * extra.valueAsNumber)"&gt;</a:t>
            </a:r>
          </a:p>
          <a:p>
            <a:pPr lvl="1">
              <a:buNone/>
            </a:pPr>
            <a:r>
              <a:rPr lang="en-IN" sz="1200" dirty="0" smtClean="0">
                <a:solidFill>
                  <a:schemeClr val="tx2">
                    <a:lumMod val="75000"/>
                  </a:schemeClr>
                </a:solidFill>
              </a:rPr>
              <a:t>&lt;legend&gt;Billing Details&lt;/legend&gt;</a:t>
            </a:r>
          </a:p>
          <a:p>
            <a:pPr lvl="1">
              <a:buNone/>
            </a:pPr>
            <a:r>
              <a:rPr lang="en-IN" sz="1200" dirty="0" smtClean="0">
                <a:solidFill>
                  <a:schemeClr val="tx2">
                    <a:lumMod val="75000"/>
                  </a:schemeClr>
                </a:solidFill>
              </a:rPr>
              <a:t>&lt;p&gt;&lt;label for="hours"&gt;Billed hours:&lt;/label&gt;</a:t>
            </a:r>
          </a:p>
          <a:p>
            <a:pPr lvl="1">
              <a:buNone/>
            </a:pPr>
            <a:r>
              <a:rPr lang="en-IN" sz="1200" dirty="0" smtClean="0">
                <a:solidFill>
                  <a:schemeClr val="tx2">
                    <a:lumMod val="75000"/>
                  </a:schemeClr>
                </a:solidFill>
              </a:rPr>
              <a:t>&lt;input type="number" min="0" id="hours" name="hours"&gt;&lt;/p&gt;</a:t>
            </a:r>
          </a:p>
          <a:p>
            <a:pPr lvl="1">
              <a:buNone/>
            </a:pPr>
            <a:r>
              <a:rPr lang="en-IN" sz="1200" dirty="0" smtClean="0">
                <a:solidFill>
                  <a:schemeClr val="tx2">
                    <a:lumMod val="75000"/>
                  </a:schemeClr>
                </a:solidFill>
              </a:rPr>
              <a:t>&lt;p&gt;&lt;label for="charge"&gt;Charge:&lt;/label&gt;</a:t>
            </a:r>
          </a:p>
          <a:p>
            <a:pPr lvl="1">
              <a:buNone/>
            </a:pPr>
            <a:r>
              <a:rPr lang="en-IN" sz="1200" dirty="0" smtClean="0">
                <a:solidFill>
                  <a:schemeClr val="tx2">
                    <a:lumMod val="75000"/>
                  </a:schemeClr>
                </a:solidFill>
              </a:rPr>
              <a:t>&lt;input type="number" min="0" id="charge" name="rate"&gt;&lt;/p&gt;</a:t>
            </a:r>
          </a:p>
          <a:p>
            <a:pPr lvl="1">
              <a:buNone/>
            </a:pPr>
            <a:r>
              <a:rPr lang="en-IN" sz="1200" dirty="0" smtClean="0">
                <a:solidFill>
                  <a:schemeClr val="tx2">
                    <a:lumMod val="75000"/>
                  </a:schemeClr>
                </a:solidFill>
              </a:rPr>
              <a:t>&lt;p&gt;&lt;label for="extra"&gt;Others:&lt;/label&gt;</a:t>
            </a:r>
          </a:p>
          <a:p>
            <a:pPr lvl="1">
              <a:buNone/>
            </a:pPr>
            <a:r>
              <a:rPr lang="en-IN" sz="1200" dirty="0" smtClean="0">
                <a:solidFill>
                  <a:schemeClr val="tx2">
                    <a:lumMod val="75000"/>
                  </a:schemeClr>
                </a:solidFill>
              </a:rPr>
              <a:t>&lt;input type="number" min="0" id="extra" value="0.20" name="vat"&gt;&lt;/p&gt;</a:t>
            </a:r>
          </a:p>
          <a:p>
            <a:pPr lvl="1">
              <a:buNone/>
            </a:pPr>
            <a:r>
              <a:rPr lang="en-IN" sz="1200" dirty="0" smtClean="0">
                <a:solidFill>
                  <a:schemeClr val="tx2">
                    <a:lumMod val="75000"/>
                  </a:schemeClr>
                </a:solidFill>
              </a:rPr>
              <a:t>&lt;p&gt;Total: &lt;strong&gt;$&lt;output name="amount" id="amount" for="hours charge extra"&gt;0&lt;/output&gt;&lt;/strong&gt;&lt;/p&gt;</a:t>
            </a:r>
          </a:p>
          <a:p>
            <a:pPr lvl="1">
              <a:buNone/>
            </a:pPr>
            <a:r>
              <a:rPr lang="en-IN" sz="1200" dirty="0" smtClean="0">
                <a:solidFill>
                  <a:schemeClr val="tx2">
                    <a:lumMod val="75000"/>
                  </a:schemeClr>
                </a:solidFill>
              </a:rPr>
              <a:t>&lt;/form&gt;</a:t>
            </a:r>
            <a:endParaRPr lang="en-IN" sz="1000" dirty="0" smtClean="0">
              <a:solidFill>
                <a:schemeClr val="tx2">
                  <a:lumMod val="75000"/>
                </a:schemeClr>
              </a:solidFill>
            </a:endParaRPr>
          </a:p>
        </p:txBody>
      </p:sp>
      <p:pic>
        <p:nvPicPr>
          <p:cNvPr id="4099" name="Picture 3"/>
          <p:cNvPicPr>
            <a:picLocks noChangeAspect="1" noChangeArrowheads="1"/>
          </p:cNvPicPr>
          <p:nvPr/>
        </p:nvPicPr>
        <p:blipFill>
          <a:blip r:embed="rId2"/>
          <a:srcRect/>
          <a:stretch>
            <a:fillRect/>
          </a:stretch>
        </p:blipFill>
        <p:spPr bwMode="auto">
          <a:xfrm>
            <a:off x="6866261" y="3671024"/>
            <a:ext cx="1670442" cy="1548000"/>
          </a:xfrm>
          <a:prstGeom prst="rect">
            <a:avLst/>
          </a:prstGeom>
          <a:noFill/>
          <a:ln w="9525">
            <a:noFill/>
            <a:miter lim="800000"/>
            <a:headEnd/>
            <a:tailEnd/>
          </a:ln>
          <a:effectLst/>
        </p:spPr>
      </p:pic>
      <p:sp>
        <p:nvSpPr>
          <p:cNvPr id="7" name="Rectangle 6"/>
          <p:cNvSpPr/>
          <p:nvPr/>
        </p:nvSpPr>
        <p:spPr>
          <a:xfrm>
            <a:off x="285720" y="6000768"/>
            <a:ext cx="4518673" cy="369332"/>
          </a:xfrm>
          <a:prstGeom prst="rect">
            <a:avLst/>
          </a:prstGeom>
        </p:spPr>
        <p:txBody>
          <a:bodyPr wrap="none">
            <a:spAutoFit/>
          </a:bodyPr>
          <a:lstStyle/>
          <a:p>
            <a:r>
              <a:rPr lang="en-US" dirty="0" smtClean="0">
                <a:solidFill>
                  <a:srgbClr val="2D9F01"/>
                </a:solidFill>
              </a:rPr>
              <a:t>For DEMO : Navigate to DEMO folder -&gt; Forms</a:t>
            </a:r>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Form Elements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32</a:t>
            </a:fld>
            <a:endParaRPr lang="en-US" dirty="0"/>
          </a:p>
        </p:txBody>
      </p:sp>
      <p:sp>
        <p:nvSpPr>
          <p:cNvPr id="6" name="Content Placeholder 5"/>
          <p:cNvSpPr>
            <a:spLocks noGrp="1"/>
          </p:cNvSpPr>
          <p:nvPr>
            <p:ph idx="1"/>
          </p:nvPr>
        </p:nvSpPr>
        <p:spPr>
          <a:xfrm>
            <a:off x="228600" y="1609725"/>
            <a:ext cx="6057912" cy="4946650"/>
          </a:xfrm>
        </p:spPr>
        <p:txBody>
          <a:bodyPr/>
          <a:lstStyle/>
          <a:p>
            <a:pPr>
              <a:lnSpc>
                <a:spcPct val="150000"/>
              </a:lnSpc>
              <a:buFont typeface="Wingdings" pitchFamily="2" charset="2"/>
              <a:buChar char="Ø"/>
            </a:pPr>
            <a:r>
              <a:rPr lang="en-IN" sz="2800" dirty="0" smtClean="0">
                <a:solidFill>
                  <a:schemeClr val="accent6">
                    <a:lumMod val="75000"/>
                  </a:schemeClr>
                </a:solidFill>
              </a:rPr>
              <a:t>keygen</a:t>
            </a:r>
          </a:p>
          <a:p>
            <a:pPr>
              <a:lnSpc>
                <a:spcPct val="150000"/>
              </a:lnSpc>
              <a:buNone/>
            </a:pPr>
            <a:r>
              <a:rPr lang="en-IN" sz="1600" dirty="0" smtClean="0">
                <a:solidFill>
                  <a:schemeClr val="tx1">
                    <a:lumMod val="85000"/>
                    <a:lumOff val="15000"/>
                  </a:schemeClr>
                </a:solidFill>
              </a:rPr>
              <a:t>                    The </a:t>
            </a:r>
            <a:r>
              <a:rPr lang="en-IN" sz="1600" b="1" i="1" dirty="0" smtClean="0">
                <a:solidFill>
                  <a:schemeClr val="tx1">
                    <a:lumMod val="85000"/>
                    <a:lumOff val="15000"/>
                  </a:schemeClr>
                </a:solidFill>
              </a:rPr>
              <a:t>keygen elemen </a:t>
            </a:r>
            <a:r>
              <a:rPr lang="en-IN" sz="1600" dirty="0" smtClean="0">
                <a:solidFill>
                  <a:schemeClr val="tx1">
                    <a:lumMod val="85000"/>
                    <a:lumOff val="15000"/>
                  </a:schemeClr>
                </a:solidFill>
              </a:rPr>
              <a:t>creates a Public Key / Private Key pair. Private Key is encrypted (based on the choice) and stored in the Local Key Database. The Public Key is sent with the form data. Also, it's way more complicated than that. Two keys are generated during the submission of form, one private and one public.</a:t>
            </a:r>
          </a:p>
          <a:p>
            <a:pPr>
              <a:lnSpc>
                <a:spcPct val="150000"/>
              </a:lnSpc>
              <a:buNone/>
            </a:pPr>
            <a:r>
              <a:rPr lang="en-IN" sz="1600" dirty="0" smtClean="0">
                <a:solidFill>
                  <a:schemeClr val="tx1">
                    <a:lumMod val="85000"/>
                    <a:lumOff val="15000"/>
                  </a:schemeClr>
                </a:solidFill>
              </a:rPr>
              <a:t>                The private key is stored locally, and the public key is sent to the server. The public key could be used to generate a client certificate to authenticate the user in the future.</a:t>
            </a:r>
            <a:br>
              <a:rPr lang="en-IN" sz="1600" dirty="0" smtClean="0">
                <a:solidFill>
                  <a:schemeClr val="tx1">
                    <a:lumMod val="85000"/>
                    <a:lumOff val="15000"/>
                  </a:schemeClr>
                </a:solidFill>
              </a:rPr>
            </a:br>
            <a:endParaRPr lang="en-IN" sz="1600" dirty="0" smtClean="0">
              <a:solidFill>
                <a:schemeClr val="tx1">
                  <a:lumMod val="85000"/>
                  <a:lumOff val="15000"/>
                </a:schemeClr>
              </a:solidFill>
            </a:endParaRPr>
          </a:p>
          <a:p>
            <a:pPr lvl="1">
              <a:buNone/>
            </a:pPr>
            <a:r>
              <a:rPr lang="en-IN" sz="1500" dirty="0" smtClean="0">
                <a:solidFill>
                  <a:schemeClr val="tx2">
                    <a:lumMod val="75000"/>
                  </a:schemeClr>
                </a:solidFill>
              </a:rPr>
              <a:t>Ex. : &lt;keygen name=key&gt;&lt;input type="submit" value="Submit"/&gt;</a:t>
            </a:r>
          </a:p>
          <a:p>
            <a:pPr>
              <a:buNone/>
            </a:pPr>
            <a:endParaRPr lang="en-IN" dirty="0"/>
          </a:p>
        </p:txBody>
      </p:sp>
      <p:pic>
        <p:nvPicPr>
          <p:cNvPr id="10" name="Picture 2"/>
          <p:cNvPicPr>
            <a:picLocks noChangeAspect="1" noChangeArrowheads="1"/>
          </p:cNvPicPr>
          <p:nvPr/>
        </p:nvPicPr>
        <p:blipFill>
          <a:blip r:embed="rId2"/>
          <a:srcRect/>
          <a:stretch>
            <a:fillRect/>
          </a:stretch>
        </p:blipFill>
        <p:spPr bwMode="auto">
          <a:xfrm>
            <a:off x="6929454" y="2428868"/>
            <a:ext cx="1181100" cy="2619375"/>
          </a:xfrm>
          <a:prstGeom prst="rect">
            <a:avLst/>
          </a:prstGeom>
          <a:noFill/>
          <a:ln w="9525">
            <a:noFill/>
            <a:miter lim="800000"/>
            <a:headEnd/>
            <a:tailEnd/>
          </a:ln>
          <a:effectLst/>
        </p:spPr>
      </p:pic>
      <p:sp>
        <p:nvSpPr>
          <p:cNvPr id="7" name="Rectangle 6"/>
          <p:cNvSpPr/>
          <p:nvPr/>
        </p:nvSpPr>
        <p:spPr>
          <a:xfrm>
            <a:off x="285720" y="6060064"/>
            <a:ext cx="4518673" cy="369332"/>
          </a:xfrm>
          <a:prstGeom prst="rect">
            <a:avLst/>
          </a:prstGeom>
        </p:spPr>
        <p:txBody>
          <a:bodyPr wrap="none">
            <a:spAutoFit/>
          </a:bodyPr>
          <a:lstStyle/>
          <a:p>
            <a:r>
              <a:rPr lang="en-US" dirty="0" smtClean="0">
                <a:solidFill>
                  <a:srgbClr val="2D9F01"/>
                </a:solidFill>
              </a:rPr>
              <a:t>For DEMO : Navigate to DEMO folder -&gt; Forms</a:t>
            </a:r>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Form Elements (Contd.)</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33</a:t>
            </a:fld>
            <a:endParaRPr lang="en-US" dirty="0"/>
          </a:p>
        </p:txBody>
      </p:sp>
      <p:sp>
        <p:nvSpPr>
          <p:cNvPr id="6" name="Content Placeholder 5"/>
          <p:cNvSpPr>
            <a:spLocks noGrp="1"/>
          </p:cNvSpPr>
          <p:nvPr>
            <p:ph idx="1"/>
          </p:nvPr>
        </p:nvSpPr>
        <p:spPr/>
        <p:txBody>
          <a:bodyPr/>
          <a:lstStyle/>
          <a:p>
            <a:pPr>
              <a:lnSpc>
                <a:spcPct val="150000"/>
              </a:lnSpc>
            </a:pPr>
            <a:r>
              <a:rPr lang="en-IN" sz="2800" dirty="0" smtClean="0">
                <a:solidFill>
                  <a:schemeClr val="accent6">
                    <a:lumMod val="75000"/>
                  </a:schemeClr>
                </a:solidFill>
              </a:rPr>
              <a:t>meter</a:t>
            </a:r>
          </a:p>
          <a:p>
            <a:pPr>
              <a:lnSpc>
                <a:spcPct val="150000"/>
              </a:lnSpc>
              <a:buNone/>
            </a:pPr>
            <a:r>
              <a:rPr lang="en-IN" sz="1600" dirty="0" smtClean="0">
                <a:solidFill>
                  <a:schemeClr val="tx1">
                    <a:lumMod val="85000"/>
                    <a:lumOff val="15000"/>
                  </a:schemeClr>
                </a:solidFill>
              </a:rPr>
              <a:t>                  The </a:t>
            </a:r>
            <a:r>
              <a:rPr lang="en-IN" sz="1600" b="1" i="1" dirty="0" smtClean="0">
                <a:solidFill>
                  <a:schemeClr val="tx1">
                    <a:lumMod val="85000"/>
                    <a:lumOff val="15000"/>
                  </a:schemeClr>
                </a:solidFill>
              </a:rPr>
              <a:t>meter element </a:t>
            </a:r>
            <a:r>
              <a:rPr lang="en-IN" sz="1600" dirty="0" smtClean="0">
                <a:solidFill>
                  <a:schemeClr val="tx1">
                    <a:lumMod val="85000"/>
                    <a:lumOff val="15000"/>
                  </a:schemeClr>
                </a:solidFill>
              </a:rPr>
              <a:t>represents a scalar measurement within a known range, or a fractional value; for example disk usage, the relevance of a query result, or the fraction of a voting population to have selected a particular candidate.</a:t>
            </a:r>
          </a:p>
          <a:p>
            <a:pPr>
              <a:lnSpc>
                <a:spcPct val="150000"/>
              </a:lnSpc>
              <a:buNone/>
            </a:pPr>
            <a:r>
              <a:rPr lang="en-IN" sz="1600" dirty="0" smtClean="0">
                <a:solidFill>
                  <a:schemeClr val="tx1">
                    <a:lumMod val="85000"/>
                    <a:lumOff val="15000"/>
                  </a:schemeClr>
                </a:solidFill>
              </a:rPr>
              <a:t>              </a:t>
            </a:r>
            <a:r>
              <a:rPr lang="en-IN" sz="1600" i="1" dirty="0" smtClean="0">
                <a:solidFill>
                  <a:schemeClr val="tx1">
                    <a:lumMod val="85000"/>
                    <a:lumOff val="15000"/>
                  </a:schemeClr>
                </a:solidFill>
              </a:rPr>
              <a:t>The emphasis of the spec definition is  “a scalar measurement within a known range”.</a:t>
            </a:r>
          </a:p>
          <a:p>
            <a:pPr>
              <a:buNone/>
            </a:pPr>
            <a:r>
              <a:rPr lang="en-IN" sz="1600" dirty="0" smtClean="0">
                <a:solidFill>
                  <a:schemeClr val="tx2">
                    <a:lumMod val="75000"/>
                  </a:schemeClr>
                </a:solidFill>
              </a:rPr>
              <a:t>                Ex:</a:t>
            </a:r>
            <a:r>
              <a:rPr lang="en-IN" sz="1200" dirty="0" smtClean="0">
                <a:solidFill>
                  <a:schemeClr val="tx2">
                    <a:lumMod val="75000"/>
                  </a:schemeClr>
                </a:solidFill>
              </a:rPr>
              <a:t>   </a:t>
            </a:r>
          </a:p>
          <a:p>
            <a:pPr lvl="2">
              <a:buNone/>
            </a:pPr>
            <a:r>
              <a:rPr lang="en-IN" sz="1400" dirty="0" smtClean="0">
                <a:solidFill>
                  <a:schemeClr val="tx2">
                    <a:lumMod val="75000"/>
                  </a:schemeClr>
                </a:solidFill>
              </a:rPr>
              <a:t>&lt;meter min="0" max="100" value=“55"/&gt; 55 out of 100 &lt;/meter&gt;</a:t>
            </a:r>
          </a:p>
          <a:p>
            <a:pPr lvl="2">
              <a:buNone/>
            </a:pPr>
            <a:endParaRPr lang="en-IN" sz="1400" dirty="0" smtClean="0">
              <a:solidFill>
                <a:schemeClr val="tx2">
                  <a:lumMod val="75000"/>
                </a:schemeClr>
              </a:solidFill>
            </a:endParaRPr>
          </a:p>
          <a:p>
            <a:pPr lvl="2">
              <a:buNone/>
            </a:pPr>
            <a:r>
              <a:rPr lang="en-IN" sz="1400" dirty="0" smtClean="0">
                <a:solidFill>
                  <a:schemeClr val="tx2">
                    <a:lumMod val="75000"/>
                  </a:schemeClr>
                </a:solidFill>
              </a:rPr>
              <a:t>&lt;meter value="0.5" title="percentage"&gt;0.5 percentage &lt;/meter&gt;</a:t>
            </a:r>
          </a:p>
          <a:p>
            <a:pPr lvl="2">
              <a:buNone/>
            </a:pPr>
            <a:endParaRPr sz="1400" smtClean="0">
              <a:solidFill>
                <a:schemeClr val="tx2">
                  <a:lumMod val="75000"/>
                </a:schemeClr>
              </a:solidFill>
            </a:endParaRPr>
          </a:p>
          <a:p>
            <a:pPr lvl="2">
              <a:buNone/>
            </a:pPr>
            <a:r>
              <a:rPr lang="en-IN" sz="1400" dirty="0" smtClean="0">
                <a:solidFill>
                  <a:schemeClr val="tx2">
                    <a:lumMod val="75000"/>
                  </a:schemeClr>
                </a:solidFill>
              </a:rPr>
              <a:t>&lt;p&gt;Your score is: &lt;meter value="39" min="0" max="100" low="40" high="90" optimum="100"&gt;D Grade&lt;/meter&gt;&lt;/p&gt;</a:t>
            </a:r>
          </a:p>
          <a:p>
            <a:pPr lvl="3">
              <a:buNone/>
            </a:pPr>
            <a:endParaRPr lang="en-IN" sz="1200" dirty="0" smtClean="0">
              <a:solidFill>
                <a:schemeClr val="tx2">
                  <a:lumMod val="75000"/>
                </a:schemeClr>
              </a:solidFill>
            </a:endParaRPr>
          </a:p>
          <a:p>
            <a:pPr>
              <a:buNone/>
            </a:pPr>
            <a:endParaRPr lang="en-IN" sz="1200" dirty="0" smtClean="0">
              <a:solidFill>
                <a:schemeClr val="tx2">
                  <a:lumMod val="75000"/>
                </a:schemeClr>
              </a:solidFill>
            </a:endParaRPr>
          </a:p>
          <a:p>
            <a:pPr>
              <a:buNone/>
            </a:pPr>
            <a:endParaRPr lang="en-IN" sz="1200" dirty="0">
              <a:solidFill>
                <a:schemeClr val="tx2">
                  <a:lumMod val="75000"/>
                </a:schemeClr>
              </a:solidFill>
            </a:endParaRPr>
          </a:p>
        </p:txBody>
      </p:sp>
      <p:pic>
        <p:nvPicPr>
          <p:cNvPr id="8" name="Picture 2"/>
          <p:cNvPicPr>
            <a:picLocks noChangeAspect="1" noChangeArrowheads="1"/>
          </p:cNvPicPr>
          <p:nvPr/>
        </p:nvPicPr>
        <p:blipFill>
          <a:blip r:embed="rId2"/>
          <a:srcRect/>
          <a:stretch>
            <a:fillRect/>
          </a:stretch>
        </p:blipFill>
        <p:spPr bwMode="auto">
          <a:xfrm>
            <a:off x="6253182" y="4167195"/>
            <a:ext cx="1104900" cy="333375"/>
          </a:xfrm>
          <a:prstGeom prst="rect">
            <a:avLst/>
          </a:prstGeom>
          <a:noFill/>
          <a:ln w="9525">
            <a:noFill/>
            <a:miter lim="800000"/>
            <a:headEnd/>
            <a:tailEnd/>
          </a:ln>
          <a:effectLst/>
        </p:spPr>
      </p:pic>
      <p:pic>
        <p:nvPicPr>
          <p:cNvPr id="9" name="Picture 2"/>
          <p:cNvPicPr>
            <a:picLocks noChangeAspect="1" noChangeArrowheads="1"/>
          </p:cNvPicPr>
          <p:nvPr/>
        </p:nvPicPr>
        <p:blipFill>
          <a:blip r:embed="rId2"/>
          <a:srcRect/>
          <a:stretch>
            <a:fillRect/>
          </a:stretch>
        </p:blipFill>
        <p:spPr bwMode="auto">
          <a:xfrm>
            <a:off x="6286512" y="4667261"/>
            <a:ext cx="1104900" cy="333375"/>
          </a:xfrm>
          <a:prstGeom prst="rect">
            <a:avLst/>
          </a:prstGeom>
          <a:noFill/>
          <a:ln w="9525">
            <a:noFill/>
            <a:miter lim="800000"/>
            <a:headEnd/>
            <a:tailEnd/>
          </a:ln>
          <a:effectLst/>
        </p:spPr>
      </p:pic>
      <p:pic>
        <p:nvPicPr>
          <p:cNvPr id="12" name="Picture 2"/>
          <p:cNvPicPr>
            <a:picLocks noChangeAspect="1" noChangeArrowheads="1"/>
          </p:cNvPicPr>
          <p:nvPr/>
        </p:nvPicPr>
        <p:blipFill>
          <a:blip r:embed="rId3"/>
          <a:srcRect/>
          <a:stretch>
            <a:fillRect/>
          </a:stretch>
        </p:blipFill>
        <p:spPr bwMode="auto">
          <a:xfrm>
            <a:off x="5429256" y="5524517"/>
            <a:ext cx="1962150" cy="333375"/>
          </a:xfrm>
          <a:prstGeom prst="rect">
            <a:avLst/>
          </a:prstGeom>
          <a:noFill/>
          <a:ln w="9525">
            <a:noFill/>
            <a:miter lim="800000"/>
            <a:headEnd/>
            <a:tailEnd/>
          </a:ln>
          <a:effectLst/>
        </p:spPr>
      </p:pic>
      <p:sp>
        <p:nvSpPr>
          <p:cNvPr id="10" name="Rectangle 9"/>
          <p:cNvSpPr/>
          <p:nvPr/>
        </p:nvSpPr>
        <p:spPr>
          <a:xfrm>
            <a:off x="285720" y="6000768"/>
            <a:ext cx="4518673" cy="369332"/>
          </a:xfrm>
          <a:prstGeom prst="rect">
            <a:avLst/>
          </a:prstGeom>
        </p:spPr>
        <p:txBody>
          <a:bodyPr wrap="none">
            <a:spAutoFit/>
          </a:bodyPr>
          <a:lstStyle/>
          <a:p>
            <a:r>
              <a:rPr lang="en-US" dirty="0" smtClean="0">
                <a:solidFill>
                  <a:srgbClr val="2D9F01"/>
                </a:solidFill>
              </a:rPr>
              <a:t>For DEMO : Navigate to DEMO folder -&gt; Forms</a:t>
            </a:r>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Browser support (Contd.)</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34</a:t>
            </a:fld>
            <a:endParaRPr lang="en-US" dirty="0"/>
          </a:p>
        </p:txBody>
      </p:sp>
      <p:pic>
        <p:nvPicPr>
          <p:cNvPr id="2050" name="Picture 2"/>
          <p:cNvPicPr>
            <a:picLocks noChangeArrowheads="1"/>
          </p:cNvPicPr>
          <p:nvPr/>
        </p:nvPicPr>
        <p:blipFill>
          <a:blip r:embed="rId2"/>
          <a:srcRect/>
          <a:stretch>
            <a:fillRect/>
          </a:stretch>
        </p:blipFill>
        <p:spPr bwMode="auto">
          <a:xfrm>
            <a:off x="368462" y="1571612"/>
            <a:ext cx="7704000" cy="4716000"/>
          </a:xfrm>
          <a:prstGeom prst="rect">
            <a:avLst/>
          </a:prstGeom>
          <a:noFill/>
          <a:ln w="9525">
            <a:noFill/>
            <a:miter lim="800000"/>
            <a:headEnd/>
            <a:tailEnd/>
          </a:ln>
          <a:effectLst/>
        </p:spPr>
      </p:pic>
      <p:sp>
        <p:nvSpPr>
          <p:cNvPr id="7" name="TextBox 6"/>
          <p:cNvSpPr txBox="1"/>
          <p:nvPr/>
        </p:nvSpPr>
        <p:spPr>
          <a:xfrm>
            <a:off x="5643570" y="6286520"/>
            <a:ext cx="1654299" cy="307777"/>
          </a:xfrm>
          <a:prstGeom prst="rect">
            <a:avLst/>
          </a:prstGeom>
          <a:noFill/>
        </p:spPr>
        <p:txBody>
          <a:bodyPr wrap="none" rtlCol="0">
            <a:spAutoFit/>
          </a:bodyPr>
          <a:lstStyle/>
          <a:p>
            <a:r>
              <a:rPr lang="en-US" sz="1400" dirty="0" smtClean="0"/>
              <a:t>Source:  </a:t>
            </a:r>
            <a:r>
              <a:rPr lang="en-US" sz="1400" dirty="0" smtClean="0">
                <a:hlinkClick r:id="rId3"/>
              </a:rPr>
              <a:t>Wufoo.com</a:t>
            </a:r>
            <a:endParaRPr lang="en-IN" sz="1400"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Browser support (Contd.)</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35</a:t>
            </a:fld>
            <a:endParaRPr lang="en-US" dirty="0"/>
          </a:p>
        </p:txBody>
      </p:sp>
      <p:sp>
        <p:nvSpPr>
          <p:cNvPr id="7" name="TextBox 6"/>
          <p:cNvSpPr txBox="1"/>
          <p:nvPr/>
        </p:nvSpPr>
        <p:spPr>
          <a:xfrm>
            <a:off x="6500826" y="4572008"/>
            <a:ext cx="1654299" cy="307777"/>
          </a:xfrm>
          <a:prstGeom prst="rect">
            <a:avLst/>
          </a:prstGeom>
          <a:noFill/>
        </p:spPr>
        <p:txBody>
          <a:bodyPr wrap="none" rtlCol="0">
            <a:spAutoFit/>
          </a:bodyPr>
          <a:lstStyle/>
          <a:p>
            <a:r>
              <a:rPr lang="en-US" sz="1400" dirty="0" smtClean="0"/>
              <a:t>Source:  </a:t>
            </a:r>
            <a:r>
              <a:rPr lang="en-US" sz="1400" dirty="0" smtClean="0">
                <a:hlinkClick r:id="rId2"/>
              </a:rPr>
              <a:t>Wufoo.com</a:t>
            </a:r>
            <a:endParaRPr lang="en-IN" sz="1400" dirty="0"/>
          </a:p>
        </p:txBody>
      </p:sp>
      <p:pic>
        <p:nvPicPr>
          <p:cNvPr id="3074" name="Picture 2"/>
          <p:cNvPicPr>
            <a:picLocks noChangeAspect="1" noChangeArrowheads="1"/>
          </p:cNvPicPr>
          <p:nvPr/>
        </p:nvPicPr>
        <p:blipFill>
          <a:blip r:embed="rId3"/>
          <a:srcRect/>
          <a:stretch>
            <a:fillRect/>
          </a:stretch>
        </p:blipFill>
        <p:spPr bwMode="auto">
          <a:xfrm>
            <a:off x="214282" y="1785926"/>
            <a:ext cx="8067675" cy="2514600"/>
          </a:xfrm>
          <a:prstGeom prst="rect">
            <a:avLst/>
          </a:prstGeom>
          <a:noFill/>
          <a:ln w="9525">
            <a:noFill/>
            <a:miter lim="800000"/>
            <a:headEnd/>
            <a:tailEnd/>
          </a:ln>
          <a:effectLst/>
        </p:spPr>
      </p:pic>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36</a:t>
            </a:fld>
            <a:endParaRPr lang="en-US" dirty="0"/>
          </a:p>
        </p:txBody>
      </p:sp>
      <p:pic>
        <p:nvPicPr>
          <p:cNvPr id="5" name="Picture 6"/>
          <p:cNvPicPr>
            <a:picLocks noChangeAspect="1" noChangeArrowheads="1"/>
          </p:cNvPicPr>
          <p:nvPr/>
        </p:nvPicPr>
        <p:blipFill>
          <a:blip r:embed="rId2" cstate="print"/>
          <a:srcRect/>
          <a:stretch>
            <a:fillRect/>
          </a:stretch>
        </p:blipFill>
        <p:spPr bwMode="auto">
          <a:xfrm>
            <a:off x="4054366" y="2924502"/>
            <a:ext cx="1023938" cy="1023938"/>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37</a:t>
            </a:fld>
            <a:endParaRPr lang="en-US" dirty="0"/>
          </a:p>
        </p:txBody>
      </p:sp>
      <p:sp>
        <p:nvSpPr>
          <p:cNvPr id="9" name="Content Placeholder 8"/>
          <p:cNvSpPr>
            <a:spLocks noGrp="1"/>
          </p:cNvSpPr>
          <p:nvPr>
            <p:ph idx="1"/>
          </p:nvPr>
        </p:nvSpPr>
        <p:spPr/>
        <p:txBody>
          <a:bodyPr/>
          <a:lstStyle/>
          <a:p>
            <a:pPr>
              <a:lnSpc>
                <a:spcPct val="150000"/>
              </a:lnSpc>
              <a:buFont typeface="Calibri" pitchFamily="34" charset="0"/>
              <a:buChar char="―"/>
            </a:pPr>
            <a:r>
              <a:rPr sz="2000" smtClean="0">
                <a:solidFill>
                  <a:srgbClr val="0070C0"/>
                </a:solidFill>
              </a:rPr>
              <a:t>HTML5 introduced many new form elements</a:t>
            </a:r>
            <a:r>
              <a:rPr sz="2000" smtClean="0"/>
              <a:t>, input types, attributes and extra features to create an intuitive and usable forms consistent across web browser.</a:t>
            </a:r>
          </a:p>
          <a:p>
            <a:pPr>
              <a:buFont typeface="Calibri" pitchFamily="34" charset="0"/>
              <a:buChar char="―"/>
            </a:pPr>
            <a:r>
              <a:rPr lang="en-IN" sz="2000" dirty="0" smtClean="0">
                <a:solidFill>
                  <a:schemeClr val="tx1">
                    <a:lumMod val="85000"/>
                    <a:lumOff val="15000"/>
                  </a:schemeClr>
                </a:solidFill>
              </a:rPr>
              <a:t>HTML5 has introduced some interesting form elements to make the form more precise and useful</a:t>
            </a:r>
            <a:endParaRPr sz="2000" smtClean="0"/>
          </a:p>
          <a:p>
            <a:pPr>
              <a:buFont typeface="Calibri" pitchFamily="34" charset="0"/>
              <a:buChar char="―"/>
            </a:pPr>
            <a:endParaRPr sz="2000" smtClean="0"/>
          </a:p>
          <a:p>
            <a:pPr>
              <a:buFont typeface="Calibri" pitchFamily="34" charset="0"/>
              <a:buChar char="―"/>
            </a:pPr>
            <a:endParaRPr lang="en-US" sz="2000"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1600" b="1" dirty="0"/>
              <a:t>Websites:</a:t>
            </a:r>
            <a:endParaRPr lang="en-US" sz="1600" b="1" dirty="0">
              <a:hlinkClick r:id="rId2"/>
            </a:endParaRPr>
          </a:p>
          <a:p>
            <a:r>
              <a:rPr lang="en-IN" sz="1600" dirty="0" smtClean="0">
                <a:hlinkClick r:id="rId3"/>
              </a:rPr>
              <a:t>Comparison_of_layout_engines_Form_elements_and_attributes </a:t>
            </a:r>
            <a:endParaRPr sz="1600" smtClean="0"/>
          </a:p>
          <a:p>
            <a:r>
              <a:rPr sz="1600" smtClean="0">
                <a:hlinkClick r:id="rId4"/>
              </a:rPr>
              <a:t>H</a:t>
            </a:r>
            <a:r>
              <a:rPr lang="en-IN" sz="1600" dirty="0" smtClean="0">
                <a:hlinkClick r:id="rId4"/>
              </a:rPr>
              <a:t>TML5 inputs and attribute support</a:t>
            </a:r>
            <a:endParaRPr lang="en-IN" sz="1600" dirty="0" smtClean="0"/>
          </a:p>
          <a:p>
            <a:r>
              <a:rPr sz="1600" smtClean="0">
                <a:hlinkClick r:id="rId5"/>
              </a:rPr>
              <a:t>HTML5 Form features support</a:t>
            </a:r>
            <a:endParaRPr lang="en-US" sz="1600" dirty="0"/>
          </a:p>
          <a:p>
            <a:pPr marL="57150" indent="0">
              <a:buNone/>
            </a:pPr>
            <a:endParaRPr lang="en-US" sz="1600" dirty="0"/>
          </a:p>
          <a:p>
            <a:pPr marL="57150" indent="0">
              <a:buNone/>
            </a:pPr>
            <a:r>
              <a:rPr lang="en-US" sz="1600" b="1" dirty="0"/>
              <a:t>Books</a:t>
            </a:r>
          </a:p>
          <a:p>
            <a:pPr marL="514350" indent="-457200"/>
            <a:r>
              <a:rPr lang="en-US" sz="1600" dirty="0"/>
              <a:t>HTML5 and CSS3 in the real world – Sitepoint</a:t>
            </a:r>
          </a:p>
          <a:p>
            <a:pPr marL="514350" indent="-457200"/>
            <a:r>
              <a:rPr lang="en-US" sz="1600" dirty="0"/>
              <a:t>HTML5 Designing Rich Internet Applications</a:t>
            </a:r>
          </a:p>
          <a:p>
            <a:endParaRPr lang="en-US" dirty="0"/>
          </a:p>
        </p:txBody>
      </p:sp>
      <p:sp>
        <p:nvSpPr>
          <p:cNvPr id="3" name="Title 2"/>
          <p:cNvSpPr>
            <a:spLocks noGrp="1"/>
          </p:cNvSpPr>
          <p:nvPr>
            <p:ph type="title"/>
          </p:nvPr>
        </p:nvSpPr>
        <p:spPr/>
        <p:txBody>
          <a:bodyPr/>
          <a:lstStyle/>
          <a:p>
            <a:r>
              <a:rPr lang="en-US" dirty="0" smtClean="0"/>
              <a:t>Source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38</a:t>
            </a:fld>
            <a:endParaRPr lang="en-US" dirty="0"/>
          </a:p>
        </p:txBody>
      </p:sp>
      <p:pic>
        <p:nvPicPr>
          <p:cNvPr id="6" name="Picture 7"/>
          <p:cNvPicPr>
            <a:picLocks noChangeAspect="1" noChangeArrowheads="1"/>
          </p:cNvPicPr>
          <p:nvPr/>
        </p:nvPicPr>
        <p:blipFill>
          <a:blip r:embed="rId6" cstate="print"/>
          <a:srcRect/>
          <a:stretch>
            <a:fillRect/>
          </a:stretch>
        </p:blipFill>
        <p:spPr bwMode="auto">
          <a:xfrm>
            <a:off x="8153400" y="145106"/>
            <a:ext cx="990600" cy="990600"/>
          </a:xfrm>
          <a:prstGeom prst="rect">
            <a:avLst/>
          </a:prstGeom>
          <a:noFill/>
          <a:ln w="9525" algn="ctr">
            <a:noFill/>
            <a:miter lim="800000"/>
            <a:headEnd/>
            <a:tailEnd/>
          </a:ln>
        </p:spPr>
      </p:pic>
      <p:sp>
        <p:nvSpPr>
          <p:cNvPr id="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accent4">
                    <a:lumMod val="75000"/>
                  </a:schemeClr>
                </a:solidFill>
                <a:latin typeface="Myriad Pro" pitchFamily="34" charset="0"/>
                <a:cs typeface="Arial" pitchFamily="34" charset="0"/>
              </a:rPr>
              <a:t>HTML5 &amp; CSS3 Programming</a:t>
            </a:r>
            <a:endParaRPr lang="en-US" sz="2200" b="1" dirty="0">
              <a:solidFill>
                <a:schemeClr val="accent4">
                  <a:lumMod val="75000"/>
                </a:schemeClr>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400" dirty="0" smtClean="0">
                <a:solidFill>
                  <a:schemeClr val="bg1"/>
                </a:solidFill>
                <a:latin typeface="Cambria" pitchFamily="18" charset="0"/>
                <a:ea typeface="+mj-ea"/>
                <a:cs typeface="+mj-cs"/>
              </a:rPr>
              <a:t>Form Handling</a:t>
            </a:r>
            <a:endParaRPr lang="en-US" sz="2400" dirty="0">
              <a:solidFill>
                <a:schemeClr val="bg1"/>
              </a:solidFill>
              <a:latin typeface="Cambria" pitchFamily="18" charset="0"/>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z="2800" dirty="0" smtClean="0"/>
              <a:t>Introduction:</a:t>
            </a:r>
          </a:p>
          <a:p>
            <a:pPr lvl="1"/>
            <a:r>
              <a:rPr sz="1800" smtClean="0">
                <a:solidFill>
                  <a:srgbClr val="0070C0"/>
                </a:solidFill>
              </a:rPr>
              <a:t>HTML5 introduced many new form elements</a:t>
            </a:r>
            <a:r>
              <a:rPr sz="1800" smtClean="0"/>
              <a:t>, input types, attributes and extra features to create an intuitive and usable forms consistent across web browser.</a:t>
            </a:r>
          </a:p>
          <a:p>
            <a:pPr lvl="1">
              <a:buFont typeface="Calibri" pitchFamily="34" charset="0"/>
              <a:buChar char="–"/>
            </a:pPr>
            <a:endParaRPr sz="2000" smtClean="0"/>
          </a:p>
        </p:txBody>
      </p:sp>
      <p:sp>
        <p:nvSpPr>
          <p:cNvPr id="3" name="Title 2"/>
          <p:cNvSpPr>
            <a:spLocks noGrp="1"/>
          </p:cNvSpPr>
          <p:nvPr>
            <p:ph type="title"/>
          </p:nvPr>
        </p:nvSpPr>
        <p:spPr/>
        <p:txBody>
          <a:bodyPr/>
          <a:lstStyle/>
          <a:p>
            <a:r>
              <a:rPr lang="en-US" sz="3200" dirty="0" smtClean="0"/>
              <a:t>HTML5 Form Handling- Overview</a:t>
            </a:r>
            <a:endParaRPr lang="en-US" sz="32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z="1800" b="1" dirty="0" smtClean="0"/>
              <a:t>Objective:</a:t>
            </a:r>
          </a:p>
          <a:p>
            <a:pPr>
              <a:buNone/>
            </a:pPr>
            <a:r>
              <a:rPr lang="en-US" sz="1800" dirty="0" smtClean="0"/>
              <a:t>After completing this chapter you will be able to understand :</a:t>
            </a:r>
          </a:p>
          <a:p>
            <a:pPr lvl="1">
              <a:lnSpc>
                <a:spcPct val="200000"/>
              </a:lnSpc>
              <a:buFont typeface="Calibri" pitchFamily="34" charset="0"/>
              <a:buChar char="―"/>
            </a:pPr>
            <a:r>
              <a:rPr lang="en-IN" sz="1800" dirty="0" smtClean="0"/>
              <a:t>About HTML 5 Forms </a:t>
            </a:r>
          </a:p>
          <a:p>
            <a:pPr lvl="1">
              <a:lnSpc>
                <a:spcPct val="200000"/>
              </a:lnSpc>
              <a:buFont typeface="Calibri" pitchFamily="34" charset="0"/>
              <a:buChar char="―"/>
            </a:pPr>
            <a:r>
              <a:rPr lang="en-IN" sz="1800" dirty="0" smtClean="0"/>
              <a:t>New Input Types</a:t>
            </a:r>
          </a:p>
          <a:p>
            <a:pPr lvl="1">
              <a:lnSpc>
                <a:spcPct val="200000"/>
              </a:lnSpc>
              <a:buFont typeface="Calibri" pitchFamily="34" charset="0"/>
              <a:buChar char="―"/>
            </a:pPr>
            <a:r>
              <a:rPr lang="en-IN" sz="1800" dirty="0" smtClean="0"/>
              <a:t>New Form Elements </a:t>
            </a:r>
          </a:p>
          <a:p>
            <a:pPr lvl="1">
              <a:lnSpc>
                <a:spcPct val="200000"/>
              </a:lnSpc>
              <a:buFont typeface="Calibri" pitchFamily="34" charset="0"/>
              <a:buChar char="―"/>
            </a:pPr>
            <a:r>
              <a:rPr lang="en-IN" sz="1800" dirty="0" smtClean="0"/>
              <a:t>New Attributes</a:t>
            </a:r>
          </a:p>
          <a:p>
            <a:pPr lvl="1">
              <a:lnSpc>
                <a:spcPct val="200000"/>
              </a:lnSpc>
            </a:pPr>
            <a:r>
              <a:rPr sz="1800" smtClean="0"/>
              <a:t>Browser Support</a:t>
            </a:r>
            <a:endParaRPr lang="en-US" dirty="0"/>
          </a:p>
        </p:txBody>
      </p:sp>
      <p:sp>
        <p:nvSpPr>
          <p:cNvPr id="3" name="Title 2"/>
          <p:cNvSpPr>
            <a:spLocks noGrp="1"/>
          </p:cNvSpPr>
          <p:nvPr>
            <p:ph type="title"/>
          </p:nvPr>
        </p:nvSpPr>
        <p:spPr>
          <a:xfrm>
            <a:off x="1524000" y="0"/>
            <a:ext cx="7772400" cy="1066800"/>
          </a:xfrm>
        </p:spPr>
        <p:txBody>
          <a:bodyPr/>
          <a:lstStyle/>
          <a:p>
            <a:r>
              <a:rPr lang="en-US" sz="3200" dirty="0" smtClean="0"/>
              <a:t>HTML5 Form Handling - Objectives</a:t>
            </a:r>
            <a:endParaRPr lang="en-US" sz="32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nSpc>
                <a:spcPct val="150000"/>
              </a:lnSpc>
              <a:buFont typeface="Wingdings" pitchFamily="2" charset="2"/>
              <a:buChar char="Ø"/>
            </a:pPr>
            <a:r>
              <a:rPr lang="en-US" sz="1800" dirty="0" smtClean="0">
                <a:solidFill>
                  <a:srgbClr val="0070C0"/>
                </a:solidFill>
              </a:rPr>
              <a:t>HTML5 introduced many new form elements</a:t>
            </a:r>
            <a:r>
              <a:rPr lang="en-US" sz="1800" dirty="0" smtClean="0"/>
              <a:t>, input types, attributes and extra features to create an intuitive and usable forms consistent across web browser.</a:t>
            </a:r>
          </a:p>
          <a:p>
            <a:pPr>
              <a:lnSpc>
                <a:spcPct val="150000"/>
              </a:lnSpc>
              <a:buFont typeface="Wingdings" pitchFamily="2" charset="2"/>
              <a:buChar char="Ø"/>
            </a:pPr>
            <a:r>
              <a:rPr lang="en-US" sz="1800" dirty="0" smtClean="0"/>
              <a:t>Features like placeholder, required</a:t>
            </a:r>
            <a:r>
              <a:rPr sz="1800" smtClean="0"/>
              <a:t> and pattern along with new psuedo-class selectors of input types makes the developer more productive  in making the responsive web form.</a:t>
            </a:r>
          </a:p>
          <a:p>
            <a:pPr>
              <a:lnSpc>
                <a:spcPct val="150000"/>
              </a:lnSpc>
              <a:buFont typeface="Wingdings" pitchFamily="2" charset="2"/>
              <a:buChar char="Ø"/>
            </a:pPr>
            <a:r>
              <a:rPr sz="1800" smtClean="0"/>
              <a:t>Browser-based validation provides more advantage in saving time for maintaining consistency across different web browsers. </a:t>
            </a:r>
          </a:p>
          <a:p>
            <a:pPr>
              <a:lnSpc>
                <a:spcPct val="150000"/>
              </a:lnSpc>
              <a:buFont typeface="Wingdings" pitchFamily="2" charset="2"/>
              <a:buChar char="Ø"/>
            </a:pPr>
            <a:r>
              <a:rPr sz="1800" smtClean="0"/>
              <a:t>Sep</a:t>
            </a:r>
            <a:r>
              <a:rPr lang="en-IN" sz="1800" dirty="0" smtClean="0"/>
              <a:t>a</a:t>
            </a:r>
            <a:r>
              <a:rPr sz="1800" smtClean="0"/>
              <a:t>rate JS snippet is not required for validation </a:t>
            </a:r>
            <a:r>
              <a:rPr lang="en-IN" sz="1800" dirty="0" smtClean="0"/>
              <a:t>–</a:t>
            </a:r>
            <a:r>
              <a:rPr sz="1800" smtClean="0"/>
              <a:t> this significantly reduce page load time.	</a:t>
            </a:r>
          </a:p>
          <a:p>
            <a:pPr>
              <a:lnSpc>
                <a:spcPct val="150000"/>
              </a:lnSpc>
              <a:buFont typeface="Wingdings" pitchFamily="2" charset="2"/>
              <a:buChar char="Ø"/>
            </a:pPr>
            <a:r>
              <a:rPr sz="1800" smtClean="0">
                <a:solidFill>
                  <a:srgbClr val="0070C0"/>
                </a:solidFill>
              </a:rPr>
              <a:t>Note: the browser support for most of the Form Elements/ Input Type / Attributes are very less as of now. Refer the resources slide for more info. </a:t>
            </a:r>
            <a:endParaRPr lang="en-US" sz="1800" dirty="0" smtClean="0">
              <a:solidFill>
                <a:srgbClr val="0070C0"/>
              </a:solidFill>
            </a:endParaRPr>
          </a:p>
          <a:p>
            <a:pPr>
              <a:lnSpc>
                <a:spcPct val="150000"/>
              </a:lnSpc>
              <a:buFont typeface="Wingdings" pitchFamily="2" charset="2"/>
              <a:buChar char="Ø"/>
            </a:pPr>
            <a:endParaRPr lang="en-US" sz="1800" dirty="0"/>
          </a:p>
          <a:p>
            <a:pPr>
              <a:lnSpc>
                <a:spcPct val="150000"/>
              </a:lnSpc>
              <a:buFont typeface="Wingdings" pitchFamily="2" charset="2"/>
              <a:buChar char="Ø"/>
            </a:pPr>
            <a:endParaRPr lang="en-US" sz="1800" dirty="0" smtClean="0"/>
          </a:p>
          <a:p>
            <a:pPr>
              <a:lnSpc>
                <a:spcPct val="150000"/>
              </a:lnSpc>
              <a:buFont typeface="Wingdings" pitchFamily="2" charset="2"/>
              <a:buChar char="Ø"/>
            </a:pPr>
            <a:endParaRPr lang="en-US" sz="1800" dirty="0" smtClean="0"/>
          </a:p>
        </p:txBody>
      </p:sp>
      <p:sp>
        <p:nvSpPr>
          <p:cNvPr id="3" name="Title 2"/>
          <p:cNvSpPr>
            <a:spLocks noGrp="1"/>
          </p:cNvSpPr>
          <p:nvPr>
            <p:ph type="title"/>
          </p:nvPr>
        </p:nvSpPr>
        <p:spPr/>
        <p:txBody>
          <a:bodyPr/>
          <a:lstStyle/>
          <a:p>
            <a:r>
              <a:rPr lang="en-US" dirty="0" smtClean="0"/>
              <a:t>Forms Overview</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6</a:t>
            </a:fld>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Input Types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7</a:t>
            </a:fld>
            <a:endParaRPr lang="en-US" dirty="0"/>
          </a:p>
        </p:txBody>
      </p:sp>
      <p:sp>
        <p:nvSpPr>
          <p:cNvPr id="7" name="Content Placeholder 6"/>
          <p:cNvSpPr>
            <a:spLocks noGrp="1"/>
          </p:cNvSpPr>
          <p:nvPr>
            <p:ph idx="1"/>
          </p:nvPr>
        </p:nvSpPr>
        <p:spPr>
          <a:xfrm>
            <a:off x="228600" y="1796329"/>
            <a:ext cx="4271962" cy="4275877"/>
          </a:xfrm>
        </p:spPr>
        <p:txBody>
          <a:bodyPr/>
          <a:lstStyle/>
          <a:p>
            <a:pPr>
              <a:lnSpc>
                <a:spcPct val="150000"/>
              </a:lnSpc>
              <a:buNone/>
            </a:pPr>
            <a:r>
              <a:rPr lang="en-IN" sz="2000" dirty="0" smtClean="0">
                <a:solidFill>
                  <a:schemeClr val="accent6">
                    <a:lumMod val="75000"/>
                  </a:schemeClr>
                </a:solidFill>
              </a:rPr>
              <a:t>&lt;input type="</a:t>
            </a:r>
            <a:r>
              <a:rPr lang="en-IN" sz="2000" b="1" dirty="0" smtClean="0">
                <a:solidFill>
                  <a:schemeClr val="accent6">
                    <a:lumMod val="75000"/>
                  </a:schemeClr>
                </a:solidFill>
              </a:rPr>
              <a:t>color</a:t>
            </a:r>
            <a:r>
              <a:rPr lang="en-IN" sz="2000" dirty="0" smtClean="0">
                <a:solidFill>
                  <a:schemeClr val="accent6">
                    <a:lumMod val="75000"/>
                  </a:schemeClr>
                </a:solidFill>
              </a:rPr>
              <a:t>"&gt;</a:t>
            </a:r>
          </a:p>
          <a:p>
            <a:pPr>
              <a:lnSpc>
                <a:spcPct val="150000"/>
              </a:lnSpc>
              <a:buNone/>
            </a:pPr>
            <a:r>
              <a:rPr lang="en-IN" sz="2000" dirty="0" smtClean="0">
                <a:solidFill>
                  <a:schemeClr val="accent6">
                    <a:lumMod val="75000"/>
                  </a:schemeClr>
                </a:solidFill>
              </a:rPr>
              <a:t>&lt;input type="</a:t>
            </a:r>
            <a:r>
              <a:rPr lang="en-IN" sz="2000" b="1" dirty="0" smtClean="0">
                <a:solidFill>
                  <a:schemeClr val="accent6">
                    <a:lumMod val="75000"/>
                  </a:schemeClr>
                </a:solidFill>
              </a:rPr>
              <a:t>date</a:t>
            </a:r>
            <a:r>
              <a:rPr lang="en-IN" sz="2000" dirty="0" smtClean="0">
                <a:solidFill>
                  <a:schemeClr val="accent6">
                    <a:lumMod val="75000"/>
                  </a:schemeClr>
                </a:solidFill>
              </a:rPr>
              <a:t>"&gt;</a:t>
            </a:r>
          </a:p>
          <a:p>
            <a:pPr>
              <a:lnSpc>
                <a:spcPct val="150000"/>
              </a:lnSpc>
              <a:buNone/>
            </a:pPr>
            <a:r>
              <a:rPr lang="en-IN" sz="2000" dirty="0" smtClean="0">
                <a:solidFill>
                  <a:schemeClr val="accent6">
                    <a:lumMod val="75000"/>
                  </a:schemeClr>
                </a:solidFill>
              </a:rPr>
              <a:t>&lt;input type="</a:t>
            </a:r>
            <a:r>
              <a:rPr lang="en-IN" sz="2000" b="1" dirty="0" smtClean="0">
                <a:solidFill>
                  <a:schemeClr val="accent6">
                    <a:lumMod val="75000"/>
                  </a:schemeClr>
                </a:solidFill>
              </a:rPr>
              <a:t>datetime</a:t>
            </a:r>
            <a:r>
              <a:rPr lang="en-IN" sz="2000" dirty="0" smtClean="0">
                <a:solidFill>
                  <a:schemeClr val="accent6">
                    <a:lumMod val="75000"/>
                  </a:schemeClr>
                </a:solidFill>
              </a:rPr>
              <a:t>"&gt;</a:t>
            </a:r>
          </a:p>
          <a:p>
            <a:pPr>
              <a:lnSpc>
                <a:spcPct val="150000"/>
              </a:lnSpc>
              <a:buNone/>
            </a:pPr>
            <a:r>
              <a:rPr lang="en-IN" sz="2000" dirty="0" smtClean="0">
                <a:solidFill>
                  <a:schemeClr val="accent6">
                    <a:lumMod val="75000"/>
                  </a:schemeClr>
                </a:solidFill>
              </a:rPr>
              <a:t>&lt;input type="</a:t>
            </a:r>
            <a:r>
              <a:rPr lang="en-IN" sz="2000" b="1" dirty="0" smtClean="0">
                <a:solidFill>
                  <a:schemeClr val="accent6">
                    <a:lumMod val="75000"/>
                  </a:schemeClr>
                </a:solidFill>
              </a:rPr>
              <a:t>datetime-local</a:t>
            </a:r>
            <a:r>
              <a:rPr lang="en-IN" sz="2000" dirty="0" smtClean="0">
                <a:solidFill>
                  <a:schemeClr val="accent6">
                    <a:lumMod val="75000"/>
                  </a:schemeClr>
                </a:solidFill>
              </a:rPr>
              <a:t>"&gt;</a:t>
            </a:r>
          </a:p>
          <a:p>
            <a:pPr>
              <a:lnSpc>
                <a:spcPct val="150000"/>
              </a:lnSpc>
              <a:buNone/>
            </a:pPr>
            <a:r>
              <a:rPr lang="en-IN" sz="2000" dirty="0" smtClean="0">
                <a:solidFill>
                  <a:schemeClr val="accent6">
                    <a:lumMod val="75000"/>
                  </a:schemeClr>
                </a:solidFill>
              </a:rPr>
              <a:t>&lt;input type="</a:t>
            </a:r>
            <a:r>
              <a:rPr lang="en-IN" sz="2000" b="1" dirty="0" smtClean="0">
                <a:solidFill>
                  <a:schemeClr val="accent6">
                    <a:lumMod val="75000"/>
                  </a:schemeClr>
                </a:solidFill>
              </a:rPr>
              <a:t>email</a:t>
            </a:r>
            <a:r>
              <a:rPr lang="en-IN" sz="2000" dirty="0" smtClean="0">
                <a:solidFill>
                  <a:schemeClr val="accent6">
                    <a:lumMod val="75000"/>
                  </a:schemeClr>
                </a:solidFill>
              </a:rPr>
              <a:t>"&gt;</a:t>
            </a:r>
          </a:p>
          <a:p>
            <a:pPr>
              <a:lnSpc>
                <a:spcPct val="150000"/>
              </a:lnSpc>
              <a:buNone/>
            </a:pPr>
            <a:r>
              <a:rPr lang="en-IN" sz="2000" dirty="0" smtClean="0">
                <a:solidFill>
                  <a:schemeClr val="accent6">
                    <a:lumMod val="75000"/>
                  </a:schemeClr>
                </a:solidFill>
              </a:rPr>
              <a:t>&lt;input type="</a:t>
            </a:r>
            <a:r>
              <a:rPr lang="en-IN" sz="2000" b="1" dirty="0" smtClean="0">
                <a:solidFill>
                  <a:schemeClr val="accent6">
                    <a:lumMod val="75000"/>
                  </a:schemeClr>
                </a:solidFill>
              </a:rPr>
              <a:t>month</a:t>
            </a:r>
            <a:r>
              <a:rPr lang="en-IN" sz="2000" dirty="0" smtClean="0">
                <a:solidFill>
                  <a:schemeClr val="accent6">
                    <a:lumMod val="75000"/>
                  </a:schemeClr>
                </a:solidFill>
              </a:rPr>
              <a:t>"&gt;</a:t>
            </a:r>
          </a:p>
          <a:p>
            <a:pPr>
              <a:lnSpc>
                <a:spcPct val="150000"/>
              </a:lnSpc>
              <a:buNone/>
            </a:pPr>
            <a:r>
              <a:rPr lang="en-IN" sz="2000" dirty="0" smtClean="0">
                <a:solidFill>
                  <a:schemeClr val="accent6">
                    <a:lumMod val="75000"/>
                  </a:schemeClr>
                </a:solidFill>
              </a:rPr>
              <a:t>&lt;input type="</a:t>
            </a:r>
            <a:r>
              <a:rPr lang="en-IN" sz="2000" b="1" dirty="0" smtClean="0">
                <a:solidFill>
                  <a:schemeClr val="accent6">
                    <a:lumMod val="75000"/>
                  </a:schemeClr>
                </a:solidFill>
              </a:rPr>
              <a:t>number</a:t>
            </a:r>
            <a:r>
              <a:rPr lang="en-IN" sz="2000" dirty="0" smtClean="0">
                <a:solidFill>
                  <a:schemeClr val="accent6">
                    <a:lumMod val="75000"/>
                  </a:schemeClr>
                </a:solidFill>
              </a:rPr>
              <a:t>“&gt;</a:t>
            </a:r>
          </a:p>
          <a:p>
            <a:pPr>
              <a:lnSpc>
                <a:spcPct val="150000"/>
              </a:lnSpc>
              <a:buNone/>
            </a:pPr>
            <a:r>
              <a:rPr lang="en-IN" sz="2000" dirty="0" smtClean="0">
                <a:solidFill>
                  <a:schemeClr val="accent6">
                    <a:lumMod val="75000"/>
                  </a:schemeClr>
                </a:solidFill>
              </a:rPr>
              <a:t>&lt;input type="</a:t>
            </a:r>
            <a:r>
              <a:rPr lang="en-IN" sz="2000" b="1" dirty="0" smtClean="0">
                <a:solidFill>
                  <a:schemeClr val="accent6">
                    <a:lumMod val="75000"/>
                  </a:schemeClr>
                </a:solidFill>
              </a:rPr>
              <a:t>range</a:t>
            </a:r>
            <a:r>
              <a:rPr lang="en-IN" sz="2000" dirty="0" smtClean="0">
                <a:solidFill>
                  <a:schemeClr val="accent6">
                    <a:lumMod val="75000"/>
                  </a:schemeClr>
                </a:solidFill>
              </a:rPr>
              <a:t>"&gt;</a:t>
            </a:r>
          </a:p>
          <a:p>
            <a:pPr>
              <a:lnSpc>
                <a:spcPct val="150000"/>
              </a:lnSpc>
              <a:buNone/>
            </a:pPr>
            <a:endParaRPr lang="en-IN" sz="2000" dirty="0" smtClean="0">
              <a:solidFill>
                <a:schemeClr val="accent6">
                  <a:lumMod val="75000"/>
                </a:schemeClr>
              </a:solidFill>
            </a:endParaRPr>
          </a:p>
          <a:p>
            <a:pPr>
              <a:lnSpc>
                <a:spcPct val="150000"/>
              </a:lnSpc>
            </a:pPr>
            <a:endParaRPr lang="en-IN" sz="2000" dirty="0">
              <a:solidFill>
                <a:schemeClr val="accent6">
                  <a:lumMod val="75000"/>
                </a:schemeClr>
              </a:solidFill>
            </a:endParaRPr>
          </a:p>
        </p:txBody>
      </p:sp>
      <p:sp>
        <p:nvSpPr>
          <p:cNvPr id="9" name="Content Placeholder 6"/>
          <p:cNvSpPr txBox="1">
            <a:spLocks/>
          </p:cNvSpPr>
          <p:nvPr/>
        </p:nvSpPr>
        <p:spPr bwMode="auto">
          <a:xfrm>
            <a:off x="4586318" y="1752601"/>
            <a:ext cx="4271962" cy="36766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IN" sz="2000" dirty="0" smtClean="0">
                <a:solidFill>
                  <a:schemeClr val="accent6">
                    <a:lumMod val="75000"/>
                  </a:schemeClr>
                </a:solidFill>
              </a:rPr>
              <a:t>&lt;input type="</a:t>
            </a:r>
            <a:r>
              <a:rPr lang="en-IN" sz="2000" b="1" dirty="0" smtClean="0">
                <a:solidFill>
                  <a:schemeClr val="accent6">
                    <a:lumMod val="75000"/>
                  </a:schemeClr>
                </a:solidFill>
              </a:rPr>
              <a:t>search</a:t>
            </a:r>
            <a:r>
              <a:rPr lang="en-IN" sz="2000" dirty="0" smtClean="0">
                <a:solidFill>
                  <a:schemeClr val="accent6">
                    <a:lumMod val="75000"/>
                  </a:schemeClr>
                </a:solidFill>
              </a:rPr>
              <a:t>"</a:t>
            </a:r>
          </a:p>
          <a:p>
            <a:r>
              <a:rPr lang="en-IN" sz="2000" dirty="0" smtClean="0">
                <a:solidFill>
                  <a:schemeClr val="accent6">
                    <a:lumMod val="75000"/>
                  </a:schemeClr>
                </a:solidFill>
              </a:rPr>
              <a:t>       results="5"</a:t>
            </a:r>
          </a:p>
          <a:p>
            <a:r>
              <a:rPr lang="en-IN" sz="2000" dirty="0" smtClean="0">
                <a:solidFill>
                  <a:schemeClr val="accent6">
                    <a:lumMod val="75000"/>
                  </a:schemeClr>
                </a:solidFill>
              </a:rPr>
              <a:t>       autosave="saved-searches"&gt;</a:t>
            </a:r>
            <a:br>
              <a:rPr lang="en-IN" sz="2000" dirty="0" smtClean="0">
                <a:solidFill>
                  <a:schemeClr val="accent6">
                    <a:lumMod val="75000"/>
                  </a:schemeClr>
                </a:solidFill>
              </a:rPr>
            </a:br>
            <a:endParaRPr lang="en-IN" sz="2000" dirty="0" smtClean="0">
              <a:solidFill>
                <a:schemeClr val="accent6">
                  <a:lumMod val="75000"/>
                </a:schemeClr>
              </a:solidFill>
            </a:endParaRPr>
          </a:p>
          <a:p>
            <a:r>
              <a:rPr lang="en-IN" sz="2000" dirty="0" smtClean="0">
                <a:solidFill>
                  <a:schemeClr val="accent6">
                    <a:lumMod val="75000"/>
                  </a:schemeClr>
                </a:solidFill>
              </a:rPr>
              <a:t>&lt;input type="</a:t>
            </a:r>
            <a:r>
              <a:rPr lang="en-IN" sz="2000" b="1" dirty="0" smtClean="0">
                <a:solidFill>
                  <a:schemeClr val="accent6">
                    <a:lumMod val="75000"/>
                  </a:schemeClr>
                </a:solidFill>
              </a:rPr>
              <a:t>tel</a:t>
            </a:r>
            <a:r>
              <a:rPr lang="en-IN" sz="2000" dirty="0" smtClean="0">
                <a:solidFill>
                  <a:schemeClr val="accent6">
                    <a:lumMod val="75000"/>
                  </a:schemeClr>
                </a:solidFill>
              </a:rPr>
              <a:t>"&gt;</a:t>
            </a:r>
          </a:p>
          <a:p>
            <a:pPr>
              <a:lnSpc>
                <a:spcPct val="150000"/>
              </a:lnSpc>
            </a:pPr>
            <a:r>
              <a:rPr lang="en-IN" sz="2000" dirty="0" smtClean="0">
                <a:solidFill>
                  <a:schemeClr val="accent6">
                    <a:lumMod val="75000"/>
                  </a:schemeClr>
                </a:solidFill>
              </a:rPr>
              <a:t>&lt;input type="</a:t>
            </a:r>
            <a:r>
              <a:rPr lang="en-IN" sz="2000" b="1" dirty="0" smtClean="0">
                <a:solidFill>
                  <a:schemeClr val="accent6">
                    <a:lumMod val="75000"/>
                  </a:schemeClr>
                </a:solidFill>
              </a:rPr>
              <a:t>time</a:t>
            </a:r>
            <a:r>
              <a:rPr lang="en-IN" sz="2000" dirty="0" smtClean="0">
                <a:solidFill>
                  <a:schemeClr val="accent6">
                    <a:lumMod val="75000"/>
                  </a:schemeClr>
                </a:solidFill>
              </a:rPr>
              <a:t>"&gt;</a:t>
            </a:r>
          </a:p>
          <a:p>
            <a:pPr>
              <a:lnSpc>
                <a:spcPct val="150000"/>
              </a:lnSpc>
            </a:pPr>
            <a:r>
              <a:rPr lang="en-IN" sz="2000" dirty="0" smtClean="0">
                <a:solidFill>
                  <a:schemeClr val="accent6">
                    <a:lumMod val="75000"/>
                  </a:schemeClr>
                </a:solidFill>
              </a:rPr>
              <a:t>&lt;input type="</a:t>
            </a:r>
            <a:r>
              <a:rPr lang="en-IN" sz="2000" b="1" dirty="0" smtClean="0">
                <a:solidFill>
                  <a:schemeClr val="accent6">
                    <a:lumMod val="75000"/>
                  </a:schemeClr>
                </a:solidFill>
              </a:rPr>
              <a:t>url</a:t>
            </a:r>
            <a:r>
              <a:rPr lang="en-IN" sz="2000" dirty="0" smtClean="0">
                <a:solidFill>
                  <a:schemeClr val="accent6">
                    <a:lumMod val="75000"/>
                  </a:schemeClr>
                </a:solidFill>
              </a:rPr>
              <a:t>"&gt;</a:t>
            </a:r>
          </a:p>
          <a:p>
            <a:pPr>
              <a:lnSpc>
                <a:spcPct val="150000"/>
              </a:lnSpc>
            </a:pPr>
            <a:r>
              <a:rPr lang="en-IN" sz="2000" dirty="0" smtClean="0">
                <a:solidFill>
                  <a:schemeClr val="accent6">
                    <a:lumMod val="75000"/>
                  </a:schemeClr>
                </a:solidFill>
              </a:rPr>
              <a:t>&lt;input type="</a:t>
            </a:r>
            <a:r>
              <a:rPr lang="en-IN" sz="2000" b="1" dirty="0" smtClean="0">
                <a:solidFill>
                  <a:schemeClr val="accent6">
                    <a:lumMod val="75000"/>
                  </a:schemeClr>
                </a:solidFill>
              </a:rPr>
              <a:t>week</a:t>
            </a:r>
            <a:r>
              <a:rPr lang="en-IN" sz="2000" dirty="0" smtClean="0">
                <a:solidFill>
                  <a:schemeClr val="accent6">
                    <a:lumMod val="75000"/>
                  </a:schemeClr>
                </a:solidFill>
              </a:rPr>
              <a:t>"&gt;</a:t>
            </a:r>
            <a:endParaRPr kumimoji="0" lang="en-IN" sz="2000" b="0" u="none" strike="noStrike" kern="1200" cap="none" spc="0" normalizeH="0" baseline="0" noProof="0" dirty="0">
              <a:ln>
                <a:noFill/>
              </a:ln>
              <a:solidFill>
                <a:schemeClr val="accent6">
                  <a:lumMod val="75000"/>
                </a:schemeClr>
              </a:solidFill>
              <a:effectLst/>
              <a:uLnTx/>
              <a:uFillTx/>
              <a:latin typeface="+mn-lt"/>
              <a:ea typeface="+mn-ea"/>
              <a:cs typeface="+mn-cs"/>
            </a:endParaRPr>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Input Types (Contd.)</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8</a:t>
            </a:fld>
            <a:endParaRPr lang="en-US" dirty="0"/>
          </a:p>
        </p:txBody>
      </p:sp>
      <p:sp>
        <p:nvSpPr>
          <p:cNvPr id="7" name="Content Placeholder 6"/>
          <p:cNvSpPr>
            <a:spLocks noGrp="1"/>
          </p:cNvSpPr>
          <p:nvPr>
            <p:ph idx="1"/>
          </p:nvPr>
        </p:nvSpPr>
        <p:spPr>
          <a:xfrm>
            <a:off x="228600" y="1796329"/>
            <a:ext cx="4486276" cy="4275877"/>
          </a:xfrm>
        </p:spPr>
        <p:txBody>
          <a:bodyPr/>
          <a:lstStyle/>
          <a:p>
            <a:pPr>
              <a:lnSpc>
                <a:spcPct val="150000"/>
              </a:lnSpc>
              <a:buNone/>
            </a:pPr>
            <a:r>
              <a:rPr lang="en-IN" sz="2000" dirty="0" smtClean="0">
                <a:solidFill>
                  <a:schemeClr val="accent6">
                    <a:lumMod val="75000"/>
                  </a:schemeClr>
                </a:solidFill>
              </a:rPr>
              <a:t>&lt;input type="</a:t>
            </a:r>
            <a:r>
              <a:rPr lang="en-IN" sz="2000" b="1" dirty="0" smtClean="0">
                <a:solidFill>
                  <a:schemeClr val="accent6">
                    <a:lumMod val="75000"/>
                  </a:schemeClr>
                </a:solidFill>
              </a:rPr>
              <a:t>color</a:t>
            </a:r>
            <a:r>
              <a:rPr lang="en-IN" sz="2000" dirty="0" smtClean="0">
                <a:solidFill>
                  <a:schemeClr val="accent6">
                    <a:lumMod val="75000"/>
                  </a:schemeClr>
                </a:solidFill>
              </a:rPr>
              <a:t>"&gt;</a:t>
            </a:r>
          </a:p>
          <a:p>
            <a:pPr algn="just"/>
            <a:r>
              <a:rPr lang="en-IN" sz="1600" dirty="0" smtClean="0">
                <a:solidFill>
                  <a:schemeClr val="tx1">
                    <a:lumMod val="85000"/>
                    <a:lumOff val="15000"/>
                  </a:schemeClr>
                </a:solidFill>
              </a:rPr>
              <a:t>The color INPUT tag provides the facility to get the color value from the user. The color type collects RGB color with 8-bit red, green and blue components through color well.  (Ex: #cccccc) </a:t>
            </a:r>
          </a:p>
          <a:p>
            <a:pPr algn="just"/>
            <a:endParaRPr lang="en-IN" sz="1600" dirty="0" smtClean="0">
              <a:solidFill>
                <a:schemeClr val="tx1">
                  <a:lumMod val="85000"/>
                  <a:lumOff val="15000"/>
                </a:schemeClr>
              </a:solidFill>
            </a:endParaRPr>
          </a:p>
          <a:p>
            <a:pPr algn="just"/>
            <a:r>
              <a:rPr sz="1600" smtClean="0">
                <a:solidFill>
                  <a:schemeClr val="tx1">
                    <a:lumMod val="85000"/>
                    <a:lumOff val="15000"/>
                  </a:schemeClr>
                </a:solidFill>
              </a:rPr>
              <a:t>Default selected color would be </a:t>
            </a:r>
            <a:r>
              <a:rPr sz="1600" b="1" smtClean="0">
                <a:solidFill>
                  <a:schemeClr val="tx1">
                    <a:lumMod val="85000"/>
                    <a:lumOff val="15000"/>
                  </a:schemeClr>
                </a:solidFill>
              </a:rPr>
              <a:t>Black.</a:t>
            </a:r>
          </a:p>
          <a:p>
            <a:pPr algn="just"/>
            <a:endParaRPr sz="1600" b="1" smtClean="0">
              <a:solidFill>
                <a:schemeClr val="tx1">
                  <a:lumMod val="85000"/>
                  <a:lumOff val="15000"/>
                </a:schemeClr>
              </a:solidFill>
            </a:endParaRPr>
          </a:p>
          <a:p>
            <a:pPr algn="just"/>
            <a:r>
              <a:rPr sz="1600" u="sng" smtClean="0">
                <a:solidFill>
                  <a:schemeClr val="tx1">
                    <a:lumMod val="85000"/>
                    <a:lumOff val="15000"/>
                  </a:schemeClr>
                </a:solidFill>
              </a:rPr>
              <a:t>Example:</a:t>
            </a:r>
            <a:r>
              <a:rPr sz="1600" b="1" smtClean="0">
                <a:solidFill>
                  <a:schemeClr val="tx1">
                    <a:lumMod val="85000"/>
                    <a:lumOff val="15000"/>
                  </a:schemeClr>
                </a:solidFill>
              </a:rPr>
              <a:t> </a:t>
            </a:r>
          </a:p>
          <a:p>
            <a:pPr>
              <a:buNone/>
            </a:pPr>
            <a:r>
              <a:rPr sz="1600" b="1" smtClean="0">
                <a:solidFill>
                  <a:srgbClr val="0070C0"/>
                </a:solidFill>
              </a:rPr>
              <a:t>      </a:t>
            </a:r>
            <a:r>
              <a:rPr sz="1400" b="1" smtClean="0">
                <a:solidFill>
                  <a:srgbClr val="0070C0"/>
                </a:solidFill>
              </a:rPr>
              <a:t> </a:t>
            </a:r>
            <a:r>
              <a:rPr lang="en-IN" sz="1400" dirty="0" smtClean="0">
                <a:solidFill>
                  <a:srgbClr val="0070C0"/>
                </a:solidFill>
              </a:rPr>
              <a:t>&lt;input type="color" id=" myIptTag " style="width: 100px;” /&gt;</a:t>
            </a: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var colorIpt= document.getElementById(‘myIptTag ');</a:t>
            </a:r>
          </a:p>
          <a:p>
            <a:pPr>
              <a:buNone/>
            </a:pPr>
            <a:r>
              <a:rPr lang="en-IN" sz="1400" dirty="0" smtClean="0">
                <a:solidFill>
                  <a:schemeClr val="tx2">
                    <a:lumMod val="75000"/>
                  </a:schemeClr>
                </a:solidFill>
              </a:rPr>
              <a:t>         alert(colorIpt.value)</a:t>
            </a:r>
            <a:endParaRPr sz="1600" smtClean="0">
              <a:solidFill>
                <a:schemeClr val="tx2">
                  <a:lumMod val="75000"/>
                </a:schemeClr>
              </a:solidFill>
            </a:endParaRPr>
          </a:p>
          <a:p>
            <a:pPr algn="just"/>
            <a:endParaRPr lang="en-IN" sz="1600" b="1" dirty="0">
              <a:solidFill>
                <a:schemeClr val="tx1">
                  <a:lumMod val="85000"/>
                  <a:lumOff val="15000"/>
                </a:schemeClr>
              </a:solidFill>
            </a:endParaRPr>
          </a:p>
        </p:txBody>
      </p:sp>
      <p:pic>
        <p:nvPicPr>
          <p:cNvPr id="4099" name="Picture 3" descr="C:\Users\Nathan\Downloads\HTML5\1.png"/>
          <p:cNvPicPr>
            <a:picLocks noChangeAspect="1" noChangeArrowheads="1"/>
          </p:cNvPicPr>
          <p:nvPr/>
        </p:nvPicPr>
        <p:blipFill>
          <a:blip r:embed="rId2"/>
          <a:srcRect/>
          <a:stretch>
            <a:fillRect/>
          </a:stretch>
        </p:blipFill>
        <p:spPr bwMode="auto">
          <a:xfrm>
            <a:off x="4693638" y="2214554"/>
            <a:ext cx="4307518" cy="3286148"/>
          </a:xfrm>
          <a:prstGeom prst="rect">
            <a:avLst/>
          </a:prstGeom>
          <a:noFill/>
        </p:spPr>
      </p:pic>
      <p:sp>
        <p:nvSpPr>
          <p:cNvPr id="8" name="TextBox 7"/>
          <p:cNvSpPr txBox="1"/>
          <p:nvPr/>
        </p:nvSpPr>
        <p:spPr>
          <a:xfrm>
            <a:off x="5643570" y="5786454"/>
            <a:ext cx="1832361" cy="523220"/>
          </a:xfrm>
          <a:prstGeom prst="rect">
            <a:avLst/>
          </a:prstGeom>
          <a:noFill/>
        </p:spPr>
        <p:txBody>
          <a:bodyPr wrap="none" rtlCol="0">
            <a:spAutoFit/>
          </a:bodyPr>
          <a:lstStyle/>
          <a:p>
            <a:r>
              <a:rPr lang="en-US" sz="1400" dirty="0" smtClean="0"/>
              <a:t>Color Well– Win / Mac</a:t>
            </a:r>
            <a:br>
              <a:rPr lang="en-US" sz="1400" dirty="0" smtClean="0"/>
            </a:br>
            <a:r>
              <a:rPr lang="en-US" sz="1400" dirty="0" smtClean="0"/>
              <a:t>Source:  </a:t>
            </a:r>
            <a:r>
              <a:rPr lang="en-US" sz="1400" dirty="0" smtClean="0">
                <a:hlinkClick r:id="rId3"/>
              </a:rPr>
              <a:t>Opera.com</a:t>
            </a:r>
            <a:r>
              <a:rPr lang="en-US" sz="1400" dirty="0" smtClean="0"/>
              <a:t> </a:t>
            </a:r>
            <a:endParaRPr lang="en-IN" sz="1400" dirty="0"/>
          </a:p>
        </p:txBody>
      </p:sp>
      <p:sp>
        <p:nvSpPr>
          <p:cNvPr id="9" name="Rectangle 8"/>
          <p:cNvSpPr/>
          <p:nvPr/>
        </p:nvSpPr>
        <p:spPr>
          <a:xfrm>
            <a:off x="285720" y="6000768"/>
            <a:ext cx="4518673" cy="369332"/>
          </a:xfrm>
          <a:prstGeom prst="rect">
            <a:avLst/>
          </a:prstGeom>
        </p:spPr>
        <p:txBody>
          <a:bodyPr wrap="none">
            <a:spAutoFit/>
          </a:bodyPr>
          <a:lstStyle/>
          <a:p>
            <a:r>
              <a:rPr lang="en-US" dirty="0" smtClean="0">
                <a:solidFill>
                  <a:srgbClr val="2D9F01"/>
                </a:solidFill>
              </a:rPr>
              <a:t>For DEMO : Navigate to DEMO folder -&gt; Forms</a:t>
            </a:r>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Input Types (Contd.)</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9</a:t>
            </a:fld>
            <a:endParaRPr lang="en-US" dirty="0"/>
          </a:p>
        </p:txBody>
      </p:sp>
      <p:sp>
        <p:nvSpPr>
          <p:cNvPr id="7" name="Content Placeholder 6"/>
          <p:cNvSpPr>
            <a:spLocks noGrp="1"/>
          </p:cNvSpPr>
          <p:nvPr>
            <p:ph idx="1"/>
          </p:nvPr>
        </p:nvSpPr>
        <p:spPr>
          <a:xfrm>
            <a:off x="228600" y="1796329"/>
            <a:ext cx="4414838" cy="4275877"/>
          </a:xfrm>
        </p:spPr>
        <p:txBody>
          <a:bodyPr/>
          <a:lstStyle/>
          <a:p>
            <a:pPr>
              <a:lnSpc>
                <a:spcPct val="150000"/>
              </a:lnSpc>
              <a:buNone/>
            </a:pPr>
            <a:r>
              <a:rPr lang="en-IN" sz="2000" dirty="0" smtClean="0">
                <a:solidFill>
                  <a:schemeClr val="accent6">
                    <a:lumMod val="75000"/>
                  </a:schemeClr>
                </a:solidFill>
              </a:rPr>
              <a:t>&lt;input type="</a:t>
            </a:r>
            <a:r>
              <a:rPr lang="en-IN" sz="2000" b="1" dirty="0" smtClean="0">
                <a:solidFill>
                  <a:schemeClr val="accent6">
                    <a:lumMod val="75000"/>
                  </a:schemeClr>
                </a:solidFill>
              </a:rPr>
              <a:t> date </a:t>
            </a:r>
            <a:r>
              <a:rPr lang="en-IN" sz="2000" dirty="0" smtClean="0">
                <a:solidFill>
                  <a:schemeClr val="accent6">
                    <a:lumMod val="75000"/>
                  </a:schemeClr>
                </a:solidFill>
              </a:rPr>
              <a:t>"&gt;</a:t>
            </a:r>
          </a:p>
          <a:p>
            <a:pPr algn="just"/>
            <a:r>
              <a:rPr lang="en-IN" sz="1600" dirty="0" smtClean="0">
                <a:solidFill>
                  <a:schemeClr val="tx1">
                    <a:lumMod val="85000"/>
                    <a:lumOff val="15000"/>
                  </a:schemeClr>
                </a:solidFill>
              </a:rPr>
              <a:t>The date INPUT tag provides the facility to get the required date value from the user. The date type collects </a:t>
            </a:r>
            <a:r>
              <a:rPr lang="en-IN" sz="1600" i="1" dirty="0" smtClean="0">
                <a:solidFill>
                  <a:schemeClr val="tx1">
                    <a:lumMod val="85000"/>
                    <a:lumOff val="15000"/>
                  </a:schemeClr>
                </a:solidFill>
              </a:rPr>
              <a:t>year, month and day</a:t>
            </a:r>
            <a:r>
              <a:rPr lang="en-IN" sz="1600" dirty="0" smtClean="0">
                <a:solidFill>
                  <a:schemeClr val="tx1">
                    <a:lumMod val="85000"/>
                    <a:lumOff val="15000"/>
                  </a:schemeClr>
                </a:solidFill>
              </a:rPr>
              <a:t> without any time zones.</a:t>
            </a:r>
          </a:p>
          <a:p>
            <a:pPr algn="just"/>
            <a:endParaRPr lang="en-IN" sz="1600" dirty="0" smtClean="0">
              <a:solidFill>
                <a:schemeClr val="tx1">
                  <a:lumMod val="85000"/>
                  <a:lumOff val="15000"/>
                </a:schemeClr>
              </a:solidFill>
            </a:endParaRPr>
          </a:p>
          <a:p>
            <a:pPr algn="just"/>
            <a:r>
              <a:rPr sz="1600" smtClean="0">
                <a:solidFill>
                  <a:schemeClr val="tx1">
                    <a:lumMod val="85000"/>
                    <a:lumOff val="15000"/>
                  </a:schemeClr>
                </a:solidFill>
              </a:rPr>
              <a:t>Default selected date would be </a:t>
            </a:r>
            <a:r>
              <a:rPr sz="1600" b="1" smtClean="0">
                <a:solidFill>
                  <a:schemeClr val="tx1">
                    <a:lumMod val="85000"/>
                    <a:lumOff val="15000"/>
                  </a:schemeClr>
                </a:solidFill>
              </a:rPr>
              <a:t>empty.</a:t>
            </a:r>
          </a:p>
          <a:p>
            <a:pPr algn="just"/>
            <a:endParaRPr sz="1600" b="1" smtClean="0">
              <a:solidFill>
                <a:schemeClr val="tx1">
                  <a:lumMod val="85000"/>
                  <a:lumOff val="15000"/>
                </a:schemeClr>
              </a:solidFill>
            </a:endParaRPr>
          </a:p>
          <a:p>
            <a:pPr algn="just"/>
            <a:r>
              <a:rPr sz="1600" u="sng" smtClean="0">
                <a:solidFill>
                  <a:schemeClr val="tx1">
                    <a:lumMod val="85000"/>
                    <a:lumOff val="15000"/>
                  </a:schemeClr>
                </a:solidFill>
              </a:rPr>
              <a:t>Example: </a:t>
            </a:r>
          </a:p>
          <a:p>
            <a:pPr>
              <a:buNone/>
            </a:pPr>
            <a:r>
              <a:rPr sz="1600" b="1" smtClean="0">
                <a:solidFill>
                  <a:srgbClr val="0070C0"/>
                </a:solidFill>
              </a:rPr>
              <a:t>      </a:t>
            </a:r>
            <a:r>
              <a:rPr sz="1400" b="1" smtClean="0">
                <a:solidFill>
                  <a:srgbClr val="0070C0"/>
                </a:solidFill>
              </a:rPr>
              <a:t> </a:t>
            </a:r>
            <a:r>
              <a:rPr lang="en-IN" sz="1400" dirty="0" smtClean="0">
                <a:solidFill>
                  <a:srgbClr val="0070C0"/>
                </a:solidFill>
              </a:rPr>
              <a:t>&lt;input type=“date" id=" myIptTag " style="width: 100px;” /&gt;</a:t>
            </a: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
            </a:r>
            <a:br>
              <a:rPr lang="en-IN" sz="1400" dirty="0" smtClean="0">
                <a:solidFill>
                  <a:schemeClr val="tx2">
                    <a:lumMod val="75000"/>
                  </a:schemeClr>
                </a:solidFill>
              </a:rPr>
            </a:br>
            <a:r>
              <a:rPr lang="en-IN" sz="1400" dirty="0" smtClean="0">
                <a:solidFill>
                  <a:schemeClr val="tx2">
                    <a:lumMod val="75000"/>
                  </a:schemeClr>
                </a:solidFill>
              </a:rPr>
              <a:t>var dateIpt= document.getElementById(‘myIptTag ');</a:t>
            </a:r>
          </a:p>
          <a:p>
            <a:pPr>
              <a:buNone/>
            </a:pPr>
            <a:r>
              <a:rPr lang="en-IN" sz="1400" dirty="0" smtClean="0">
                <a:solidFill>
                  <a:schemeClr val="tx2">
                    <a:lumMod val="75000"/>
                  </a:schemeClr>
                </a:solidFill>
              </a:rPr>
              <a:t>         alert(dateIpt.value)</a:t>
            </a:r>
          </a:p>
          <a:p>
            <a:pPr algn="just"/>
            <a:endParaRPr lang="en-IN" sz="1600" b="1" dirty="0">
              <a:solidFill>
                <a:schemeClr val="tx1">
                  <a:lumMod val="85000"/>
                  <a:lumOff val="15000"/>
                </a:schemeClr>
              </a:solidFill>
            </a:endParaRPr>
          </a:p>
        </p:txBody>
      </p:sp>
      <p:sp>
        <p:nvSpPr>
          <p:cNvPr id="8" name="TextBox 7"/>
          <p:cNvSpPr txBox="1"/>
          <p:nvPr/>
        </p:nvSpPr>
        <p:spPr>
          <a:xfrm>
            <a:off x="5857884" y="4786322"/>
            <a:ext cx="1645002" cy="307777"/>
          </a:xfrm>
          <a:prstGeom prst="rect">
            <a:avLst/>
          </a:prstGeom>
          <a:noFill/>
        </p:spPr>
        <p:txBody>
          <a:bodyPr wrap="none" rtlCol="0">
            <a:spAutoFit/>
          </a:bodyPr>
          <a:lstStyle/>
          <a:p>
            <a:r>
              <a:rPr lang="en-US" sz="1400" dirty="0" smtClean="0"/>
              <a:t>Date control– Win 7</a:t>
            </a:r>
            <a:endParaRPr lang="en-IN" sz="1400" dirty="0"/>
          </a:p>
        </p:txBody>
      </p:sp>
      <p:pic>
        <p:nvPicPr>
          <p:cNvPr id="1026" name="Picture 2"/>
          <p:cNvPicPr>
            <a:picLocks noChangeAspect="1" noChangeArrowheads="1"/>
          </p:cNvPicPr>
          <p:nvPr/>
        </p:nvPicPr>
        <p:blipFill>
          <a:blip r:embed="rId2"/>
          <a:srcRect/>
          <a:stretch>
            <a:fillRect/>
          </a:stretch>
        </p:blipFill>
        <p:spPr bwMode="auto">
          <a:xfrm>
            <a:off x="5786446" y="2357430"/>
            <a:ext cx="2457450" cy="2352675"/>
          </a:xfrm>
          <a:prstGeom prst="rect">
            <a:avLst/>
          </a:prstGeom>
          <a:noFill/>
          <a:ln w="9525">
            <a:noFill/>
            <a:miter lim="800000"/>
            <a:headEnd/>
            <a:tailEnd/>
          </a:ln>
          <a:effectLst/>
        </p:spPr>
      </p:pic>
      <p:sp>
        <p:nvSpPr>
          <p:cNvPr id="9" name="Rectangle 8"/>
          <p:cNvSpPr/>
          <p:nvPr/>
        </p:nvSpPr>
        <p:spPr>
          <a:xfrm>
            <a:off x="285720" y="6000768"/>
            <a:ext cx="4518673" cy="369332"/>
          </a:xfrm>
          <a:prstGeom prst="rect">
            <a:avLst/>
          </a:prstGeom>
        </p:spPr>
        <p:txBody>
          <a:bodyPr wrap="none">
            <a:spAutoFit/>
          </a:bodyPr>
          <a:lstStyle/>
          <a:p>
            <a:r>
              <a:rPr lang="en-US" dirty="0" smtClean="0">
                <a:solidFill>
                  <a:srgbClr val="2D9F01"/>
                </a:solidFill>
              </a:rPr>
              <a:t>For DEMO : Navigate to DEMO folder -&gt; Forms</a:t>
            </a:r>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3127F5EE5F3FE41B77781D40F891BE3" ma:contentTypeVersion="0" ma:contentTypeDescription="Create a new document." ma:contentTypeScope="" ma:versionID="6973576a7b060037eae6b9acbb57482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8FCE96-C8A4-4E92-8467-18B7198B1C7C}"/>
</file>

<file path=customXml/itemProps2.xml><?xml version="1.0" encoding="utf-8"?>
<ds:datastoreItem xmlns:ds="http://schemas.openxmlformats.org/officeDocument/2006/customXml" ds:itemID="{8AAEEA49-3EED-4488-A043-7D1DC7843D7D}"/>
</file>

<file path=customXml/itemProps3.xml><?xml version="1.0" encoding="utf-8"?>
<ds:datastoreItem xmlns:ds="http://schemas.openxmlformats.org/officeDocument/2006/customXml" ds:itemID="{5AC5BB99-8F56-4A4D-B295-CC8E2C0C7A11}"/>
</file>

<file path=docProps/app.xml><?xml version="1.0" encoding="utf-8"?>
<Properties xmlns="http://schemas.openxmlformats.org/officeDocument/2006/extended-properties" xmlns:vt="http://schemas.openxmlformats.org/officeDocument/2006/docPropsVTypes">
  <Template>Theme_3</Template>
  <TotalTime>4047</TotalTime>
  <Words>2361</Words>
  <Application>Microsoft Office PowerPoint</Application>
  <PresentationFormat>On-screen Show (4:3)</PresentationFormat>
  <Paragraphs>376</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Theme_3</vt:lpstr>
      <vt:lpstr>PowerPoint Presentation</vt:lpstr>
      <vt:lpstr>PowerPoint Presentation</vt:lpstr>
      <vt:lpstr>PowerPoint Presentation</vt:lpstr>
      <vt:lpstr>HTML5 Form Handling- Overview</vt:lpstr>
      <vt:lpstr>HTML5 Form Handling - Objectives</vt:lpstr>
      <vt:lpstr>Forms Overview</vt:lpstr>
      <vt:lpstr>New Input Types</vt:lpstr>
      <vt:lpstr>New Input Types (Contd.)</vt:lpstr>
      <vt:lpstr>New Input Types (Contd.)</vt:lpstr>
      <vt:lpstr>New Input Types (Contd.)</vt:lpstr>
      <vt:lpstr>New Input Types (Contd.)</vt:lpstr>
      <vt:lpstr>New Input Types (Contd.)</vt:lpstr>
      <vt:lpstr>New Input Types (Contd.)</vt:lpstr>
      <vt:lpstr>New Input Types (Contd.)</vt:lpstr>
      <vt:lpstr>New Input Types (Contd.)</vt:lpstr>
      <vt:lpstr>New Input Types (Contd.)</vt:lpstr>
      <vt:lpstr>New Input Types (Contd.)</vt:lpstr>
      <vt:lpstr>New Input Types (Contd.)</vt:lpstr>
      <vt:lpstr>New Input Types (Contd.)</vt:lpstr>
      <vt:lpstr>New Input Types (Contd.)</vt:lpstr>
      <vt:lpstr>Form Attributes</vt:lpstr>
      <vt:lpstr>Form Attributes (Contd.)</vt:lpstr>
      <vt:lpstr>Form Attributes (Contd.)</vt:lpstr>
      <vt:lpstr>Form Attributes (Contd.)</vt:lpstr>
      <vt:lpstr>Form Attributes (Contd.)</vt:lpstr>
      <vt:lpstr>Form Attributes (Contd.)</vt:lpstr>
      <vt:lpstr>Form Attributes (Contd.)</vt:lpstr>
      <vt:lpstr>Welcome Break</vt:lpstr>
      <vt:lpstr>New Form Elements</vt:lpstr>
      <vt:lpstr>New Form Elements</vt:lpstr>
      <vt:lpstr>New Form Elements</vt:lpstr>
      <vt:lpstr>New Form Elements</vt:lpstr>
      <vt:lpstr>New Form Elements (Contd.)</vt:lpstr>
      <vt:lpstr>Browser support (Contd.)</vt:lpstr>
      <vt:lpstr>Browser support (Contd.)</vt:lpstr>
      <vt:lpstr>Questions</vt:lpstr>
      <vt:lpstr>Summary</vt:lpstr>
      <vt:lpstr>Source</vt:lpstr>
      <vt:lpstr>PowerPoint Presentation</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Content_Development_Template_Practitioner</dc:title>
  <dc:creator>AssetDevelopmentTeam@cognizant.com</dc:creator>
  <cp:lastModifiedBy>Selvaraju, Nirmala Devi (Cognizant)</cp:lastModifiedBy>
  <cp:revision>602</cp:revision>
  <dcterms:created xsi:type="dcterms:W3CDTF">2011-06-15T11:24:59Z</dcterms:created>
  <dcterms:modified xsi:type="dcterms:W3CDTF">2012-11-07T09:27:52Z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0x01010053127F5EE5F3FE41B77781D40F891BE3</vt:lpwstr>
  </property>
</Properties>
</file>