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57" r:id="rId5"/>
    <p:sldId id="377" r:id="rId6"/>
    <p:sldId id="262" r:id="rId7"/>
    <p:sldId id="324" r:id="rId8"/>
    <p:sldId id="325" r:id="rId9"/>
    <p:sldId id="323" r:id="rId10"/>
    <p:sldId id="327" r:id="rId11"/>
    <p:sldId id="351" r:id="rId12"/>
    <p:sldId id="362" r:id="rId13"/>
    <p:sldId id="363" r:id="rId14"/>
    <p:sldId id="364" r:id="rId15"/>
    <p:sldId id="370" r:id="rId16"/>
    <p:sldId id="371" r:id="rId17"/>
    <p:sldId id="365" r:id="rId18"/>
    <p:sldId id="366" r:id="rId19"/>
    <p:sldId id="367" r:id="rId20"/>
    <p:sldId id="375" r:id="rId21"/>
    <p:sldId id="368" r:id="rId22"/>
    <p:sldId id="372" r:id="rId23"/>
    <p:sldId id="374" r:id="rId24"/>
    <p:sldId id="373" r:id="rId25"/>
    <p:sldId id="361" r:id="rId26"/>
    <p:sldId id="350" r:id="rId27"/>
    <p:sldId id="352" r:id="rId28"/>
    <p:sldId id="353" r:id="rId29"/>
    <p:sldId id="355" r:id="rId30"/>
    <p:sldId id="356" r:id="rId31"/>
    <p:sldId id="357" r:id="rId32"/>
    <p:sldId id="358" r:id="rId33"/>
    <p:sldId id="359" r:id="rId34"/>
    <p:sldId id="360" r:id="rId35"/>
    <p:sldId id="369" r:id="rId36"/>
    <p:sldId id="348" r:id="rId37"/>
    <p:sldId id="339" r:id="rId38"/>
    <p:sldId id="276" r:id="rId39"/>
    <p:sldId id="277" r:id="rId40"/>
    <p:sldId id="278" r:id="rId41"/>
    <p:sldId id="2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p:scale>
          <a:sx n="73" d="100"/>
          <a:sy n="73" d="100"/>
        </p:scale>
        <p:origin x="-1080" y="-738"/>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8.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HTML5 Graphics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sz="2000" smtClean="0"/>
              <a:t>Canvas supports only one basic shape: Rectangle.</a:t>
            </a:r>
          </a:p>
          <a:p>
            <a:r>
              <a:rPr sz="2000" smtClean="0"/>
              <a:t>More shapes including rectangles can be drawn using Path.</a:t>
            </a:r>
          </a:p>
          <a:p>
            <a:r>
              <a:rPr sz="2000" smtClean="0"/>
              <a:t>Drawing operations should be done on the context object, hence context is  obtain before working on the shapes.</a:t>
            </a:r>
          </a:p>
          <a:p>
            <a:endParaRPr lang="en-US" dirty="0" smtClean="0"/>
          </a:p>
          <a:p>
            <a:endParaRPr lang="en-US" dirty="0"/>
          </a:p>
        </p:txBody>
      </p:sp>
      <p:sp>
        <p:nvSpPr>
          <p:cNvPr id="3" name="Title 2"/>
          <p:cNvSpPr>
            <a:spLocks noGrp="1"/>
          </p:cNvSpPr>
          <p:nvPr>
            <p:ph type="title"/>
          </p:nvPr>
        </p:nvSpPr>
        <p:spPr/>
        <p:txBody>
          <a:bodyPr/>
          <a:lstStyle/>
          <a:p>
            <a:r>
              <a:rPr lang="en-US" dirty="0" smtClean="0"/>
              <a:t>Drawing Shapes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ounded Rectangle 5"/>
          <p:cNvSpPr/>
          <p:nvPr/>
        </p:nvSpPr>
        <p:spPr>
          <a:xfrm>
            <a:off x="381000" y="3505200"/>
            <a:ext cx="8382000" cy="838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ctx.fillRect(50,50,100,200);</a:t>
            </a:r>
          </a:p>
        </p:txBody>
      </p:sp>
      <p:sp>
        <p:nvSpPr>
          <p:cNvPr id="7" name="Rounded Rectangle 6"/>
          <p:cNvSpPr/>
          <p:nvPr/>
        </p:nvSpPr>
        <p:spPr>
          <a:xfrm>
            <a:off x="381000" y="4876800"/>
            <a:ext cx="8382000" cy="838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ctx.strokeRect(50,50,100,200);</a:t>
            </a:r>
          </a:p>
        </p:txBody>
      </p:sp>
      <p:sp>
        <p:nvSpPr>
          <p:cNvPr id="8" name="Rectangle 7"/>
          <p:cNvSpPr/>
          <p:nvPr/>
        </p:nvSpPr>
        <p:spPr>
          <a:xfrm>
            <a:off x="381000" y="3124200"/>
            <a:ext cx="3635482" cy="400110"/>
          </a:xfrm>
          <a:prstGeom prst="rect">
            <a:avLst/>
          </a:prstGeom>
        </p:spPr>
        <p:txBody>
          <a:bodyPr wrap="square">
            <a:spAutoFit/>
          </a:bodyPr>
          <a:lstStyle/>
          <a:p>
            <a:r>
              <a:rPr lang="en-US" sz="2000" b="1" dirty="0" smtClean="0">
                <a:solidFill>
                  <a:srgbClr val="FF0000"/>
                </a:solidFill>
              </a:rPr>
              <a:t>Fill Rectangle</a:t>
            </a:r>
          </a:p>
        </p:txBody>
      </p:sp>
      <p:sp>
        <p:nvSpPr>
          <p:cNvPr id="9" name="Rectangle 8"/>
          <p:cNvSpPr/>
          <p:nvPr/>
        </p:nvSpPr>
        <p:spPr>
          <a:xfrm>
            <a:off x="381000" y="4476690"/>
            <a:ext cx="3635482" cy="400110"/>
          </a:xfrm>
          <a:prstGeom prst="rect">
            <a:avLst/>
          </a:prstGeom>
        </p:spPr>
        <p:txBody>
          <a:bodyPr wrap="square">
            <a:spAutoFit/>
          </a:bodyPr>
          <a:lstStyle/>
          <a:p>
            <a:r>
              <a:rPr lang="en-US" sz="2000" b="1" dirty="0" smtClean="0">
                <a:solidFill>
                  <a:srgbClr val="FF0000"/>
                </a:solidFill>
              </a:rPr>
              <a:t>Stroke Rectangle</a:t>
            </a:r>
          </a:p>
        </p:txBody>
      </p:sp>
      <p:sp>
        <p:nvSpPr>
          <p:cNvPr id="10" name="Rectangle 9"/>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t>To draw shapes that are more complex than rectangles, we need to use paths.</a:t>
            </a:r>
          </a:p>
          <a:p>
            <a:r>
              <a:rPr sz="1800" smtClean="0"/>
              <a:t>Path is a collection of pixels going from a starting point to an ending point.</a:t>
            </a:r>
          </a:p>
          <a:p>
            <a:r>
              <a:rPr sz="1800" smtClean="0"/>
              <a:t>A path can also be composed of subpaths.</a:t>
            </a:r>
          </a:p>
          <a:p>
            <a:r>
              <a:rPr sz="1800" smtClean="0"/>
              <a:t>Four methods are used when dealing with paths:</a:t>
            </a:r>
          </a:p>
          <a:p>
            <a:pPr lvl="1"/>
            <a:r>
              <a:rPr sz="1600" smtClean="0"/>
              <a:t>beginPath(): To start a new path</a:t>
            </a:r>
          </a:p>
          <a:p>
            <a:pPr lvl="1"/>
            <a:r>
              <a:rPr sz="1600" smtClean="0"/>
              <a:t>closePath(): To close the current path</a:t>
            </a:r>
          </a:p>
          <a:p>
            <a:pPr lvl="1"/>
            <a:r>
              <a:rPr sz="1600" smtClean="0"/>
              <a:t>stroke(): To stroke the path</a:t>
            </a:r>
          </a:p>
          <a:p>
            <a:pPr lvl="1"/>
            <a:r>
              <a:rPr sz="1600" smtClean="0"/>
              <a:t>fill(): To fill the path</a:t>
            </a:r>
          </a:p>
          <a:p>
            <a:r>
              <a:rPr sz="1800" smtClean="0"/>
              <a:t>The default color of fill and stroke is black, can be changed by using CSS colors with the two context properties: </a:t>
            </a:r>
            <a:r>
              <a:rPr sz="1800" b="1" smtClean="0"/>
              <a:t>fillStyle and strokeStyle</a:t>
            </a:r>
            <a:r>
              <a:rPr sz="1800" smtClean="0"/>
              <a:t>.</a:t>
            </a:r>
            <a:endParaRPr lang="en-US" sz="1800" dirty="0"/>
          </a:p>
        </p:txBody>
      </p:sp>
      <p:sp>
        <p:nvSpPr>
          <p:cNvPr id="3" name="Title 2"/>
          <p:cNvSpPr>
            <a:spLocks noGrp="1"/>
          </p:cNvSpPr>
          <p:nvPr>
            <p:ph type="title"/>
          </p:nvPr>
        </p:nvSpPr>
        <p:spPr/>
        <p:txBody>
          <a:bodyPr/>
          <a:lstStyle/>
          <a:p>
            <a:r>
              <a:rPr lang="en-US" dirty="0" smtClean="0"/>
              <a:t>Working with Path</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6" name="Rounded Rectangle 5"/>
          <p:cNvSpPr/>
          <p:nvPr/>
        </p:nvSpPr>
        <p:spPr>
          <a:xfrm>
            <a:off x="381000" y="49530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ctx.fillStyle='rgb(255,0,0)';</a:t>
            </a:r>
          </a:p>
          <a:p>
            <a:r>
              <a:rPr lang="en-US" sz="1600" b="1" dirty="0" smtClean="0">
                <a:solidFill>
                  <a:srgbClr val="00B050"/>
                </a:solidFill>
                <a:latin typeface="Courier New" pitchFamily="49" charset="0"/>
                <a:cs typeface="Courier New" pitchFamily="49" charset="0"/>
              </a:rPr>
              <a:t>Ctx.strokeStyle='rgb(255,0,0)';</a:t>
            </a:r>
          </a:p>
        </p:txBody>
      </p:sp>
      <p:sp>
        <p:nvSpPr>
          <p:cNvPr id="7" name="Rectangle 6"/>
          <p:cNvSpPr/>
          <p:nvPr/>
        </p:nvSpPr>
        <p:spPr>
          <a:xfrm>
            <a:off x="285720" y="60314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endParaRPr sz="1800" smtClean="0"/>
          </a:p>
          <a:p>
            <a:r>
              <a:rPr sz="1800" smtClean="0"/>
              <a:t>Two main methods to draw straight lines:</a:t>
            </a:r>
          </a:p>
          <a:p>
            <a:pPr lvl="1"/>
            <a:r>
              <a:rPr sz="1800" smtClean="0"/>
              <a:t>moveTo(x,y): Starting point of the line we want to draw. Think of this method as lifting the "pencil" to the specified coordinate.</a:t>
            </a:r>
          </a:p>
          <a:p>
            <a:pPr lvl="1"/>
            <a:r>
              <a:rPr sz="1800" smtClean="0"/>
              <a:t>lineTo(x,y): Think of this method as drawing the path from the previous specified point to this one.</a:t>
            </a:r>
            <a:endParaRPr sz="1800"/>
          </a:p>
        </p:txBody>
      </p:sp>
      <p:sp>
        <p:nvSpPr>
          <p:cNvPr id="3" name="Title 2"/>
          <p:cNvSpPr>
            <a:spLocks noGrp="1"/>
          </p:cNvSpPr>
          <p:nvPr>
            <p:ph type="title"/>
          </p:nvPr>
        </p:nvSpPr>
        <p:spPr/>
        <p:txBody>
          <a:bodyPr/>
          <a:lstStyle/>
          <a:p>
            <a:r>
              <a:rPr lang="en-US" dirty="0" smtClean="0"/>
              <a:t>Working with Path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Rounded Rectangle 5"/>
          <p:cNvSpPr/>
          <p:nvPr/>
        </p:nvSpPr>
        <p:spPr>
          <a:xfrm>
            <a:off x="304800" y="35814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ctx.moveTo(0,0); </a:t>
            </a:r>
          </a:p>
          <a:p>
            <a:r>
              <a:rPr lang="en-US" sz="1600" b="1" dirty="0" smtClean="0">
                <a:solidFill>
                  <a:srgbClr val="00B050"/>
                </a:solidFill>
                <a:latin typeface="Courier New" pitchFamily="49" charset="0"/>
                <a:cs typeface="Courier New" pitchFamily="49" charset="0"/>
              </a:rPr>
              <a:t>ctx.lineTo(50,50); </a:t>
            </a:r>
          </a:p>
          <a:p>
            <a:r>
              <a:rPr lang="en-US" sz="1600" b="1" dirty="0" smtClean="0">
                <a:solidFill>
                  <a:srgbClr val="00B050"/>
                </a:solidFill>
                <a:latin typeface="Courier New" pitchFamily="49" charset="0"/>
                <a:cs typeface="Courier New" pitchFamily="49" charset="0"/>
              </a:rPr>
              <a:t>ctx.lineTo(100,0); </a:t>
            </a:r>
          </a:p>
          <a:p>
            <a:r>
              <a:rPr lang="en-US" sz="1600" b="1" dirty="0" smtClean="0">
                <a:solidFill>
                  <a:srgbClr val="00B050"/>
                </a:solidFill>
                <a:latin typeface="Courier New" pitchFamily="49" charset="0"/>
                <a:cs typeface="Courier New" pitchFamily="49" charset="0"/>
              </a:rPr>
              <a:t>ctx.lineTo(150,50); </a:t>
            </a:r>
          </a:p>
          <a:p>
            <a:r>
              <a:rPr lang="en-US" sz="1600" b="1" dirty="0" smtClean="0">
                <a:solidFill>
                  <a:srgbClr val="00B050"/>
                </a:solidFill>
                <a:latin typeface="Courier New" pitchFamily="49" charset="0"/>
                <a:cs typeface="Courier New" pitchFamily="49" charset="0"/>
              </a:rPr>
              <a:t>ctx.lineTo(200,0); </a:t>
            </a:r>
          </a:p>
          <a:p>
            <a:r>
              <a:rPr lang="en-US" sz="1600" b="1" dirty="0" smtClean="0">
                <a:solidFill>
                  <a:srgbClr val="00B050"/>
                </a:solidFill>
                <a:latin typeface="Courier New" pitchFamily="49" charset="0"/>
                <a:cs typeface="Courier New" pitchFamily="49" charset="0"/>
              </a:rPr>
              <a:t>ctx.lineTo(250,50); </a:t>
            </a:r>
          </a:p>
          <a:p>
            <a:r>
              <a:rPr lang="en-US" sz="1600" b="1" dirty="0" smtClean="0">
                <a:solidFill>
                  <a:srgbClr val="00B050"/>
                </a:solidFill>
                <a:latin typeface="Courier New" pitchFamily="49" charset="0"/>
                <a:cs typeface="Courier New" pitchFamily="49" charset="0"/>
              </a:rPr>
              <a:t>ctx.stroke();</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Straight Line</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endParaRPr sz="1800" smtClean="0"/>
          </a:p>
          <a:p>
            <a:r>
              <a:rPr sz="1800" smtClean="0"/>
              <a:t>To draw a circle or an arc, use the arc(x, y, radius, startAngle, endAngle) method:</a:t>
            </a:r>
          </a:p>
          <a:p>
            <a:pPr lvl="1"/>
            <a:r>
              <a:rPr sz="1800" smtClean="0"/>
              <a:t>x and y being the coordinates of the center of the circle/arc in pixels</a:t>
            </a:r>
          </a:p>
          <a:p>
            <a:pPr lvl="1"/>
            <a:r>
              <a:rPr sz="1800" smtClean="0"/>
              <a:t>radius being the radius of your circle/arc in pixel</a:t>
            </a:r>
          </a:p>
          <a:p>
            <a:pPr lvl="1"/>
            <a:r>
              <a:rPr sz="1800" smtClean="0"/>
              <a:t>startAngle being the starting angle of the circle/arc in radians</a:t>
            </a:r>
          </a:p>
          <a:p>
            <a:pPr lvl="1"/>
            <a:r>
              <a:rPr sz="1800" smtClean="0"/>
              <a:t>endAngle being the ending angle of the circle/arc in radians</a:t>
            </a:r>
          </a:p>
        </p:txBody>
      </p:sp>
      <p:sp>
        <p:nvSpPr>
          <p:cNvPr id="3" name="Title 2"/>
          <p:cNvSpPr>
            <a:spLocks noGrp="1"/>
          </p:cNvSpPr>
          <p:nvPr>
            <p:ph type="title"/>
          </p:nvPr>
        </p:nvSpPr>
        <p:spPr/>
        <p:txBody>
          <a:bodyPr/>
          <a:lstStyle/>
          <a:p>
            <a:r>
              <a:rPr lang="en-US" dirty="0" smtClean="0"/>
              <a:t>Working with Path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6" name="Rounded Rectangle 5"/>
          <p:cNvSpPr/>
          <p:nvPr/>
        </p:nvSpPr>
        <p:spPr>
          <a:xfrm>
            <a:off x="381000" y="3810000"/>
            <a:ext cx="8382000" cy="167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ctx.arc(265,150,75,0,Math.PI*2); </a:t>
            </a:r>
          </a:p>
          <a:p>
            <a:r>
              <a:rPr lang="en-US" sz="1600" b="1" dirty="0" smtClean="0">
                <a:solidFill>
                  <a:srgbClr val="00B050"/>
                </a:solidFill>
                <a:latin typeface="Courier New" pitchFamily="49" charset="0"/>
                <a:cs typeface="Courier New" pitchFamily="49" charset="0"/>
              </a:rPr>
              <a:t>ctx.fill();</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Circles or Arcs</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sz="2000" smtClean="0"/>
              <a:t>Drawing text is still drawing a path</a:t>
            </a:r>
          </a:p>
          <a:p>
            <a:r>
              <a:rPr sz="2000" smtClean="0"/>
              <a:t>Like other shapes, Text also have a filled text or stroked text</a:t>
            </a:r>
          </a:p>
          <a:p>
            <a:endParaRPr sz="2000" smtClean="0"/>
          </a:p>
          <a:p>
            <a:endParaRPr sz="2000" smtClean="0"/>
          </a:p>
          <a:p>
            <a:endParaRPr sz="2000" smtClean="0"/>
          </a:p>
          <a:p>
            <a:endParaRPr sz="2000" smtClean="0"/>
          </a:p>
          <a:p>
            <a:endParaRPr sz="2000" smtClean="0"/>
          </a:p>
          <a:p>
            <a:pPr lvl="1"/>
            <a:r>
              <a:rPr sz="2000" smtClean="0"/>
              <a:t>textAlign is the position of the text regarding to a specified point.</a:t>
            </a:r>
          </a:p>
          <a:p>
            <a:pPr lvl="1"/>
            <a:r>
              <a:rPr sz="2000" smtClean="0"/>
              <a:t>font has the same syntax as the CSS font rule.</a:t>
            </a:r>
          </a:p>
          <a:p>
            <a:pPr lvl="1"/>
            <a:r>
              <a:rPr sz="2000" smtClean="0"/>
              <a:t>fillText has the following arguments: a text string to draw then the x coordinate and the y coordinate of the point where we want to draw the text.</a:t>
            </a:r>
          </a:p>
          <a:p>
            <a:endParaRPr sz="2000" smtClean="0"/>
          </a:p>
          <a:p>
            <a:endParaRPr lang="en-US" sz="2000" dirty="0" smtClean="0"/>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Drawing Text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6" name="Rounded Rectangle 5"/>
          <p:cNvSpPr/>
          <p:nvPr/>
        </p:nvSpPr>
        <p:spPr>
          <a:xfrm>
            <a:off x="381000" y="2438400"/>
            <a:ext cx="8382000" cy="167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ctx.beginPath(); </a:t>
            </a:r>
          </a:p>
          <a:p>
            <a:r>
              <a:rPr lang="en-US" sz="1600" b="1" dirty="0" smtClean="0">
                <a:solidFill>
                  <a:srgbClr val="00B050"/>
                </a:solidFill>
                <a:latin typeface="Courier New" pitchFamily="49" charset="0"/>
                <a:cs typeface="Courier New" pitchFamily="49" charset="0"/>
              </a:rPr>
              <a:t>ctx.textAlign="center"; </a:t>
            </a:r>
          </a:p>
          <a:p>
            <a:r>
              <a:rPr lang="en-US" sz="1600" b="1" dirty="0" smtClean="0">
                <a:solidFill>
                  <a:srgbClr val="00B050"/>
                </a:solidFill>
                <a:latin typeface="Courier New" pitchFamily="49" charset="0"/>
                <a:cs typeface="Courier New" pitchFamily="49" charset="0"/>
              </a:rPr>
              <a:t>ctx.font="italic 50px verdana"; </a:t>
            </a:r>
          </a:p>
          <a:p>
            <a:r>
              <a:rPr lang="en-US" sz="1600" b="1" dirty="0" smtClean="0">
                <a:solidFill>
                  <a:srgbClr val="00B050"/>
                </a:solidFill>
                <a:latin typeface="Courier New" pitchFamily="49" charset="0"/>
                <a:cs typeface="Courier New" pitchFamily="49" charset="0"/>
              </a:rPr>
              <a:t>ctx.fillText("Hello World!", 265, 150); </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000" smtClean="0"/>
              <a:t>To draw an image on a canvas, we have three methods available:</a:t>
            </a:r>
          </a:p>
          <a:p>
            <a:pPr lvl="1"/>
            <a:r>
              <a:rPr sz="2000" smtClean="0"/>
              <a:t>drawImage(image, dx, dy): draws the specified image on the canvas at coordinates (dx,dy) without resizing the image</a:t>
            </a:r>
          </a:p>
          <a:p>
            <a:pPr lvl="1"/>
            <a:r>
              <a:rPr sz="2000" smtClean="0"/>
              <a:t>drawImage(image, dx, dy, dw, dh): draws the specified image on the canvas at coordinates (dx,dy) with the width dw and the height dh</a:t>
            </a:r>
          </a:p>
          <a:p>
            <a:pPr lvl="1"/>
            <a:r>
              <a:rPr sz="2000" smtClean="0"/>
              <a:t>drawImage(image, sx, sy, sw, sh, dx, dy, dw, dh): This selected region has its top-left corner located at (sx,sy), a width sw and a height sh. This selected region of the image will be drawn on the canvas at the top-left corner coordinate (dx,dy) with a width dw and a height dh.</a:t>
            </a:r>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Drawing Images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6" name="Rounded Rectangle 5"/>
          <p:cNvSpPr/>
          <p:nvPr/>
        </p:nvSpPr>
        <p:spPr>
          <a:xfrm>
            <a:off x="381000" y="47244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a:t>
            </a:r>
          </a:p>
          <a:p>
            <a:r>
              <a:rPr lang="en-US" sz="1600" b="1" dirty="0" smtClean="0">
                <a:solidFill>
                  <a:srgbClr val="00B050"/>
                </a:solidFill>
                <a:latin typeface="Courier New" pitchFamily="49" charset="0"/>
                <a:cs typeface="Courier New" pitchFamily="49" charset="0"/>
              </a:rPr>
              <a:t>var image=new Image(); </a:t>
            </a:r>
          </a:p>
          <a:p>
            <a:r>
              <a:rPr lang="en-US" sz="1600" b="1" dirty="0" smtClean="0">
                <a:solidFill>
                  <a:srgbClr val="00B050"/>
                </a:solidFill>
                <a:latin typeface="Courier New" pitchFamily="49" charset="0"/>
                <a:cs typeface="Courier New" pitchFamily="49" charset="0"/>
              </a:rPr>
              <a:t>image.src="flag.png"; </a:t>
            </a:r>
          </a:p>
          <a:p>
            <a:r>
              <a:rPr lang="en-US" sz="1600" b="1" dirty="0" smtClean="0">
                <a:solidFill>
                  <a:srgbClr val="00B050"/>
                </a:solidFill>
                <a:latin typeface="Courier New" pitchFamily="49" charset="0"/>
                <a:cs typeface="Courier New" pitchFamily="49" charset="0"/>
              </a:rPr>
              <a:t>image.onload=function() { 	ctx.drawImage(image,140,0,206,183,0,0,206,183); </a:t>
            </a:r>
          </a:p>
          <a:p>
            <a:r>
              <a:rPr lang="en-US" sz="1600" b="1" dirty="0" smtClean="0">
                <a:solidFill>
                  <a:srgbClr val="00B050"/>
                </a:solidFill>
                <a:latin typeface="Courier New" pitchFamily="49" charset="0"/>
                <a:cs typeface="Courier New" pitchFamily="49" charset="0"/>
              </a:rPr>
              <a: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000" smtClean="0"/>
              <a:t>It is possible to get the pixels data from a canvas</a:t>
            </a:r>
          </a:p>
          <a:p>
            <a:r>
              <a:rPr sz="2000" smtClean="0"/>
              <a:t>context.getImageData(sx,sy,sw,sh) gets the image data of a selected region and returns aImageData object</a:t>
            </a:r>
          </a:p>
          <a:p>
            <a:pPr lvl="1"/>
            <a:r>
              <a:rPr sz="1800" smtClean="0"/>
              <a:t>(</a:t>
            </a:r>
            <a:r>
              <a:rPr sz="2000" smtClean="0"/>
              <a:t>sx,sy) being the top-left coordinate of the selected region</a:t>
            </a:r>
          </a:p>
          <a:p>
            <a:pPr lvl="1"/>
            <a:r>
              <a:rPr sz="2000" smtClean="0"/>
              <a:t>sw and sh being the width and the height of the selected region</a:t>
            </a:r>
          </a:p>
          <a:p>
            <a:r>
              <a:rPr sz="2000" smtClean="0"/>
              <a:t>The ImageData object contains the width, the height and the data properties.</a:t>
            </a:r>
          </a:p>
          <a:p>
            <a:r>
              <a:rPr sz="2000" smtClean="0"/>
              <a:t>The data property is a CanvasPixelArray containing pixels informations</a:t>
            </a:r>
          </a:p>
          <a:p>
            <a:r>
              <a:rPr sz="2000" smtClean="0"/>
              <a:t>Each pixel is composed of four channels: the red, blue, green and the alpha transparency channel</a:t>
            </a:r>
          </a:p>
          <a:p>
            <a:r>
              <a:rPr sz="2000" smtClean="0"/>
              <a:t>Hence data.length will not give the number of pixels since the array has four channels for each pixel! data.length/4 will give the number of pixels</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Working with Pixels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Working with Pixels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6" name="Rounded Rectangle 5"/>
          <p:cNvSpPr/>
          <p:nvPr/>
        </p:nvSpPr>
        <p:spPr>
          <a:xfrm>
            <a:off x="381000" y="2057400"/>
            <a:ext cx="8382000" cy="411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var image=new Image(); </a:t>
            </a:r>
          </a:p>
          <a:p>
            <a:r>
              <a:rPr lang="en-US" sz="1600" b="1" dirty="0" smtClean="0">
                <a:solidFill>
                  <a:srgbClr val="00B050"/>
                </a:solidFill>
                <a:latin typeface="Courier New" pitchFamily="49" charset="0"/>
                <a:cs typeface="Courier New" pitchFamily="49" charset="0"/>
              </a:rPr>
              <a:t>image.src="leopard.png"; </a:t>
            </a:r>
          </a:p>
          <a:p>
            <a:r>
              <a:rPr lang="en-US" sz="1600" b="1" dirty="0" smtClean="0">
                <a:solidFill>
                  <a:srgbClr val="00B050"/>
                </a:solidFill>
                <a:latin typeface="Courier New" pitchFamily="49" charset="0"/>
                <a:cs typeface="Courier New" pitchFamily="49" charset="0"/>
              </a:rPr>
              <a:t>image.onload=function() { </a:t>
            </a:r>
          </a:p>
          <a:p>
            <a:r>
              <a:rPr lang="en-US" sz="1600" b="1" dirty="0" smtClean="0">
                <a:solidFill>
                  <a:srgbClr val="00B050"/>
                </a:solidFill>
                <a:latin typeface="Courier New" pitchFamily="49" charset="0"/>
                <a:cs typeface="Courier New" pitchFamily="49" charset="0"/>
              </a:rPr>
              <a:t>ctx.drawImage(image,0,0); </a:t>
            </a:r>
          </a:p>
          <a:p>
            <a:r>
              <a:rPr lang="en-US" sz="1600" b="1" dirty="0" smtClean="0">
                <a:solidFill>
                  <a:srgbClr val="00B050"/>
                </a:solidFill>
                <a:latin typeface="Courier New" pitchFamily="49" charset="0"/>
                <a:cs typeface="Courier New" pitchFamily="49" charset="0"/>
              </a:rPr>
              <a:t>var pixels=ctx.getImageData(0,0,canvas.width,canvas.height); </a:t>
            </a:r>
          </a:p>
          <a:p>
            <a:r>
              <a:rPr lang="en-US" sz="1600" b="1" dirty="0" smtClean="0">
                <a:solidFill>
                  <a:srgbClr val="00B050"/>
                </a:solidFill>
                <a:latin typeface="Courier New" pitchFamily="49" charset="0"/>
                <a:cs typeface="Courier New" pitchFamily="49" charset="0"/>
              </a:rPr>
              <a:t>for (var i = 0, n = pixels.data.length; i &lt; n; i += 4){ pixels.data[i+0] = 0; </a:t>
            </a:r>
          </a:p>
          <a:p>
            <a:r>
              <a:rPr lang="en-US" sz="1600" b="1" dirty="0" smtClean="0">
                <a:solidFill>
                  <a:srgbClr val="00B050"/>
                </a:solidFill>
                <a:latin typeface="Courier New" pitchFamily="49" charset="0"/>
                <a:cs typeface="Courier New" pitchFamily="49" charset="0"/>
              </a:rPr>
              <a:t>pixels.data[i+1] = 255 - pixels.data[i+1]; </a:t>
            </a:r>
          </a:p>
          <a:p>
            <a:r>
              <a:rPr lang="en-US" sz="1600" b="1" dirty="0" smtClean="0">
                <a:solidFill>
                  <a:srgbClr val="00B050"/>
                </a:solidFill>
                <a:latin typeface="Courier New" pitchFamily="49" charset="0"/>
                <a:cs typeface="Courier New" pitchFamily="49" charset="0"/>
              </a:rPr>
              <a:t>pixels.data[i+2] = 0; </a:t>
            </a:r>
          </a:p>
          <a:p>
            <a:r>
              <a:rPr lang="en-US" sz="1600" b="1" dirty="0" smtClean="0">
                <a:solidFill>
                  <a:srgbClr val="00B050"/>
                </a:solidFill>
                <a:latin typeface="Courier New" pitchFamily="49" charset="0"/>
                <a:cs typeface="Courier New" pitchFamily="49" charset="0"/>
              </a:rPr>
              <a:t>} </a:t>
            </a:r>
          </a:p>
          <a:p>
            <a:r>
              <a:rPr lang="en-US" sz="1600" b="1" dirty="0" smtClean="0">
                <a:solidFill>
                  <a:srgbClr val="00B050"/>
                </a:solidFill>
                <a:latin typeface="Courier New" pitchFamily="49" charset="0"/>
                <a:cs typeface="Courier New" pitchFamily="49" charset="0"/>
              </a:rPr>
              <a:t>ctx.putImageData(pixels,0,0); </a:t>
            </a:r>
          </a:p>
          <a:p>
            <a:r>
              <a:rPr lang="en-US" sz="1600" b="1" dirty="0" smtClean="0">
                <a:solidFill>
                  <a:srgbClr val="00B050"/>
                </a:solidFill>
                <a:latin typeface="Courier New" pitchFamily="49" charset="0"/>
                <a:cs typeface="Courier New" pitchFamily="49" charset="0"/>
              </a:rPr>
              <a:t>}</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Code Snippet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r>
              <a:rPr sz="2200" b="1" smtClean="0"/>
              <a:t>save and restore </a:t>
            </a:r>
            <a:r>
              <a:rPr sz="2200" smtClean="0"/>
              <a:t>are the two methods used to the context’s state of the canvas contains the current style and transformations applied</a:t>
            </a:r>
          </a:p>
          <a:p>
            <a:r>
              <a:rPr sz="2200" smtClean="0"/>
              <a:t>The canvas maintain a stack of states:</a:t>
            </a:r>
          </a:p>
          <a:p>
            <a:pPr lvl="1"/>
            <a:r>
              <a:rPr sz="2200" smtClean="0"/>
              <a:t>Calling save() pushes the current state on the top of the stack</a:t>
            </a:r>
          </a:p>
          <a:p>
            <a:pPr lvl="1"/>
            <a:r>
              <a:rPr sz="2200" smtClean="0"/>
              <a:t>Calling restore() takes out the top state of the stack to use it</a:t>
            </a:r>
          </a:p>
          <a:p>
            <a:r>
              <a:rPr sz="2200" smtClean="0"/>
              <a:t>Three types of transformations widely applied on the canvas:</a:t>
            </a:r>
          </a:p>
          <a:p>
            <a:pPr lvl="1"/>
            <a:r>
              <a:rPr sz="2200" smtClean="0"/>
              <a:t>translation </a:t>
            </a:r>
          </a:p>
          <a:p>
            <a:pPr lvl="1"/>
            <a:r>
              <a:rPr sz="2200" smtClean="0"/>
              <a:t>rotation </a:t>
            </a:r>
          </a:p>
          <a:p>
            <a:pPr lvl="1"/>
            <a:r>
              <a:rPr sz="2200" smtClean="0"/>
              <a:t>scaling</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Transforms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6" name="Rectangle 5"/>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translate(x,y) method moves the canvas and its origin to a specified point in the canvas. This point will become the new origin (0,0)</a:t>
            </a:r>
            <a:endParaRPr lang="en-US" sz="22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Transforms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6" name="Rounded Rectangle 5"/>
          <p:cNvSpPr/>
          <p:nvPr/>
        </p:nvSpPr>
        <p:spPr>
          <a:xfrm>
            <a:off x="304800" y="31242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ctx.save(); </a:t>
            </a:r>
          </a:p>
          <a:p>
            <a:r>
              <a:rPr lang="en-US" sz="1600" b="1" dirty="0" smtClean="0">
                <a:solidFill>
                  <a:srgbClr val="00B050"/>
                </a:solidFill>
                <a:latin typeface="Courier New" pitchFamily="49" charset="0"/>
                <a:cs typeface="Courier New" pitchFamily="49" charset="0"/>
              </a:rPr>
              <a:t>ctx.strokeStyle='rgb(51,153,255)'; </a:t>
            </a:r>
          </a:p>
          <a:p>
            <a:r>
              <a:rPr lang="en-US" sz="1600" b="1" dirty="0" smtClean="0">
                <a:solidFill>
                  <a:srgbClr val="00B050"/>
                </a:solidFill>
                <a:latin typeface="Courier New" pitchFamily="49" charset="0"/>
                <a:cs typeface="Courier New" pitchFamily="49" charset="0"/>
              </a:rPr>
              <a:t>ctx.translate(0,100); </a:t>
            </a:r>
          </a:p>
          <a:p>
            <a:r>
              <a:rPr lang="en-US" sz="1600" b="1" dirty="0" smtClean="0">
                <a:solidFill>
                  <a:srgbClr val="00B050"/>
                </a:solidFill>
                <a:latin typeface="Courier New" pitchFamily="49" charset="0"/>
                <a:cs typeface="Courier New" pitchFamily="49" charset="0"/>
              </a:rPr>
              <a:t>usrDefinedFunc(ctx); </a:t>
            </a:r>
          </a:p>
          <a:p>
            <a:r>
              <a:rPr lang="en-US" sz="1600" b="1" dirty="0" smtClean="0">
                <a:solidFill>
                  <a:srgbClr val="00B050"/>
                </a:solidFill>
                <a:latin typeface="Courier New" pitchFamily="49" charset="0"/>
                <a:cs typeface="Courier New" pitchFamily="49" charset="0"/>
              </a:rPr>
              <a:t>ctx.restore(); </a:t>
            </a:r>
          </a:p>
          <a:p>
            <a:r>
              <a:rPr lang="en-US" sz="1600" b="1" dirty="0" smtClean="0">
                <a:solidFill>
                  <a:srgbClr val="00B050"/>
                </a:solidFill>
                <a:latin typeface="Courier New" pitchFamily="49" charset="0"/>
                <a:cs typeface="Courier New" pitchFamily="49" charset="0"/>
              </a:rPr>
              <a:t>usrDefinedFunc(ctx); </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Tanslation</a:t>
            </a:r>
          </a:p>
        </p:txBody>
      </p:sp>
      <p:sp>
        <p:nvSpPr>
          <p:cNvPr id="8" name="Rectangle 7"/>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rotate(angle) method performs a clockwise rotation of the canvas around its origin (0,0) with an angle in radians</a:t>
            </a:r>
            <a:endParaRPr lang="en-US" sz="2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Transforms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6" name="Rounded Rectangle 5"/>
          <p:cNvSpPr/>
          <p:nvPr/>
        </p:nvSpPr>
        <p:spPr>
          <a:xfrm>
            <a:off x="304800" y="31242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canvas=document.getElementById("mycanvas"); </a:t>
            </a:r>
          </a:p>
          <a:p>
            <a:r>
              <a:rPr lang="en-US" sz="1600" b="1" dirty="0" smtClean="0">
                <a:solidFill>
                  <a:srgbClr val="00B050"/>
                </a:solidFill>
                <a:latin typeface="Courier New" pitchFamily="49" charset="0"/>
                <a:cs typeface="Courier New" pitchFamily="49" charset="0"/>
              </a:rPr>
              <a:t>var ctx=canvas.getContext('2d'); </a:t>
            </a:r>
          </a:p>
          <a:p>
            <a:r>
              <a:rPr lang="en-US" sz="1600" b="1" dirty="0" smtClean="0">
                <a:solidFill>
                  <a:srgbClr val="00B050"/>
                </a:solidFill>
                <a:latin typeface="Courier New" pitchFamily="49" charset="0"/>
                <a:cs typeface="Courier New" pitchFamily="49" charset="0"/>
              </a:rPr>
              <a:t>ctx.save(); </a:t>
            </a:r>
          </a:p>
          <a:p>
            <a:r>
              <a:rPr lang="en-US" sz="1600" b="1" dirty="0" smtClean="0">
                <a:solidFill>
                  <a:srgbClr val="00B050"/>
                </a:solidFill>
                <a:latin typeface="Courier New" pitchFamily="49" charset="0"/>
                <a:cs typeface="Courier New" pitchFamily="49" charset="0"/>
              </a:rPr>
              <a:t>ctx.strokeStyle='rgb(51,153,255)'; </a:t>
            </a:r>
          </a:p>
          <a:p>
            <a:r>
              <a:rPr lang="en-US" sz="1600" b="1" dirty="0" smtClean="0">
                <a:solidFill>
                  <a:srgbClr val="00B050"/>
                </a:solidFill>
                <a:latin typeface="Courier New" pitchFamily="49" charset="0"/>
                <a:cs typeface="Courier New" pitchFamily="49" charset="0"/>
              </a:rPr>
              <a:t>ctx.rotate(Math.PI/4); </a:t>
            </a:r>
          </a:p>
          <a:p>
            <a:r>
              <a:rPr lang="en-US" sz="1600" b="1" dirty="0" smtClean="0">
                <a:solidFill>
                  <a:srgbClr val="00B050"/>
                </a:solidFill>
                <a:latin typeface="Courier New" pitchFamily="49" charset="0"/>
                <a:cs typeface="Courier New" pitchFamily="49" charset="0"/>
              </a:rPr>
              <a:t>usrDefinedFunc(ctx); </a:t>
            </a:r>
          </a:p>
          <a:p>
            <a:r>
              <a:rPr lang="en-US" sz="1600" b="1" dirty="0" smtClean="0">
                <a:solidFill>
                  <a:srgbClr val="00B050"/>
                </a:solidFill>
                <a:latin typeface="Courier New" pitchFamily="49" charset="0"/>
                <a:cs typeface="Courier New" pitchFamily="49" charset="0"/>
              </a:rPr>
              <a:t>ctx.restore(); </a:t>
            </a:r>
          </a:p>
          <a:p>
            <a:r>
              <a:rPr lang="en-US" sz="1600" b="1" dirty="0" smtClean="0">
                <a:solidFill>
                  <a:srgbClr val="00B050"/>
                </a:solidFill>
                <a:latin typeface="Courier New" pitchFamily="49" charset="0"/>
                <a:cs typeface="Courier New" pitchFamily="49" charset="0"/>
              </a:rPr>
              <a:t>usrDefinedFunc(ctx); </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Rotation</a:t>
            </a:r>
          </a:p>
        </p:txBody>
      </p:sp>
      <p:sp>
        <p:nvSpPr>
          <p:cNvPr id="8" name="Rectangle 7"/>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endParaRPr sz="2400" smtClean="0"/>
          </a:p>
          <a:p>
            <a:r>
              <a:rPr sz="2200" smtClean="0"/>
              <a:t>The scale(x,y) method modify the units of our canvas</a:t>
            </a:r>
          </a:p>
          <a:p>
            <a:pPr lvl="1"/>
            <a:r>
              <a:rPr sz="2000" smtClean="0"/>
              <a:t>For instance calling scale(1,2) means that 1 pixel on the y axis would correspond to 2 pixel on the canvas</a:t>
            </a:r>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Transforms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Rounded Rectangle 5"/>
          <p:cNvSpPr/>
          <p:nvPr/>
        </p:nvSpPr>
        <p:spPr>
          <a:xfrm>
            <a:off x="304800" y="3429000"/>
            <a:ext cx="8382000"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ctx=document.getElementById("mycanvas").getContext('2d'); ctx.save(); </a:t>
            </a:r>
          </a:p>
          <a:p>
            <a:r>
              <a:rPr lang="en-US" sz="1600" b="1" dirty="0" smtClean="0">
                <a:solidFill>
                  <a:srgbClr val="00B050"/>
                </a:solidFill>
                <a:latin typeface="Courier New" pitchFamily="49" charset="0"/>
                <a:cs typeface="Courier New" pitchFamily="49" charset="0"/>
              </a:rPr>
              <a:t>ctx.scale(1,0.5); </a:t>
            </a:r>
          </a:p>
          <a:p>
            <a:r>
              <a:rPr lang="en-US" sz="1600" b="1" dirty="0" smtClean="0">
                <a:solidFill>
                  <a:srgbClr val="00B050"/>
                </a:solidFill>
                <a:latin typeface="Courier New" pitchFamily="49" charset="0"/>
                <a:cs typeface="Courier New" pitchFamily="49" charset="0"/>
              </a:rPr>
              <a:t>ctx.beginPath(); </a:t>
            </a:r>
          </a:p>
          <a:p>
            <a:r>
              <a:rPr lang="en-US" sz="1600" b="1" dirty="0" smtClean="0">
                <a:solidFill>
                  <a:srgbClr val="00B050"/>
                </a:solidFill>
                <a:latin typeface="Courier New" pitchFamily="49" charset="0"/>
                <a:cs typeface="Courier New" pitchFamily="49" charset="0"/>
              </a:rPr>
              <a:t>ctx.arc(200,100,50,0,Math.PI*2); </a:t>
            </a:r>
          </a:p>
          <a:p>
            <a:r>
              <a:rPr lang="en-US" sz="1600" b="1" dirty="0" smtClean="0">
                <a:solidFill>
                  <a:srgbClr val="00B050"/>
                </a:solidFill>
                <a:latin typeface="Courier New" pitchFamily="49" charset="0"/>
                <a:cs typeface="Courier New" pitchFamily="49" charset="0"/>
              </a:rPr>
              <a:t>ctx.stroke();</a:t>
            </a:r>
          </a:p>
        </p:txBody>
      </p:sp>
      <p:sp>
        <p:nvSpPr>
          <p:cNvPr id="7" name="Rectangle 6"/>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Scaling</a:t>
            </a:r>
          </a:p>
        </p:txBody>
      </p:sp>
      <p:sp>
        <p:nvSpPr>
          <p:cNvPr id="8" name="Rectangle 7"/>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22</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SVG stands for Scalable Vector Graphics</a:t>
            </a:r>
            <a:r>
              <a:rPr sz="2000" smtClean="0"/>
              <a:t>, a language for describing two-dimensional vector graphics in XML,  rendered by an SVG viewer.</a:t>
            </a:r>
          </a:p>
          <a:p>
            <a:r>
              <a:rPr sz="2000" smtClean="0"/>
              <a:t>SVG graphics do NOT lose any quality if they are zoomed or resized.</a:t>
            </a:r>
          </a:p>
          <a:p>
            <a:r>
              <a:rPr sz="2000" smtClean="0"/>
              <a:t>Every element and every attribute in SVG files can be animated.</a:t>
            </a:r>
          </a:p>
          <a:p>
            <a:r>
              <a:rPr sz="2000" smtClean="0"/>
              <a:t>Advantages of using SVG over other image formats (like JPEG and GIF) are:</a:t>
            </a:r>
          </a:p>
          <a:p>
            <a:pPr lvl="1"/>
            <a:r>
              <a:rPr sz="1800" smtClean="0"/>
              <a:t>SVG images can be created and edited with any text editor</a:t>
            </a:r>
          </a:p>
          <a:p>
            <a:pPr lvl="1"/>
            <a:r>
              <a:rPr sz="1800" smtClean="0"/>
              <a:t>SVG images can be searched, indexed, scripted, and compressed</a:t>
            </a:r>
          </a:p>
          <a:p>
            <a:pPr lvl="1"/>
            <a:r>
              <a:rPr sz="1800" smtClean="0"/>
              <a:t>SVG images are scalable</a:t>
            </a:r>
          </a:p>
          <a:p>
            <a:pPr lvl="1"/>
            <a:r>
              <a:rPr sz="1800" smtClean="0"/>
              <a:t>SVG images can be printed with high quality at any resolution</a:t>
            </a:r>
          </a:p>
          <a:p>
            <a:pPr lvl="1"/>
            <a:r>
              <a:rPr sz="1800" smtClean="0"/>
              <a:t>SVG images are zoomable (and the image can be zoomed without degradation)</a:t>
            </a:r>
          </a:p>
          <a:p>
            <a:pPr lvl="1"/>
            <a:r>
              <a:rPr sz="1800" smtClean="0"/>
              <a:t>SVG is an open standard</a:t>
            </a:r>
          </a:p>
          <a:p>
            <a:pPr lvl="1"/>
            <a:r>
              <a:rPr sz="1800" smtClean="0"/>
              <a:t>SVG files are pure XML</a:t>
            </a:r>
          </a:p>
          <a:p>
            <a:endParaRPr sz="2000"/>
          </a:p>
        </p:txBody>
      </p:sp>
      <p:sp>
        <p:nvSpPr>
          <p:cNvPr id="3" name="Title 2"/>
          <p:cNvSpPr>
            <a:spLocks noGrp="1"/>
          </p:cNvSpPr>
          <p:nvPr>
            <p:ph type="title"/>
          </p:nvPr>
        </p:nvSpPr>
        <p:spPr/>
        <p:txBody>
          <a:bodyPr/>
          <a:lstStyle/>
          <a:p>
            <a:r>
              <a:rPr lang="en-US" dirty="0" smtClean="0"/>
              <a:t>SVG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In HTML5, SVG elements can be embeded directly into HTML page.</a:t>
            </a:r>
            <a:endParaRPr sz="1800" smtClean="0"/>
          </a:p>
          <a:p>
            <a:endParaRPr sz="2000"/>
          </a:p>
        </p:txBody>
      </p:sp>
      <p:sp>
        <p:nvSpPr>
          <p:cNvPr id="3" name="Title 2"/>
          <p:cNvSpPr>
            <a:spLocks noGrp="1"/>
          </p:cNvSpPr>
          <p:nvPr>
            <p:ph type="title"/>
          </p:nvPr>
        </p:nvSpPr>
        <p:spPr/>
        <p:txBody>
          <a:bodyPr/>
          <a:lstStyle/>
          <a:p>
            <a:r>
              <a:rPr lang="en-US" dirty="0" smtClean="0"/>
              <a:t>SVG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6" name="Rounded Rectangle 5"/>
          <p:cNvSpPr/>
          <p:nvPr/>
        </p:nvSpPr>
        <p:spPr>
          <a:xfrm>
            <a:off x="381000" y="2362200"/>
            <a:ext cx="83820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p>
          <a:p>
            <a:r>
              <a:rPr lang="fr-FR" sz="1600" b="1" dirty="0" smtClean="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&lt;polygon points="100,10 40,180 190,60 10,60 160,180"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style="fill:red;stroke:blue;stroke-width:5; /&gt;</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&lt;/svg&gt;</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609600" y="1981200"/>
            <a:ext cx="3635482" cy="369332"/>
          </a:xfrm>
          <a:prstGeom prst="rect">
            <a:avLst/>
          </a:prstGeom>
        </p:spPr>
        <p:txBody>
          <a:bodyPr wrap="square">
            <a:spAutoFit/>
          </a:bodyPr>
          <a:lstStyle/>
          <a:p>
            <a:r>
              <a:rPr lang="en-US" b="1" dirty="0" smtClean="0">
                <a:solidFill>
                  <a:srgbClr val="FF0000"/>
                </a:solidFill>
              </a:rPr>
              <a:t>Code Snippet for SVG Usage</a:t>
            </a:r>
          </a:p>
        </p:txBody>
      </p:sp>
      <p:pic>
        <p:nvPicPr>
          <p:cNvPr id="31746" name="Picture 2"/>
          <p:cNvPicPr>
            <a:picLocks noChangeAspect="1" noChangeArrowheads="1"/>
          </p:cNvPicPr>
          <p:nvPr/>
        </p:nvPicPr>
        <p:blipFill>
          <a:blip r:embed="rId2"/>
          <a:srcRect l="50952" t="27083" r="34407" b="47917"/>
          <a:stretch>
            <a:fillRect/>
          </a:stretch>
        </p:blipFill>
        <p:spPr bwMode="auto">
          <a:xfrm>
            <a:off x="3276600" y="4419600"/>
            <a:ext cx="1905000" cy="1828800"/>
          </a:xfrm>
          <a:prstGeom prst="rect">
            <a:avLst/>
          </a:prstGeom>
          <a:noFill/>
          <a:ln w="9525">
            <a:noFill/>
            <a:miter lim="800000"/>
            <a:headEnd/>
            <a:tailEnd/>
          </a:ln>
          <a:effectLst/>
        </p:spPr>
      </p:pic>
      <p:sp>
        <p:nvSpPr>
          <p:cNvPr id="8" name="Rectangle 7"/>
          <p:cNvSpPr/>
          <p:nvPr/>
        </p:nvSpPr>
        <p:spPr>
          <a:xfrm>
            <a:off x="609600" y="4114800"/>
            <a:ext cx="3635482" cy="369332"/>
          </a:xfrm>
          <a:prstGeom prst="rect">
            <a:avLst/>
          </a:prstGeom>
        </p:spPr>
        <p:txBody>
          <a:bodyPr wrap="square">
            <a:spAutoFit/>
          </a:bodyPr>
          <a:lstStyle/>
          <a:p>
            <a:r>
              <a:rPr lang="en-US" b="1" dirty="0" smtClean="0">
                <a:solidFill>
                  <a:srgbClr val="FF0000"/>
                </a:solidFill>
              </a:rPr>
              <a:t>Output</a:t>
            </a:r>
          </a:p>
        </p:txBody>
      </p:sp>
      <p:sp>
        <p:nvSpPr>
          <p:cNvPr id="9" name="Rectangle 8"/>
          <p:cNvSpPr/>
          <p:nvPr/>
        </p:nvSpPr>
        <p:spPr>
          <a:xfrm>
            <a:off x="285720" y="61838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SVG has some predefined shape elements that can be used directly.</a:t>
            </a:r>
          </a:p>
          <a:p>
            <a:pPr lvl="1">
              <a:spcBef>
                <a:spcPts val="0"/>
              </a:spcBef>
            </a:pPr>
            <a:r>
              <a:rPr sz="1800" smtClean="0"/>
              <a:t>Rectangle &lt;rect&gt;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buNone/>
            </a:pPr>
            <a:endParaRPr sz="1800" smtClean="0"/>
          </a:p>
          <a:p>
            <a:pPr lvl="1">
              <a:spcBef>
                <a:spcPts val="0"/>
              </a:spcBef>
            </a:pPr>
            <a:r>
              <a:rPr sz="1800" smtClean="0"/>
              <a:t>Circle &lt;circle&gt;</a:t>
            </a:r>
          </a:p>
          <a:p>
            <a:pPr lvl="1">
              <a:spcBef>
                <a:spcPts val="0"/>
              </a:spcBef>
            </a:pPr>
            <a:endParaRPr sz="1800" smtClean="0"/>
          </a:p>
          <a:p>
            <a:pPr lvl="1">
              <a:spcBef>
                <a:spcPts val="0"/>
              </a:spcBef>
            </a:pPr>
            <a:endParaRPr sz="1800" smtClean="0"/>
          </a:p>
          <a:p>
            <a:pPr lvl="1">
              <a:spcBef>
                <a:spcPts val="0"/>
              </a:spcBef>
              <a:buNone/>
            </a:pPr>
            <a:endParaRPr sz="1800" smtClean="0"/>
          </a:p>
          <a:p>
            <a:pPr lvl="1">
              <a:spcBef>
                <a:spcPts val="0"/>
              </a:spcBef>
            </a:pPr>
            <a:endParaRPr sz="1800" smtClean="0"/>
          </a:p>
          <a:p>
            <a:pPr lvl="1">
              <a:spcBef>
                <a:spcPts val="0"/>
              </a:spcBef>
            </a:pPr>
            <a:r>
              <a:rPr sz="1800" smtClean="0"/>
              <a:t>Ellipse &lt;ellipse&gt;</a:t>
            </a:r>
          </a:p>
        </p:txBody>
      </p:sp>
      <p:sp>
        <p:nvSpPr>
          <p:cNvPr id="3" name="Title 2"/>
          <p:cNvSpPr>
            <a:spLocks noGrp="1"/>
          </p:cNvSpPr>
          <p:nvPr>
            <p:ph type="title"/>
          </p:nvPr>
        </p:nvSpPr>
        <p:spPr/>
        <p:txBody>
          <a:bodyPr/>
          <a:lstStyle/>
          <a:p>
            <a:r>
              <a:rPr lang="en-US" dirty="0" smtClean="0"/>
              <a:t>SVG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6" name="Rounded Rectangle 5"/>
          <p:cNvSpPr/>
          <p:nvPr/>
        </p:nvSpPr>
        <p:spPr>
          <a:xfrm>
            <a:off x="381000" y="22860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&lt;rect width="300" height="100"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style="fill:rgb(0,0,255);stroke-width:1;stroke:rgb(0,0,0)"/&gt;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6576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&lt;circle cx="100" cy="50" r="40" stroke="black“ stroke-width="2" fill="red"/&gt; </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5029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&lt;ellipse cx="300" cy="80" rx="100" ry="50"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style="fill:yellow;stroke:purple;stroke-width:2"/&gt;</a:t>
            </a:r>
          </a:p>
          <a:p>
            <a:r>
              <a:rPr lang="en-US" sz="1600" b="1" dirty="0" smtClean="0">
                <a:solidFill>
                  <a:srgbClr val="00B050"/>
                </a:solidFill>
                <a:latin typeface="Courier New" pitchFamily="49" charset="0"/>
                <a:cs typeface="Courier New" pitchFamily="49" charset="0"/>
              </a:rPr>
              <a:t>&lt;/svg&gt;</a:t>
            </a:r>
          </a:p>
        </p:txBody>
      </p:sp>
      <p:sp>
        <p:nvSpPr>
          <p:cNvPr id="9" name="Rectangle 8"/>
          <p:cNvSpPr/>
          <p:nvPr/>
        </p:nvSpPr>
        <p:spPr>
          <a:xfrm>
            <a:off x="285720" y="61838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spcBef>
                <a:spcPts val="0"/>
              </a:spcBef>
            </a:pPr>
            <a:r>
              <a:rPr sz="1800" smtClean="0"/>
              <a:t>Line &lt;line&gt;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Polyline &lt;polyline&gt;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Polygon &lt;polygon&gt;</a:t>
            </a:r>
          </a:p>
          <a:p>
            <a:pPr lvl="1">
              <a:spcBef>
                <a:spcPts val="0"/>
              </a:spcBef>
            </a:pPr>
            <a:endParaRPr sz="1800" smtClean="0"/>
          </a:p>
        </p:txBody>
      </p:sp>
      <p:sp>
        <p:nvSpPr>
          <p:cNvPr id="3" name="Title 2"/>
          <p:cNvSpPr>
            <a:spLocks noGrp="1"/>
          </p:cNvSpPr>
          <p:nvPr>
            <p:ph type="title"/>
          </p:nvPr>
        </p:nvSpPr>
        <p:spPr/>
        <p:txBody>
          <a:bodyPr/>
          <a:lstStyle/>
          <a:p>
            <a:r>
              <a:rPr lang="en-US" dirty="0" smtClean="0"/>
              <a:t>SVG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6" name="Rounded Rectangle 5"/>
          <p:cNvSpPr/>
          <p:nvPr/>
        </p:nvSpPr>
        <p:spPr>
          <a:xfrm>
            <a:off x="381000" y="1981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&lt;line x1="0" y1="0" x2="200" y2="200"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style="stroke:rgb(255,0,0);stroke-width:2"/&gt;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3528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&lt;polyline points="20,20 40,25 60,40 80,120 120,140 200,180"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style="fill:none;stroke:black;stroke-width:3" /&gt;</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47244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&lt;polygon points="200,10 250,190 160,210"</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style="fill:lime;stroke:purple;stroke-width:1"/&gt;</a:t>
            </a:r>
          </a:p>
          <a:p>
            <a:r>
              <a:rPr lang="en-US" sz="1600" b="1" dirty="0" smtClean="0">
                <a:solidFill>
                  <a:srgbClr val="00B050"/>
                </a:solidFill>
                <a:latin typeface="Courier New" pitchFamily="49" charset="0"/>
                <a:cs typeface="Courier New" pitchFamily="49" charset="0"/>
              </a:rPr>
              <a:t>&lt;/svg&gt;</a:t>
            </a:r>
          </a:p>
        </p:txBody>
      </p:sp>
      <p:sp>
        <p:nvSpPr>
          <p:cNvPr id="9" name="Rectangle 8"/>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4"/>
            <a:ext cx="8686800" cy="5248276"/>
          </a:xfrm>
        </p:spPr>
        <p:txBody>
          <a:bodyPr/>
          <a:lstStyle/>
          <a:p>
            <a:pPr lvl="1">
              <a:spcBef>
                <a:spcPts val="0"/>
              </a:spcBef>
            </a:pPr>
            <a:r>
              <a:rPr sz="1800" smtClean="0"/>
              <a:t>Path &lt;path&gt;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Text&lt;text&gt;</a:t>
            </a:r>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endParaRPr sz="1800" smtClean="0"/>
          </a:p>
          <a:p>
            <a:pPr lvl="1">
              <a:spcBef>
                <a:spcPts val="0"/>
              </a:spcBef>
            </a:pPr>
            <a:r>
              <a:rPr sz="1800" smtClean="0"/>
              <a:t>Stroke &lt;polygon&gt;</a:t>
            </a:r>
          </a:p>
          <a:p>
            <a:pPr lvl="1">
              <a:spcBef>
                <a:spcPts val="0"/>
              </a:spcBef>
            </a:pPr>
            <a:endParaRPr sz="1800" smtClean="0"/>
          </a:p>
        </p:txBody>
      </p:sp>
      <p:sp>
        <p:nvSpPr>
          <p:cNvPr id="3" name="Title 2"/>
          <p:cNvSpPr>
            <a:spLocks noGrp="1"/>
          </p:cNvSpPr>
          <p:nvPr>
            <p:ph type="title"/>
          </p:nvPr>
        </p:nvSpPr>
        <p:spPr/>
        <p:txBody>
          <a:bodyPr/>
          <a:lstStyle/>
          <a:p>
            <a:r>
              <a:rPr lang="en-US" dirty="0" smtClean="0"/>
              <a:t>SVG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6" name="Rounded Rectangle 5"/>
          <p:cNvSpPr/>
          <p:nvPr/>
        </p:nvSpPr>
        <p:spPr>
          <a:xfrm>
            <a:off x="381000" y="19812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r>
              <a:rPr lang="pl-PL" sz="1600" b="1" dirty="0" smtClean="0">
                <a:solidFill>
                  <a:srgbClr val="00B050"/>
                </a:solidFill>
                <a:latin typeface="Courier New" pitchFamily="49" charset="0"/>
                <a:cs typeface="Courier New" pitchFamily="49" charset="0"/>
              </a:rPr>
              <a:t>&lt;path d="M150 0 L75 200 L225 200 Z" /&gt;</a:t>
            </a:r>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&lt;/svg&gt;</a:t>
            </a:r>
          </a:p>
        </p:txBody>
      </p:sp>
      <p:sp>
        <p:nvSpPr>
          <p:cNvPr id="7" name="Rounded Rectangle 6"/>
          <p:cNvSpPr/>
          <p:nvPr/>
        </p:nvSpPr>
        <p:spPr>
          <a:xfrm>
            <a:off x="381000" y="3352800"/>
            <a:ext cx="8382000" cy="990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&lt;text x="0" y="15" fill="red" transform="rotate(30 20,40)"&gt;I love SVG&lt;/text&gt;</a:t>
            </a:r>
          </a:p>
          <a:p>
            <a:r>
              <a:rPr lang="en-US" sz="1600" b="1" dirty="0" smtClean="0">
                <a:solidFill>
                  <a:srgbClr val="00B050"/>
                </a:solidFill>
                <a:latin typeface="Courier New" pitchFamily="49" charset="0"/>
                <a:cs typeface="Courier New" pitchFamily="49" charset="0"/>
              </a:rPr>
              <a:t>&lt;/svg&gt;</a:t>
            </a:r>
          </a:p>
        </p:txBody>
      </p:sp>
      <p:sp>
        <p:nvSpPr>
          <p:cNvPr id="8" name="Rounded Rectangle 7"/>
          <p:cNvSpPr/>
          <p:nvPr/>
        </p:nvSpPr>
        <p:spPr>
          <a:xfrm>
            <a:off x="381000" y="47244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&lt;g fill="none" stroke="black" stroke-width="6"&gt;</a:t>
            </a:r>
          </a:p>
          <a:p>
            <a:r>
              <a:rPr lang="en-US" sz="1600" b="1" dirty="0" smtClean="0">
                <a:solidFill>
                  <a:srgbClr val="00B050"/>
                </a:solidFill>
                <a:latin typeface="Courier New" pitchFamily="49" charset="0"/>
                <a:cs typeface="Courier New" pitchFamily="49" charset="0"/>
              </a:rPr>
              <a:t>    &lt;path stroke-linecap="round" d="M5 40 l215 0" /&gt;</a:t>
            </a:r>
          </a:p>
          <a:p>
            <a:r>
              <a:rPr lang="en-US" sz="1600" b="1" dirty="0" smtClean="0">
                <a:solidFill>
                  <a:srgbClr val="00B050"/>
                </a:solidFill>
                <a:latin typeface="Courier New" pitchFamily="49" charset="0"/>
                <a:cs typeface="Courier New" pitchFamily="49" charset="0"/>
              </a:rPr>
              <a:t>    &lt;path stroke-dasharray="5,5" d="M5 20 l215 0" /&gt;</a:t>
            </a:r>
          </a:p>
          <a:p>
            <a:r>
              <a:rPr lang="en-US" sz="1600" b="1" dirty="0" smtClean="0">
                <a:solidFill>
                  <a:srgbClr val="00B050"/>
                </a:solidFill>
                <a:latin typeface="Courier New" pitchFamily="49" charset="0"/>
                <a:cs typeface="Courier New" pitchFamily="49" charset="0"/>
              </a:rPr>
              <a:t>  &lt;/g&gt;</a:t>
            </a:r>
          </a:p>
          <a:p>
            <a:r>
              <a:rPr lang="en-US" sz="1600" b="1" dirty="0" smtClean="0">
                <a:solidFill>
                  <a:srgbClr val="00B050"/>
                </a:solidFill>
                <a:latin typeface="Courier New" pitchFamily="49" charset="0"/>
                <a:cs typeface="Courier New" pitchFamily="49" charset="0"/>
              </a:rPr>
              <a:t>&lt;/svg&gt;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SVG Filter</a:t>
            </a:r>
            <a:endParaRPr lang="en-US" dirty="0"/>
          </a:p>
        </p:txBody>
      </p:sp>
      <p:sp>
        <p:nvSpPr>
          <p:cNvPr id="16" name="Text Placeholder 15"/>
          <p:cNvSpPr>
            <a:spLocks noGrp="1"/>
          </p:cNvSpPr>
          <p:nvPr>
            <p:ph type="body" idx="1"/>
          </p:nvPr>
        </p:nvSpPr>
        <p:spPr>
          <a:xfrm>
            <a:off x="457200" y="2133600"/>
            <a:ext cx="8229600" cy="704850"/>
          </a:xfrm>
        </p:spPr>
        <p:txBody>
          <a:bodyPr>
            <a:normAutofit fontScale="25000" lnSpcReduction="20000"/>
          </a:bodyPr>
          <a:lstStyle/>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endParaRPr sz="1200" smtClean="0"/>
          </a:p>
          <a:p>
            <a:pPr marL="342900" indent="-342900">
              <a:buFont typeface="Arial" pitchFamily="34" charset="0"/>
              <a:buChar char="•"/>
            </a:pPr>
            <a:r>
              <a:rPr sz="8000" b="0" smtClean="0"/>
              <a:t>SVG Filters are used to add special effects to SVG graphics.</a:t>
            </a:r>
          </a:p>
          <a:p>
            <a:pPr marL="342900" indent="-342900">
              <a:buFont typeface="Arial" pitchFamily="34" charset="0"/>
              <a:buChar char="•"/>
            </a:pPr>
            <a:r>
              <a:rPr sz="8000" b="0" smtClean="0"/>
              <a:t>The available filters in SVG are</a:t>
            </a:r>
            <a:r>
              <a:rPr sz="9600" b="0" smtClean="0"/>
              <a:t>:</a:t>
            </a:r>
          </a:p>
          <a:p>
            <a:endParaRPr lang="en-US" dirty="0"/>
          </a:p>
        </p:txBody>
      </p:sp>
      <p:sp>
        <p:nvSpPr>
          <p:cNvPr id="5" name="Content Placeholder 4"/>
          <p:cNvSpPr>
            <a:spLocks noGrp="1"/>
          </p:cNvSpPr>
          <p:nvPr>
            <p:ph sz="half" idx="2"/>
          </p:nvPr>
        </p:nvSpPr>
        <p:spPr>
          <a:xfrm>
            <a:off x="457200" y="2906712"/>
            <a:ext cx="4495800" cy="3951288"/>
          </a:xfrm>
        </p:spPr>
        <p:txBody>
          <a:bodyPr/>
          <a:lstStyle/>
          <a:p>
            <a:pPr lvl="1"/>
            <a:r>
              <a:rPr sz="1800" smtClean="0"/>
              <a:t>feBlend - filter for combining images</a:t>
            </a:r>
          </a:p>
          <a:p>
            <a:pPr lvl="1"/>
            <a:r>
              <a:rPr sz="1800" smtClean="0"/>
              <a:t>feColorMatrix - filter for color transforms</a:t>
            </a:r>
          </a:p>
          <a:p>
            <a:pPr lvl="1"/>
            <a:r>
              <a:rPr sz="1800" smtClean="0"/>
              <a:t>feComponentTransfer</a:t>
            </a:r>
          </a:p>
          <a:p>
            <a:pPr lvl="1"/>
            <a:r>
              <a:rPr sz="1800" smtClean="0"/>
              <a:t>feComposite</a:t>
            </a:r>
          </a:p>
          <a:p>
            <a:pPr lvl="1"/>
            <a:r>
              <a:rPr sz="1800" smtClean="0"/>
              <a:t>feConvolveMatrix</a:t>
            </a:r>
          </a:p>
          <a:p>
            <a:pPr lvl="1"/>
            <a:r>
              <a:rPr sz="1800" smtClean="0"/>
              <a:t>feDiffuseLighting</a:t>
            </a:r>
          </a:p>
          <a:p>
            <a:pPr lvl="1"/>
            <a:r>
              <a:rPr sz="1800" smtClean="0"/>
              <a:t>feDisplacementMap</a:t>
            </a:r>
          </a:p>
          <a:p>
            <a:pPr lvl="1"/>
            <a:r>
              <a:rPr sz="1800" smtClean="0"/>
              <a:t>feFlood</a:t>
            </a:r>
          </a:p>
          <a:p>
            <a:pPr lvl="1"/>
            <a:r>
              <a:rPr sz="1800" smtClean="0"/>
              <a:t>feGaussianBlur</a:t>
            </a:r>
          </a:p>
        </p:txBody>
      </p:sp>
      <p:sp>
        <p:nvSpPr>
          <p:cNvPr id="18" name="Content Placeholder 17"/>
          <p:cNvSpPr>
            <a:spLocks noGrp="1"/>
          </p:cNvSpPr>
          <p:nvPr>
            <p:ph sz="quarter" idx="4"/>
          </p:nvPr>
        </p:nvSpPr>
        <p:spPr>
          <a:xfrm>
            <a:off x="4648200" y="2906712"/>
            <a:ext cx="4041775" cy="3951288"/>
          </a:xfrm>
        </p:spPr>
        <p:txBody>
          <a:bodyPr/>
          <a:lstStyle/>
          <a:p>
            <a:pPr lvl="1"/>
            <a:r>
              <a:rPr sz="1800" smtClean="0"/>
              <a:t>feImage</a:t>
            </a:r>
          </a:p>
          <a:p>
            <a:pPr lvl="1"/>
            <a:r>
              <a:rPr sz="1800" smtClean="0"/>
              <a:t>feMerge</a:t>
            </a:r>
          </a:p>
          <a:p>
            <a:pPr lvl="1"/>
            <a:r>
              <a:rPr sz="1800" smtClean="0"/>
              <a:t>feMorphology</a:t>
            </a:r>
          </a:p>
          <a:p>
            <a:pPr lvl="1"/>
            <a:r>
              <a:rPr sz="1800" smtClean="0"/>
              <a:t>feOffset - filter for drop shadows</a:t>
            </a:r>
          </a:p>
          <a:p>
            <a:pPr lvl="1"/>
            <a:r>
              <a:rPr sz="1800" smtClean="0"/>
              <a:t>feSpecularLighting</a:t>
            </a:r>
          </a:p>
          <a:p>
            <a:pPr lvl="1"/>
            <a:r>
              <a:rPr sz="1800" smtClean="0"/>
              <a:t>feTile</a:t>
            </a:r>
          </a:p>
          <a:p>
            <a:pPr lvl="1"/>
            <a:r>
              <a:rPr sz="1800" smtClean="0"/>
              <a:t>feTurbulence</a:t>
            </a:r>
          </a:p>
          <a:p>
            <a:pPr lvl="1"/>
            <a:r>
              <a:rPr sz="1800" smtClean="0"/>
              <a:t>feDistantLight - filter for lighting</a:t>
            </a:r>
          </a:p>
          <a:p>
            <a:pPr lvl="1"/>
            <a:r>
              <a:rPr sz="1800" smtClean="0"/>
              <a:t>fePointLight - filter for lighting</a:t>
            </a:r>
          </a:p>
          <a:p>
            <a:pPr lvl="1"/>
            <a:r>
              <a:rPr sz="1800" smtClean="0"/>
              <a:t>feSpotLight - filter for lighting</a:t>
            </a:r>
            <a:endParaRPr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19" name="Rectangle 18"/>
          <p:cNvSpPr/>
          <p:nvPr/>
        </p:nvSpPr>
        <p:spPr>
          <a:xfrm>
            <a:off x="784118" y="1611868"/>
            <a:ext cx="3635482" cy="400110"/>
          </a:xfrm>
          <a:prstGeom prst="rect">
            <a:avLst/>
          </a:prstGeom>
        </p:spPr>
        <p:txBody>
          <a:bodyPr wrap="square">
            <a:spAutoFit/>
          </a:bodyPr>
          <a:lstStyle/>
          <a:p>
            <a:r>
              <a:rPr lang="en-US" sz="2000" b="1" dirty="0" smtClean="0">
                <a:solidFill>
                  <a:srgbClr val="FF0000"/>
                </a:solidFill>
              </a:rPr>
              <a:t>SVG Filter:</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All SVG filters are defined within a &lt;defs&gt; element. The &lt;defs&gt; element is short for definitions and contains definition of special elements (such as filters).</a:t>
            </a:r>
          </a:p>
          <a:p>
            <a:r>
              <a:rPr sz="2000" smtClean="0"/>
              <a:t>The &lt;filter&gt; element is used to define an SVG filter. The &lt;filter&gt; element has a required id attribute which identifies the filter. The graphic then points to the filter to use.</a:t>
            </a:r>
          </a:p>
          <a:p>
            <a:endParaRPr sz="2000" smtClean="0"/>
          </a:p>
        </p:txBody>
      </p:sp>
      <p:sp>
        <p:nvSpPr>
          <p:cNvPr id="3" name="Title 2"/>
          <p:cNvSpPr>
            <a:spLocks noGrp="1"/>
          </p:cNvSpPr>
          <p:nvPr>
            <p:ph type="title"/>
          </p:nvPr>
        </p:nvSpPr>
        <p:spPr/>
        <p:txBody>
          <a:bodyPr/>
          <a:lstStyle/>
          <a:p>
            <a:r>
              <a:rPr lang="en-US" dirty="0" smtClean="0"/>
              <a:t>SVG Filter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Rounded Rectangle 5"/>
          <p:cNvSpPr/>
          <p:nvPr/>
        </p:nvSpPr>
        <p:spPr>
          <a:xfrm>
            <a:off x="381000" y="3581400"/>
            <a:ext cx="8382000" cy="2667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&lt;defs&gt;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&lt;filter id="f1" x="0" y="0" width="200%" height="200%"&gt;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&lt;feOffset result="offOut" in="SourceGraphic" dx="20" dy="20"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&lt;feBlend in="SourceGraphic" in2="offOut" mode="normal"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&lt;/filter&gt;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&lt;/defs&gt;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&lt;rect width="90" height="90" stroke="green" stroke-width="3"</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fill="yellow" filter="url(#f1)"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&lt;/svg&gt;</a:t>
            </a:r>
          </a:p>
        </p:txBody>
      </p:sp>
      <p:sp>
        <p:nvSpPr>
          <p:cNvPr id="7" name="Rectangle 6"/>
          <p:cNvSpPr/>
          <p:nvPr/>
        </p:nvSpPr>
        <p:spPr>
          <a:xfrm>
            <a:off x="555518" y="3200400"/>
            <a:ext cx="3635482" cy="369332"/>
          </a:xfrm>
          <a:prstGeom prst="rect">
            <a:avLst/>
          </a:prstGeom>
        </p:spPr>
        <p:txBody>
          <a:bodyPr wrap="square">
            <a:spAutoFit/>
          </a:bodyPr>
          <a:lstStyle/>
          <a:p>
            <a:r>
              <a:rPr lang="en-US" b="1" dirty="0" smtClean="0">
                <a:solidFill>
                  <a:srgbClr val="FF0000"/>
                </a:solidFill>
              </a:rPr>
              <a:t>SVG Filter Code Snippet</a:t>
            </a:r>
          </a:p>
        </p:txBody>
      </p:sp>
      <p:sp>
        <p:nvSpPr>
          <p:cNvPr id="8" name="Rectangle 7"/>
          <p:cNvSpPr/>
          <p:nvPr/>
        </p:nvSpPr>
        <p:spPr>
          <a:xfrm>
            <a:off x="285720" y="62600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A gradient is a smooth transition from one color to another. In addition, several color transitions can be applied to the same element.</a:t>
            </a:r>
          </a:p>
          <a:p>
            <a:r>
              <a:rPr sz="2000" smtClean="0"/>
              <a:t>There are two main types of gradients in SVG:</a:t>
            </a:r>
          </a:p>
          <a:p>
            <a:pPr lvl="1"/>
            <a:r>
              <a:rPr sz="1800" smtClean="0"/>
              <a:t>Linear </a:t>
            </a:r>
          </a:p>
          <a:p>
            <a:pPr lvl="2"/>
            <a:r>
              <a:rPr sz="1800" smtClean="0"/>
              <a:t>The &lt;linearGradient&gt; element is used to define a linear gradient, must be nested within a &lt;defs&gt; tag</a:t>
            </a:r>
          </a:p>
          <a:p>
            <a:pPr lvl="1"/>
            <a:endParaRPr sz="1800" smtClean="0"/>
          </a:p>
          <a:p>
            <a:endParaRPr sz="2000" smtClean="0"/>
          </a:p>
        </p:txBody>
      </p:sp>
      <p:sp>
        <p:nvSpPr>
          <p:cNvPr id="3" name="Title 2"/>
          <p:cNvSpPr>
            <a:spLocks noGrp="1"/>
          </p:cNvSpPr>
          <p:nvPr>
            <p:ph type="title"/>
          </p:nvPr>
        </p:nvSpPr>
        <p:spPr/>
        <p:txBody>
          <a:bodyPr/>
          <a:lstStyle/>
          <a:p>
            <a:r>
              <a:rPr lang="en-US" dirty="0" smtClean="0"/>
              <a:t>SVG Gradient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8" name="Rounded Rectangle 7"/>
          <p:cNvSpPr/>
          <p:nvPr/>
        </p:nvSpPr>
        <p:spPr>
          <a:xfrm>
            <a:off x="381000" y="4038600"/>
            <a:ext cx="8382000" cy="2362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B050"/>
                </a:solidFill>
                <a:latin typeface="Courier New" pitchFamily="49" charset="0"/>
                <a:cs typeface="Courier New" pitchFamily="49" charset="0"/>
              </a:rPr>
              <a:t>&lt;svg xmlns="http://www.w3.org/2000/svg" version="1.1"&gt;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&lt;linearGradient id="grad1" x1="0%" y1="0%" x2="100%" y2="0%"&gt;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offset="0%" style="stop-color:rgb(255,255,0);stop-opacity:1"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offset="100%" style="stop-color:rgb(255,0,0);stop-opacity:1"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&lt;/linearGradient&gt;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&lt;ellipse cx="200" cy="70" rx="85" ry="55" fill="url(#grad1)"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&lt;/svg&gt;</a:t>
            </a:r>
          </a:p>
        </p:txBody>
      </p:sp>
      <p:sp>
        <p:nvSpPr>
          <p:cNvPr id="10" name="Rectangle 9"/>
          <p:cNvSpPr/>
          <p:nvPr/>
        </p:nvSpPr>
        <p:spPr>
          <a:xfrm>
            <a:off x="609600" y="1611868"/>
            <a:ext cx="3635482" cy="400110"/>
          </a:xfrm>
          <a:prstGeom prst="rect">
            <a:avLst/>
          </a:prstGeom>
        </p:spPr>
        <p:txBody>
          <a:bodyPr wrap="square">
            <a:spAutoFit/>
          </a:bodyPr>
          <a:lstStyle/>
          <a:p>
            <a:r>
              <a:rPr lang="en-US" sz="2000" b="1" dirty="0" smtClean="0">
                <a:solidFill>
                  <a:srgbClr val="FF0000"/>
                </a:solidFill>
              </a:rPr>
              <a:t>SVG Gradient: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endParaRPr sz="1800" smtClean="0"/>
          </a:p>
          <a:p>
            <a:pPr lvl="1"/>
            <a:r>
              <a:rPr sz="1800" smtClean="0"/>
              <a:t>Radial</a:t>
            </a:r>
          </a:p>
          <a:p>
            <a:pPr lvl="2"/>
            <a:r>
              <a:rPr sz="1800" smtClean="0"/>
              <a:t>The &lt;radialGradient&gt; element is used to define a redial gradient, must be nested within a &lt;defs&gt; tag</a:t>
            </a:r>
          </a:p>
          <a:p>
            <a:pPr lvl="1"/>
            <a:endParaRPr sz="1800" smtClean="0"/>
          </a:p>
          <a:p>
            <a:endParaRPr sz="2000" smtClean="0"/>
          </a:p>
        </p:txBody>
      </p:sp>
      <p:sp>
        <p:nvSpPr>
          <p:cNvPr id="3" name="Title 2"/>
          <p:cNvSpPr>
            <a:spLocks noGrp="1"/>
          </p:cNvSpPr>
          <p:nvPr>
            <p:ph type="title"/>
          </p:nvPr>
        </p:nvSpPr>
        <p:spPr/>
        <p:txBody>
          <a:bodyPr/>
          <a:lstStyle/>
          <a:p>
            <a:r>
              <a:rPr lang="en-US" dirty="0" smtClean="0"/>
              <a:t>SVG Gradient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8" name="Rounded Rectangle 7"/>
          <p:cNvSpPr/>
          <p:nvPr/>
        </p:nvSpPr>
        <p:spPr>
          <a:xfrm>
            <a:off x="381000" y="3124200"/>
            <a:ext cx="8382000" cy="3048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B050"/>
                </a:solidFill>
                <a:latin typeface="Courier New" pitchFamily="49" charset="0"/>
                <a:cs typeface="Courier New" pitchFamily="49" charset="0"/>
              </a:rPr>
              <a:t>&lt;svg xmlns="http://www.w3.org/2000/svg" version="1.1"&gt;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&lt;radialGradient id="grad1" cx="50%" cy="50%" r="50%" fx="50%" fy="50%"&gt;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offset="0%" style="stop-color:rgb(255,255,255);</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stop-opacity:0"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&lt;stop offset="100%" style="stop-color:rgb(0,0,255);stop-opacity:1"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&lt;/radialGradient&gt;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&lt;/defs&gt;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&lt;ellipse cx="200" cy="70" rx="85" ry="55" fill="url(#grad1)"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&lt;/svg&gt;</a:t>
            </a:r>
          </a:p>
        </p:txBody>
      </p:sp>
      <p:sp>
        <p:nvSpPr>
          <p:cNvPr id="6" name="Rectangle 5"/>
          <p:cNvSpPr/>
          <p:nvPr/>
        </p:nvSpPr>
        <p:spPr>
          <a:xfrm>
            <a:off x="285720" y="6172200"/>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 Vs SVG</a:t>
            </a:r>
            <a:endParaRPr lang="en-US" dirty="0"/>
          </a:p>
        </p:txBody>
      </p:sp>
      <p:sp>
        <p:nvSpPr>
          <p:cNvPr id="5" name="Content Placeholder 4"/>
          <p:cNvSpPr>
            <a:spLocks noGrp="1"/>
          </p:cNvSpPr>
          <p:nvPr>
            <p:ph idx="1"/>
          </p:nvPr>
        </p:nvSpPr>
        <p:spPr/>
        <p:txBody>
          <a:bodyPr/>
          <a:lstStyle/>
          <a:p>
            <a:pPr lvl="1"/>
            <a:endParaRPr sz="1800" smtClean="0"/>
          </a:p>
          <a:p>
            <a:pPr lvl="1"/>
            <a:endParaRPr sz="1800" smtClean="0"/>
          </a:p>
          <a:p>
            <a:endParaRPr sz="2000" smtClean="0"/>
          </a:p>
        </p:txBody>
      </p:sp>
      <p:sp>
        <p:nvSpPr>
          <p:cNvPr id="4" name="Slide Number Placeholder 3"/>
          <p:cNvSpPr>
            <a:spLocks noGrp="1"/>
          </p:cNvSpPr>
          <p:nvPr>
            <p:ph type="sldNum" sz="quarter" idx="12"/>
          </p:nvPr>
        </p:nvSpPr>
        <p:spPr/>
        <p:txBody>
          <a:bodyPr/>
          <a:lstStyle/>
          <a:p>
            <a:fld id="{47ED8886-DB3B-44F4-9A80-E6A224679F20}" type="slidenum">
              <a:rPr lang="en-US" smtClean="0"/>
              <a:pPr/>
              <a:t>32</a:t>
            </a:fld>
            <a:endParaRPr lang="en-US" dirty="0"/>
          </a:p>
        </p:txBody>
      </p:sp>
      <p:graphicFrame>
        <p:nvGraphicFramePr>
          <p:cNvPr id="6" name="Table 5"/>
          <p:cNvGraphicFramePr>
            <a:graphicFrameLocks noGrp="1"/>
          </p:cNvGraphicFramePr>
          <p:nvPr/>
        </p:nvGraphicFramePr>
        <p:xfrm>
          <a:off x="533400" y="2004060"/>
          <a:ext cx="8077200" cy="4015740"/>
        </p:xfrm>
        <a:graphic>
          <a:graphicData uri="http://schemas.openxmlformats.org/drawingml/2006/table">
            <a:tbl>
              <a:tblPr firstRow="1" bandRow="1">
                <a:tableStyleId>{5C22544A-7EE6-4342-B048-85BDC9FD1C3A}</a:tableStyleId>
              </a:tblPr>
              <a:tblGrid>
                <a:gridCol w="1295400"/>
                <a:gridCol w="4089400"/>
                <a:gridCol w="2692400"/>
              </a:tblGrid>
              <a:tr h="609600">
                <a:tc>
                  <a:txBody>
                    <a:bodyPr/>
                    <a:lstStyle/>
                    <a:p>
                      <a:pPr algn="l"/>
                      <a:endParaRPr lang="en-US" b="1" dirty="0">
                        <a:solidFill>
                          <a:srgbClr val="FFFFFF"/>
                        </a:solidFill>
                      </a:endParaRPr>
                    </a:p>
                  </a:txBody>
                  <a:tcPr marL="47625" marR="47625" marT="57150" marB="57150"/>
                </a:tc>
                <a:tc>
                  <a:txBody>
                    <a:bodyPr/>
                    <a:lstStyle/>
                    <a:p>
                      <a:pPr algn="l"/>
                      <a:r>
                        <a:rPr lang="en-US" b="1" dirty="0" smtClean="0">
                          <a:solidFill>
                            <a:srgbClr val="FFFFFF"/>
                          </a:solidFill>
                        </a:rPr>
                        <a:t>Canvas</a:t>
                      </a:r>
                      <a:endParaRPr lang="en-US" b="1" dirty="0">
                        <a:solidFill>
                          <a:srgbClr val="FFFFFF"/>
                        </a:solidFill>
                      </a:endParaRPr>
                    </a:p>
                  </a:txBody>
                  <a:tcPr marL="47625" marR="47625" marT="57150" marB="57150" anchor="ctr"/>
                </a:tc>
                <a:tc>
                  <a:txBody>
                    <a:bodyPr/>
                    <a:lstStyle/>
                    <a:p>
                      <a:r>
                        <a:rPr lang="en-US" dirty="0" smtClean="0"/>
                        <a:t>SVG</a:t>
                      </a:r>
                      <a:endParaRPr lang="en-US" dirty="0"/>
                    </a:p>
                  </a:txBody>
                  <a:tcPr anchor="ctr"/>
                </a:tc>
              </a:tr>
              <a:tr h="1388533">
                <a:tc>
                  <a:txBody>
                    <a:bodyPr/>
                    <a:lstStyle/>
                    <a:p>
                      <a:pPr algn="l"/>
                      <a:r>
                        <a:rPr lang="en-US" dirty="0"/>
                        <a:t>Advantages</a:t>
                      </a:r>
                    </a:p>
                  </a:txBody>
                  <a:tcPr marL="47625" marR="47625" marT="28575" marB="28575"/>
                </a:tc>
                <a:tc>
                  <a:txBody>
                    <a:bodyPr/>
                    <a:lstStyle/>
                    <a:p>
                      <a:pPr algn="l">
                        <a:buFont typeface="Wingdings" pitchFamily="2" charset="2"/>
                        <a:buChar char="Ø"/>
                      </a:pPr>
                      <a:r>
                        <a:rPr lang="en-US" dirty="0"/>
                        <a:t>High performance graphics</a:t>
                      </a:r>
                    </a:p>
                    <a:p>
                      <a:pPr algn="l">
                        <a:buFont typeface="Wingdings" pitchFamily="2" charset="2"/>
                        <a:buChar char="Ø"/>
                      </a:pPr>
                      <a:r>
                        <a:rPr lang="en-US" dirty="0"/>
                        <a:t>Pixel-level manipulation</a:t>
                      </a:r>
                    </a:p>
                    <a:p>
                      <a:pPr algn="l">
                        <a:buFont typeface="Wingdings" pitchFamily="2" charset="2"/>
                        <a:buChar char="Ø"/>
                      </a:pPr>
                      <a:r>
                        <a:rPr lang="en-US" dirty="0"/>
                        <a:t>Constant performance depending on the resolution used</a:t>
                      </a:r>
                    </a:p>
                    <a:p>
                      <a:pPr algn="l">
                        <a:buFont typeface="Wingdings" pitchFamily="2" charset="2"/>
                        <a:buChar char="Ø"/>
                      </a:pPr>
                      <a:r>
                        <a:rPr lang="en-US" dirty="0"/>
                        <a:t>Canvas drawing surface can be saved as an image file</a:t>
                      </a:r>
                    </a:p>
                  </a:txBody>
                  <a:tcPr marL="47625" marR="47625" marT="28575" marB="28575"/>
                </a:tc>
                <a:tc>
                  <a:txBody>
                    <a:bodyPr/>
                    <a:lstStyle/>
                    <a:p>
                      <a:pPr algn="l">
                        <a:buFont typeface="Wingdings" pitchFamily="2" charset="2"/>
                        <a:buChar char="Ø"/>
                      </a:pPr>
                      <a:r>
                        <a:rPr lang="en-US" dirty="0"/>
                        <a:t>Vector-based, scalable to any resolution</a:t>
                      </a:r>
                    </a:p>
                    <a:p>
                      <a:pPr algn="l">
                        <a:buFont typeface="Wingdings" pitchFamily="2" charset="2"/>
                        <a:buChar char="Ø"/>
                      </a:pPr>
                      <a:r>
                        <a:rPr lang="en-US" dirty="0"/>
                        <a:t>Good support for animations</a:t>
                      </a:r>
                    </a:p>
                    <a:p>
                      <a:pPr algn="l">
                        <a:buFont typeface="Wingdings" pitchFamily="2" charset="2"/>
                        <a:buChar char="Ø"/>
                      </a:pPr>
                      <a:r>
                        <a:rPr lang="en-US" dirty="0"/>
                        <a:t>DOM manipulated elements</a:t>
                      </a:r>
                    </a:p>
                  </a:txBody>
                  <a:tcPr marL="47625" marR="47625" marT="28575" marB="28575"/>
                </a:tc>
              </a:tr>
              <a:tr h="1388533">
                <a:tc>
                  <a:txBody>
                    <a:bodyPr/>
                    <a:lstStyle/>
                    <a:p>
                      <a:pPr algn="l"/>
                      <a:r>
                        <a:rPr lang="en-US" dirty="0"/>
                        <a:t>Drawbacks</a:t>
                      </a:r>
                    </a:p>
                  </a:txBody>
                  <a:tcPr marL="47625" marR="47625" marT="28575" marB="28575"/>
                </a:tc>
                <a:tc>
                  <a:txBody>
                    <a:bodyPr/>
                    <a:lstStyle/>
                    <a:p>
                      <a:pPr algn="l">
                        <a:buFont typeface="Wingdings" pitchFamily="2" charset="2"/>
                        <a:buChar char="Ø"/>
                      </a:pPr>
                      <a:r>
                        <a:rPr lang="en-US" dirty="0"/>
                        <a:t>No API for animation, </a:t>
                      </a:r>
                      <a:r>
                        <a:rPr lang="en-US" dirty="0" smtClean="0"/>
                        <a:t>have </a:t>
                      </a:r>
                      <a:r>
                        <a:rPr lang="en-US" dirty="0"/>
                        <a:t>to redraw every time</a:t>
                      </a:r>
                    </a:p>
                    <a:p>
                      <a:pPr algn="l">
                        <a:buFont typeface="Wingdings" pitchFamily="2" charset="2"/>
                        <a:buChar char="Ø"/>
                      </a:pPr>
                      <a:r>
                        <a:rPr lang="en-US" dirty="0"/>
                        <a:t>Pixel-manipulation: impossible for shape </a:t>
                      </a:r>
                      <a:r>
                        <a:rPr lang="en-US" dirty="0" smtClean="0"/>
                        <a:t>created </a:t>
                      </a:r>
                      <a:r>
                        <a:rPr lang="en-US" dirty="0"/>
                        <a:t>to respond </a:t>
                      </a:r>
                      <a:r>
                        <a:rPr lang="en-US" dirty="0" smtClean="0"/>
                        <a:t>to the </a:t>
                      </a:r>
                      <a:r>
                        <a:rPr lang="en-US" dirty="0"/>
                        <a:t>events</a:t>
                      </a:r>
                    </a:p>
                    <a:p>
                      <a:pPr algn="l">
                        <a:buFont typeface="Wingdings" pitchFamily="2" charset="2"/>
                        <a:buChar char="Ø"/>
                      </a:pPr>
                      <a:r>
                        <a:rPr lang="en-US" dirty="0"/>
                        <a:t>Not scalable</a:t>
                      </a:r>
                    </a:p>
                    <a:p>
                      <a:pPr algn="l">
                        <a:buFont typeface="Wingdings" pitchFamily="2" charset="2"/>
                        <a:buChar char="Ø"/>
                      </a:pPr>
                      <a:r>
                        <a:rPr lang="en-US" dirty="0"/>
                        <a:t>Not suited for user </a:t>
                      </a:r>
                      <a:r>
                        <a:rPr lang="en-US" dirty="0" smtClean="0"/>
                        <a:t>interfaces</a:t>
                      </a:r>
                    </a:p>
                  </a:txBody>
                  <a:tcPr marL="47625" marR="47625" marT="28575" marB="28575"/>
                </a:tc>
                <a:tc>
                  <a:txBody>
                    <a:bodyPr/>
                    <a:lstStyle/>
                    <a:p>
                      <a:pPr algn="l">
                        <a:buFont typeface="Wingdings" pitchFamily="2" charset="2"/>
                        <a:buChar char="Ø"/>
                      </a:pPr>
                      <a:r>
                        <a:rPr lang="en-US" dirty="0"/>
                        <a:t>Works with the DOM so with a lot of elements it gets slower</a:t>
                      </a:r>
                    </a:p>
                    <a:p>
                      <a:pPr algn="l">
                        <a:buFont typeface="Wingdings" pitchFamily="2" charset="2"/>
                        <a:buChar char="Ø"/>
                      </a:pPr>
                      <a:r>
                        <a:rPr lang="en-US" dirty="0"/>
                        <a:t>Not suited for gaming applications</a:t>
                      </a:r>
                    </a:p>
                  </a:txBody>
                  <a:tcPr marL="47625" marR="47625" marT="28575" marB="2857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endParaRPr sz="2000" smtClean="0"/>
          </a:p>
          <a:p>
            <a:pPr indent="-285750"/>
            <a:r>
              <a:rPr sz="2000" smtClean="0"/>
              <a:t>Firefox 3.5+, Safari 4.0+, Chrome 6.0+ and Opera 10.5+ support Canvas.</a:t>
            </a:r>
          </a:p>
          <a:p>
            <a:pPr indent="-285750"/>
            <a:r>
              <a:rPr sz="2000" smtClean="0"/>
              <a:t>Canvas is also supported in Firefox 3.0 except for drawing text.</a:t>
            </a:r>
          </a:p>
          <a:p>
            <a:pPr indent="-285750"/>
            <a:r>
              <a:rPr sz="2000" smtClean="0"/>
              <a:t>Canvas can be supported in Internet Explorer using a third-party JavaScript library called explorercanvas. Script can be included as below:</a:t>
            </a:r>
          </a:p>
          <a:p>
            <a:pPr indent="-285750"/>
            <a:endParaRPr sz="2000" smtClean="0"/>
          </a:p>
          <a:p>
            <a:pPr indent="-285750"/>
            <a:endParaRPr sz="2000" smtClean="0"/>
          </a:p>
          <a:p>
            <a:pPr indent="-285750"/>
            <a:endParaRPr sz="2000" smtClean="0"/>
          </a:p>
          <a:p>
            <a:pPr indent="-285750"/>
            <a:r>
              <a:rPr sz="2000" smtClean="0"/>
              <a:t>Internet Explorer 9, Firefox, Opera, Chrome, and Safari support inline SVG.</a:t>
            </a:r>
          </a:p>
          <a:p>
            <a:pPr indent="-285750"/>
            <a:r>
              <a:rPr sz="2000" smtClean="0"/>
              <a:t> Internet Explorer users may have to install the 'Adobe SVG Viewer' to be able to view SVG in the browser.</a:t>
            </a:r>
          </a:p>
          <a:p>
            <a:pPr indent="-285750"/>
            <a:r>
              <a:rPr sz="2000" smtClean="0"/>
              <a:t>If the Canvas &amp; SVG tags are not supported by the browser, the fallback text should be nested inside the &lt;canvas&gt; &amp; &lt;svg&gt; elements..</a:t>
            </a:r>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Browser supports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6" name="Rounded Rectangle 5"/>
          <p:cNvSpPr/>
          <p:nvPr/>
        </p:nvSpPr>
        <p:spPr>
          <a:xfrm>
            <a:off x="381000" y="3657600"/>
            <a:ext cx="8382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&lt;!--[if IE]&gt;&lt;script src="excanvas.js"&gt;&lt;/script&gt;&lt;![endif]--&gt;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34</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canvas?</a:t>
            </a:r>
          </a:p>
          <a:p>
            <a:r>
              <a:rPr sz="2000" smtClean="0"/>
              <a:t>What is the context of canvas &amp; SVG?</a:t>
            </a:r>
          </a:p>
          <a:p>
            <a:r>
              <a:rPr sz="2000" smtClean="0"/>
              <a:t>How is the co-ordinates of the canvas &amp; SVG Measured?</a:t>
            </a:r>
          </a:p>
          <a:p>
            <a:r>
              <a:rPr sz="2000" smtClean="0"/>
              <a:t>Why SVG?</a:t>
            </a:r>
          </a:p>
          <a:p>
            <a:r>
              <a:rPr sz="2000" smtClean="0"/>
              <a:t>What are the different types of Gradient available in SVG?</a:t>
            </a:r>
          </a:p>
          <a:p>
            <a:r>
              <a:rPr sz="2000" smtClean="0"/>
              <a:t>How the fallback message for canvas &amp; SVG is shown to the user in the legacy browsers?</a:t>
            </a:r>
          </a:p>
          <a:p>
            <a:r>
              <a:rPr sz="2000" smtClean="0"/>
              <a:t>Which third-party plugin is used to display Canvas &amp; SVG features in unsupported IE browsers?</a:t>
            </a:r>
            <a:endParaRPr lang="en-US" sz="2000"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HTML5 element &lt;canvas&gt; gives an easy and powerful way to draw graphics on the fly, via scripting (usually JavaScript).</a:t>
            </a:r>
          </a:p>
          <a:p>
            <a:r>
              <a:rPr sz="2000" smtClean="0"/>
              <a:t> The &lt;canvas&gt; element is only a container for graphics or a drawable region defined in HTML code has no drawing abilities of its own, all drawing must be done inside a JavaScript.</a:t>
            </a:r>
          </a:p>
          <a:p>
            <a:r>
              <a:rPr sz="2000" smtClean="0"/>
              <a:t>SVG stands for Scalable Vector Graphics, a language for describing two-dimensional vector graphics in XML,  rendered by an SVG viewer.</a:t>
            </a:r>
          </a:p>
          <a:p>
            <a:r>
              <a:rPr sz="2000" smtClean="0"/>
              <a:t>SVG graphics do NOT lose any quality if they are zoomed or resized.</a:t>
            </a:r>
          </a:p>
          <a:p>
            <a:r>
              <a:rPr sz="2000" smtClean="0"/>
              <a:t>SVG Filters are used to add special effects to SVG graphics.</a:t>
            </a:r>
          </a:p>
          <a:p>
            <a:r>
              <a:rPr sz="2000" smtClean="0"/>
              <a:t>Two main types of gradients in SVG are Linear &amp; Radial Gradient.</a:t>
            </a:r>
          </a:p>
          <a:p>
            <a:endParaRPr sz="200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Web development using HTML5 &amp; CSS3</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HTML5 Graphics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buFont typeface="Calibri" pitchFamily="34" charset="0"/>
              <a:buChar char="–"/>
            </a:pPr>
            <a:r>
              <a:rPr sz="2000" smtClean="0"/>
              <a:t>Static images in a browser are supported since a long time using &lt;img&gt; tag.</a:t>
            </a:r>
          </a:p>
          <a:p>
            <a:pPr lvl="1">
              <a:buFont typeface="Calibri" pitchFamily="34" charset="0"/>
              <a:buChar char="–"/>
            </a:pPr>
            <a:r>
              <a:rPr sz="2000" smtClean="0"/>
              <a:t>What about dynamic graphics? There is no native support for that. </a:t>
            </a:r>
          </a:p>
          <a:p>
            <a:pPr lvl="2"/>
            <a:r>
              <a:rPr smtClean="0"/>
              <a:t>Current solutions are:</a:t>
            </a:r>
          </a:p>
          <a:p>
            <a:pPr lvl="3">
              <a:buFont typeface="Wingdings" pitchFamily="2" charset="2"/>
              <a:buChar char="v"/>
            </a:pPr>
            <a:r>
              <a:rPr smtClean="0"/>
              <a:t>Using plugins such as Flash, Silverlight, JavaFX</a:t>
            </a:r>
          </a:p>
          <a:p>
            <a:pPr lvl="3">
              <a:buFont typeface="Wingdings" pitchFamily="2" charset="2"/>
              <a:buChar char="v"/>
            </a:pPr>
            <a:r>
              <a:rPr smtClean="0"/>
              <a:t>VML (Vector Markup Language) only works in IE</a:t>
            </a:r>
          </a:p>
          <a:p>
            <a:pPr lvl="1">
              <a:buFont typeface="Calibri" pitchFamily="34" charset="0"/>
              <a:buChar char="–"/>
            </a:pPr>
            <a:r>
              <a:rPr sz="2000" smtClean="0"/>
              <a:t>HTML5 comes with the &lt;canvas&gt; element which provides a JavaScript API for 2D drawing (from basics shapes to complex paths) on the fly, on a web page in the browser</a:t>
            </a:r>
          </a:p>
          <a:p>
            <a:pPr lvl="1">
              <a:buFont typeface="Calibri" pitchFamily="34" charset="0"/>
              <a:buChar char="–"/>
            </a:pPr>
            <a:r>
              <a:rPr sz="2000" smtClean="0"/>
              <a:t>HTML5 also provides vector based graphics using SVG (Scalable Vector Graphics) feature.</a:t>
            </a:r>
          </a:p>
          <a:p>
            <a:pPr lvl="1">
              <a:buFont typeface="Calibri" pitchFamily="34" charset="0"/>
              <a:buChar char="–"/>
            </a:pPr>
            <a:endParaRPr sz="1600" smtClean="0"/>
          </a:p>
        </p:txBody>
      </p:sp>
      <p:sp>
        <p:nvSpPr>
          <p:cNvPr id="3" name="Title 2"/>
          <p:cNvSpPr>
            <a:spLocks noGrp="1"/>
          </p:cNvSpPr>
          <p:nvPr>
            <p:ph type="title"/>
          </p:nvPr>
        </p:nvSpPr>
        <p:spPr/>
        <p:txBody>
          <a:bodyPr/>
          <a:lstStyle/>
          <a:p>
            <a:r>
              <a:rPr lang="en-US" dirty="0" smtClean="0"/>
              <a:t>HTML5 Graphics -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sz="1600" smtClean="0"/>
              <a:t>Graphics usage in legacy browsers </a:t>
            </a:r>
          </a:p>
          <a:p>
            <a:pPr lvl="1"/>
            <a:r>
              <a:rPr sz="1600" smtClean="0"/>
              <a:t>Canvas</a:t>
            </a:r>
          </a:p>
          <a:p>
            <a:pPr lvl="1"/>
            <a:r>
              <a:rPr sz="1600" smtClean="0"/>
              <a:t>Context and co-ordinates</a:t>
            </a:r>
          </a:p>
          <a:p>
            <a:pPr lvl="1"/>
            <a:r>
              <a:rPr sz="1600" smtClean="0"/>
              <a:t>Drawing Shapes</a:t>
            </a:r>
          </a:p>
          <a:p>
            <a:pPr lvl="1"/>
            <a:r>
              <a:rPr sz="1600" smtClean="0"/>
              <a:t>Working with path</a:t>
            </a:r>
          </a:p>
          <a:p>
            <a:pPr lvl="1"/>
            <a:r>
              <a:rPr sz="1600" smtClean="0"/>
              <a:t>Drawing Text</a:t>
            </a:r>
          </a:p>
          <a:p>
            <a:pPr lvl="1"/>
            <a:r>
              <a:rPr sz="1600" smtClean="0"/>
              <a:t>Drawing Images</a:t>
            </a:r>
          </a:p>
          <a:p>
            <a:pPr lvl="1"/>
            <a:r>
              <a:rPr sz="1600" smtClean="0"/>
              <a:t>Working with pixels</a:t>
            </a:r>
          </a:p>
          <a:p>
            <a:pPr lvl="1"/>
            <a:r>
              <a:rPr sz="1600" smtClean="0"/>
              <a:t>Understanding Transforms</a:t>
            </a:r>
          </a:p>
          <a:p>
            <a:pPr lvl="1"/>
            <a:r>
              <a:rPr sz="1600" smtClean="0"/>
              <a:t>SVG</a:t>
            </a:r>
          </a:p>
          <a:p>
            <a:pPr lvl="1"/>
            <a:r>
              <a:rPr sz="1600" smtClean="0"/>
              <a:t>SVG Filter</a:t>
            </a:r>
          </a:p>
          <a:p>
            <a:pPr lvl="1"/>
            <a:r>
              <a:rPr sz="1600" smtClean="0"/>
              <a:t>SVG Gradient</a:t>
            </a:r>
          </a:p>
          <a:p>
            <a:pPr lvl="1"/>
            <a:r>
              <a:rPr sz="1600" smtClean="0"/>
              <a:t>Browser Support</a:t>
            </a:r>
            <a:endParaRPr lang="en-US" sz="2000" dirty="0"/>
          </a:p>
        </p:txBody>
      </p:sp>
      <p:sp>
        <p:nvSpPr>
          <p:cNvPr id="3" name="Title 2"/>
          <p:cNvSpPr>
            <a:spLocks noGrp="1"/>
          </p:cNvSpPr>
          <p:nvPr>
            <p:ph type="title"/>
          </p:nvPr>
        </p:nvSpPr>
        <p:spPr>
          <a:xfrm>
            <a:off x="1524000" y="0"/>
            <a:ext cx="7772400" cy="1066800"/>
          </a:xfrm>
        </p:spPr>
        <p:txBody>
          <a:bodyPr/>
          <a:lstStyle/>
          <a:p>
            <a:r>
              <a:rPr lang="en-US" dirty="0" smtClean="0"/>
              <a:t>HTML5 Graphics -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Canvas and SVG are not supported in legacy browser.</a:t>
            </a:r>
          </a:p>
          <a:p>
            <a:r>
              <a:rPr sz="2000" smtClean="0"/>
              <a:t>Only way to show the fallback of  Canvas &amp; SVG is with the fallback text which we can nest inside the &lt;canvas&gt; &amp; &lt;svg&gt; elements.</a:t>
            </a:r>
          </a:p>
          <a:p>
            <a:endParaRPr sz="2000" smtClean="0"/>
          </a:p>
          <a:p>
            <a:endParaRPr sz="2000" smtClean="0"/>
          </a:p>
          <a:p>
            <a:endParaRPr sz="2000" smtClean="0"/>
          </a:p>
          <a:p>
            <a:endParaRPr sz="2000" smtClean="0"/>
          </a:p>
          <a:p>
            <a:pPr>
              <a:buNone/>
            </a:pPr>
            <a:endParaRPr sz="2000" smtClean="0"/>
          </a:p>
          <a:p>
            <a:r>
              <a:rPr sz="2000" smtClean="0"/>
              <a:t>If the Canvas &amp; SVG tags are not supported by the browser, it will treat sometimes as default inline element, then CSS styling won't apply for them if we try to style them in CSS. In that case, We need to create the element in Javascript as we do for other HTML5 layout tags.</a:t>
            </a:r>
            <a:endParaRPr lang="en-US" sz="2000" dirty="0" smtClean="0"/>
          </a:p>
        </p:txBody>
      </p:sp>
      <p:sp>
        <p:nvSpPr>
          <p:cNvPr id="3" name="Title 2"/>
          <p:cNvSpPr>
            <a:spLocks noGrp="1"/>
          </p:cNvSpPr>
          <p:nvPr>
            <p:ph type="title"/>
          </p:nvPr>
        </p:nvSpPr>
        <p:spPr/>
        <p:txBody>
          <a:bodyPr/>
          <a:lstStyle/>
          <a:p>
            <a:r>
              <a:rPr lang="en-US" dirty="0" smtClean="0"/>
              <a:t>Support in legacy browsers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7" name="Rounded Rectangle 6"/>
          <p:cNvSpPr/>
          <p:nvPr/>
        </p:nvSpPr>
        <p:spPr>
          <a:xfrm>
            <a:off x="381000" y="28956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&lt;canvas&gt; </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&lt;/canvas&gt;</a:t>
            </a:r>
            <a:endParaRPr lang="en-US" sz="1600" b="1" dirty="0">
              <a:solidFill>
                <a:srgbClr val="00B050"/>
              </a:solidFill>
              <a:latin typeface="Courier New" pitchFamily="49" charset="0"/>
              <a:cs typeface="Courier New" pitchFamily="49" charset="0"/>
            </a:endParaRPr>
          </a:p>
        </p:txBody>
      </p:sp>
      <p:sp>
        <p:nvSpPr>
          <p:cNvPr id="8" name="Rounded Rectangle 7"/>
          <p:cNvSpPr/>
          <p:nvPr/>
        </p:nvSpPr>
        <p:spPr>
          <a:xfrm>
            <a:off x="381000" y="37338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&lt;svg xmlns="http://www.w3.org/2000/svg" &gt; </a:t>
            </a:r>
          </a:p>
          <a:p>
            <a:r>
              <a:rPr lang="en-US" sz="1600" b="1" dirty="0" smtClean="0">
                <a:solidFill>
                  <a:srgbClr val="00B050"/>
                </a:solidFill>
                <a:latin typeface="Courier New" pitchFamily="49" charset="0"/>
                <a:cs typeface="Courier New" pitchFamily="49" charset="0"/>
              </a:rPr>
              <a:t>	Fallback Text, if your browser doesn’t support the SVG.</a:t>
            </a:r>
          </a:p>
          <a:p>
            <a:r>
              <a:rPr lang="en-US" sz="1600" b="1" dirty="0" smtClean="0">
                <a:solidFill>
                  <a:srgbClr val="00B050"/>
                </a:solidFill>
                <a:latin typeface="Courier New" pitchFamily="49" charset="0"/>
                <a:cs typeface="Courier New" pitchFamily="49" charset="0"/>
              </a:rPr>
              <a:t>&lt;/svg&gt;</a:t>
            </a:r>
            <a:endParaRPr lang="en-US" sz="1600" b="1" dirty="0">
              <a:solidFill>
                <a:srgbClr val="00B050"/>
              </a:solidFill>
              <a:latin typeface="Courier New" pitchFamily="49" charset="0"/>
              <a:cs typeface="Courier New" pitchFamily="49" charset="0"/>
            </a:endParaRPr>
          </a:p>
        </p:txBody>
      </p:sp>
      <p:sp>
        <p:nvSpPr>
          <p:cNvPr id="9" name="Rectangle 8"/>
          <p:cNvSpPr/>
          <p:nvPr/>
        </p:nvSpPr>
        <p:spPr>
          <a:xfrm>
            <a:off x="609600" y="2590800"/>
            <a:ext cx="3635482" cy="369332"/>
          </a:xfrm>
          <a:prstGeom prst="rect">
            <a:avLst/>
          </a:prstGeom>
        </p:spPr>
        <p:txBody>
          <a:bodyPr wrap="square">
            <a:spAutoFit/>
          </a:bodyPr>
          <a:lstStyle/>
          <a:p>
            <a:r>
              <a:rPr lang="en-US" b="1" dirty="0" smtClean="0">
                <a:solidFill>
                  <a:srgbClr val="FF0000"/>
                </a:solidFill>
              </a:rPr>
              <a:t>Fallback Text Usage in Canvas &amp; SVG</a:t>
            </a:r>
          </a:p>
        </p:txBody>
      </p:sp>
      <p:sp>
        <p:nvSpPr>
          <p:cNvPr id="10" name="Rounded Rectangle 9"/>
          <p:cNvSpPr/>
          <p:nvPr/>
        </p:nvSpPr>
        <p:spPr>
          <a:xfrm>
            <a:off x="381000" y="5791200"/>
            <a:ext cx="83820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document.createElement(‘canvas’); document.createElement(‘svg’);</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HTML5 element &lt;canvas&gt;</a:t>
            </a:r>
            <a:r>
              <a:rPr sz="2000" smtClean="0"/>
              <a:t> gives an easy and powerful way to draw graphics on the fly, via scripting (usually JavaScript).</a:t>
            </a:r>
          </a:p>
          <a:p>
            <a:r>
              <a:rPr sz="2000" smtClean="0"/>
              <a:t> The &lt;canvas&gt; element is only a container for graphics or a drawable region defined in HTML code has no drawing abilities of its own, all drawing must be done inside a JavaScript.</a:t>
            </a:r>
          </a:p>
          <a:p>
            <a:r>
              <a:rPr sz="2000" smtClean="0"/>
              <a:t>Canvas has several methods for drawing paths, boxes, circles, characters &amp; adding images, can be used to draw graphs, make photo compositions or to do powerful animations.</a:t>
            </a:r>
          </a:p>
          <a:p>
            <a:r>
              <a:rPr sz="2000" smtClean="0"/>
              <a:t>Since the Canvas works on JavaScript, it will not work in the browsers with JavaScript disabled.</a:t>
            </a:r>
          </a:p>
          <a:p>
            <a:r>
              <a:rPr sz="2000" smtClean="0"/>
              <a:t>All drawing operations on a canvas happen in the 2D context.</a:t>
            </a:r>
          </a:p>
          <a:p>
            <a:r>
              <a:rPr sz="2000" smtClean="0"/>
              <a:t>There is no way to provide alternative text for images used in a canvas</a:t>
            </a:r>
          </a:p>
          <a:p>
            <a:r>
              <a:rPr sz="2000" smtClean="0"/>
              <a:t>Other thing is that a text in a canvas is just a collection of pixels there is no way to copy paste the text displayed or access it in the DOM.</a:t>
            </a:r>
          </a:p>
          <a:p>
            <a:endParaRPr sz="2000" smtClean="0"/>
          </a:p>
          <a:p>
            <a:endParaRPr sz="2000" smtClean="0"/>
          </a:p>
        </p:txBody>
      </p:sp>
      <p:sp>
        <p:nvSpPr>
          <p:cNvPr id="3" name="Title 2"/>
          <p:cNvSpPr>
            <a:spLocks noGrp="1"/>
          </p:cNvSpPr>
          <p:nvPr>
            <p:ph type="title"/>
          </p:nvPr>
        </p:nvSpPr>
        <p:spPr/>
        <p:txBody>
          <a:bodyPr/>
          <a:lstStyle/>
          <a:p>
            <a:r>
              <a:rPr lang="en-US" dirty="0" smtClean="0"/>
              <a:t>Canvas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 canvas is specified with the &lt;canvas&gt; element with id, width, and height.</a:t>
            </a:r>
          </a:p>
          <a:p>
            <a:endParaRPr sz="2000" smtClean="0"/>
          </a:p>
          <a:p>
            <a:endParaRPr sz="2000" smtClean="0"/>
          </a:p>
          <a:p>
            <a:endParaRPr sz="2000" smtClean="0"/>
          </a:p>
          <a:p>
            <a:pPr>
              <a:buNone/>
            </a:pPr>
            <a:endParaRPr sz="2000" smtClean="0"/>
          </a:p>
          <a:p>
            <a:r>
              <a:rPr sz="2000" smtClean="0"/>
              <a:t>This is all have to do in HTML to use a canvas. Now, want to access canvas and draw on it, using JavaScript.</a:t>
            </a:r>
          </a:p>
          <a:p>
            <a:r>
              <a:rPr sz="2000" smtClean="0"/>
              <a:t>Use JavaScript to get the canvas’s context:</a:t>
            </a:r>
            <a:endParaRPr sz="2000"/>
          </a:p>
        </p:txBody>
      </p:sp>
      <p:sp>
        <p:nvSpPr>
          <p:cNvPr id="3" name="Title 2"/>
          <p:cNvSpPr>
            <a:spLocks noGrp="1"/>
          </p:cNvSpPr>
          <p:nvPr>
            <p:ph type="title"/>
          </p:nvPr>
        </p:nvSpPr>
        <p:spPr/>
        <p:txBody>
          <a:bodyPr/>
          <a:lstStyle/>
          <a:p>
            <a:r>
              <a:rPr lang="en-US" dirty="0" smtClean="0"/>
              <a:t>Canvas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6" name="Rounded Rectangle 5"/>
          <p:cNvSpPr/>
          <p:nvPr/>
        </p:nvSpPr>
        <p:spPr>
          <a:xfrm>
            <a:off x="381000" y="2438400"/>
            <a:ext cx="8382000" cy="914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&lt;canvas width="500px" height="300px" id="mycanvas"&gt;</a:t>
            </a:r>
          </a:p>
          <a:p>
            <a:r>
              <a:rPr lang="en-US" sz="1600" b="1" dirty="0" smtClean="0">
                <a:solidFill>
                  <a:srgbClr val="00B050"/>
                </a:solidFill>
                <a:latin typeface="Courier New" pitchFamily="49" charset="0"/>
                <a:cs typeface="Courier New" pitchFamily="49" charset="0"/>
              </a:rPr>
              <a:t>	Fallback Text, if your browser doesn’t support the canvas.</a:t>
            </a:r>
          </a:p>
          <a:p>
            <a:r>
              <a:rPr lang="en-US" sz="1600" b="1" dirty="0" smtClean="0">
                <a:solidFill>
                  <a:srgbClr val="00B050"/>
                </a:solidFill>
                <a:latin typeface="Courier New" pitchFamily="49" charset="0"/>
                <a:cs typeface="Courier New" pitchFamily="49" charset="0"/>
              </a:rPr>
              <a:t>&lt;/canvas&gt;</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609600" y="1981200"/>
            <a:ext cx="3635482" cy="369332"/>
          </a:xfrm>
          <a:prstGeom prst="rect">
            <a:avLst/>
          </a:prstGeom>
        </p:spPr>
        <p:txBody>
          <a:bodyPr wrap="square">
            <a:spAutoFit/>
          </a:bodyPr>
          <a:lstStyle/>
          <a:p>
            <a:r>
              <a:rPr lang="en-US" b="1" dirty="0" smtClean="0">
                <a:solidFill>
                  <a:srgbClr val="FF0000"/>
                </a:solidFill>
              </a:rPr>
              <a:t>Code Snippet for Canvas Usage</a:t>
            </a:r>
          </a:p>
        </p:txBody>
      </p:sp>
      <p:sp>
        <p:nvSpPr>
          <p:cNvPr id="8" name="Rounded Rectangle 7"/>
          <p:cNvSpPr/>
          <p:nvPr/>
        </p:nvSpPr>
        <p:spPr>
          <a:xfrm>
            <a:off x="381000" y="4572000"/>
            <a:ext cx="8382000" cy="1524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canvas = document.getElementById("mycanvas"); </a:t>
            </a:r>
          </a:p>
          <a:p>
            <a:r>
              <a:rPr lang="en-US" sz="1600" b="1" dirty="0" smtClean="0">
                <a:solidFill>
                  <a:srgbClr val="00B050"/>
                </a:solidFill>
                <a:latin typeface="Courier New" pitchFamily="49" charset="0"/>
                <a:cs typeface="Courier New" pitchFamily="49" charset="0"/>
              </a:rPr>
              <a:t>if (canvas.getContext){ </a:t>
            </a:r>
          </a:p>
          <a:p>
            <a:r>
              <a:rPr lang="en-US" sz="1600" b="1" dirty="0" smtClean="0">
                <a:solidFill>
                  <a:srgbClr val="00B050"/>
                </a:solidFill>
                <a:latin typeface="Courier New" pitchFamily="49" charset="0"/>
                <a:cs typeface="Courier New" pitchFamily="49" charset="0"/>
              </a:rPr>
              <a:t>var ctx = canvas.getContext('2d'); // drawing code here </a:t>
            </a:r>
          </a:p>
          <a:p>
            <a:r>
              <a:rPr lang="en-US" sz="1600" b="1" dirty="0" smtClean="0">
                <a:solidFill>
                  <a:srgbClr val="00B050"/>
                </a:solidFill>
                <a:latin typeface="Courier New" pitchFamily="49" charset="0"/>
                <a:cs typeface="Courier New" pitchFamily="49" charset="0"/>
              </a:rPr>
              <a:t>} else { </a:t>
            </a:r>
          </a:p>
          <a:p>
            <a:r>
              <a:rPr lang="en-US" sz="1600" b="1" dirty="0" smtClean="0">
                <a:solidFill>
                  <a:srgbClr val="00B050"/>
                </a:solidFill>
                <a:latin typeface="Courier New" pitchFamily="49" charset="0"/>
                <a:cs typeface="Courier New" pitchFamily="49" charset="0"/>
              </a:rPr>
              <a:t>// canvas-unsupported code here </a:t>
            </a:r>
          </a:p>
          <a:p>
            <a:r>
              <a:rPr lang="en-US" sz="1600" b="1" dirty="0" smtClean="0">
                <a:solidFill>
                  <a:srgbClr val="00B050"/>
                </a:solidFill>
                <a:latin typeface="Courier New" pitchFamily="49" charset="0"/>
                <a:cs typeface="Courier New" pitchFamily="49" charset="0"/>
              </a:rPr>
              <a:t>} </a:t>
            </a:r>
          </a:p>
        </p:txBody>
      </p:sp>
      <p:sp>
        <p:nvSpPr>
          <p:cNvPr id="9" name="Rectangle 8"/>
          <p:cNvSpPr/>
          <p:nvPr/>
        </p:nvSpPr>
        <p:spPr>
          <a:xfrm>
            <a:off x="285720" y="61838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All drawing operations on a canvas &amp; SVG happen in the 2D context.</a:t>
            </a:r>
          </a:p>
          <a:p>
            <a:r>
              <a:rPr sz="2000" smtClean="0"/>
              <a:t>Use JavaScript to get the canvas’s context:</a:t>
            </a:r>
          </a:p>
          <a:p>
            <a:endParaRPr sz="2000" smtClean="0"/>
          </a:p>
          <a:p>
            <a:endParaRPr sz="2000" smtClean="0"/>
          </a:p>
          <a:p>
            <a:endParaRPr sz="2000" smtClean="0"/>
          </a:p>
          <a:p>
            <a:r>
              <a:rPr sz="2000" smtClean="0"/>
              <a:t>Coordinates on a canvas &amp; SVG are expressed in pixels.</a:t>
            </a:r>
          </a:p>
          <a:p>
            <a:endParaRPr sz="2000" smtClean="0"/>
          </a:p>
        </p:txBody>
      </p:sp>
      <p:sp>
        <p:nvSpPr>
          <p:cNvPr id="3" name="Title 2"/>
          <p:cNvSpPr>
            <a:spLocks noGrp="1"/>
          </p:cNvSpPr>
          <p:nvPr>
            <p:ph type="title"/>
          </p:nvPr>
        </p:nvSpPr>
        <p:spPr/>
        <p:txBody>
          <a:bodyPr/>
          <a:lstStyle/>
          <a:p>
            <a:r>
              <a:rPr lang="en-US" dirty="0" smtClean="0"/>
              <a:t>Context and co-ordinates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6" name="Rounded Rectangle 5"/>
          <p:cNvSpPr/>
          <p:nvPr/>
        </p:nvSpPr>
        <p:spPr>
          <a:xfrm>
            <a:off x="381000" y="2819400"/>
            <a:ext cx="83820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ctx = document.getElementById("mycanvas").getContext("2d");</a:t>
            </a:r>
          </a:p>
        </p:txBody>
      </p:sp>
      <p:pic>
        <p:nvPicPr>
          <p:cNvPr id="14337" name="Picture 1" descr="C:\Users\Siva Krishnan\Desktop\canvas_and_svg-coordinates.png"/>
          <p:cNvPicPr>
            <a:picLocks noChangeAspect="1" noChangeArrowheads="1"/>
          </p:cNvPicPr>
          <p:nvPr/>
        </p:nvPicPr>
        <p:blipFill>
          <a:blip r:embed="rId2"/>
          <a:srcRect/>
          <a:stretch>
            <a:fillRect/>
          </a:stretch>
        </p:blipFill>
        <p:spPr bwMode="auto">
          <a:xfrm>
            <a:off x="4724400" y="4286250"/>
            <a:ext cx="2857500" cy="2266950"/>
          </a:xfrm>
          <a:prstGeom prst="rect">
            <a:avLst/>
          </a:prstGeom>
          <a:noFill/>
        </p:spPr>
      </p:pic>
      <p:sp>
        <p:nvSpPr>
          <p:cNvPr id="7" name="Rectangle 6"/>
          <p:cNvSpPr/>
          <p:nvPr/>
        </p:nvSpPr>
        <p:spPr>
          <a:xfrm>
            <a:off x="381000" y="3429000"/>
            <a:ext cx="3635482" cy="400110"/>
          </a:xfrm>
          <a:prstGeom prst="rect">
            <a:avLst/>
          </a:prstGeom>
        </p:spPr>
        <p:txBody>
          <a:bodyPr wrap="square">
            <a:spAutoFit/>
          </a:bodyPr>
          <a:lstStyle/>
          <a:p>
            <a:r>
              <a:rPr lang="en-US" sz="2000" b="1" dirty="0" smtClean="0">
                <a:solidFill>
                  <a:srgbClr val="FF0000"/>
                </a:solidFill>
              </a:rPr>
              <a:t>Co-Ordinates:</a:t>
            </a:r>
          </a:p>
        </p:txBody>
      </p:sp>
      <p:sp>
        <p:nvSpPr>
          <p:cNvPr id="8" name="Rectangle 7"/>
          <p:cNvSpPr/>
          <p:nvPr/>
        </p:nvSpPr>
        <p:spPr>
          <a:xfrm>
            <a:off x="304800" y="1600200"/>
            <a:ext cx="3635482" cy="400110"/>
          </a:xfrm>
          <a:prstGeom prst="rect">
            <a:avLst/>
          </a:prstGeom>
        </p:spPr>
        <p:txBody>
          <a:bodyPr wrap="square">
            <a:spAutoFit/>
          </a:bodyPr>
          <a:lstStyle/>
          <a:p>
            <a:r>
              <a:rPr lang="en-US" sz="2000" b="1" dirty="0" smtClean="0">
                <a:solidFill>
                  <a:srgbClr val="FF0000"/>
                </a:solidFill>
              </a:rPr>
              <a:t>Context:</a:t>
            </a:r>
          </a:p>
        </p:txBody>
      </p:sp>
      <p:sp>
        <p:nvSpPr>
          <p:cNvPr id="9" name="Rectangle 8"/>
          <p:cNvSpPr/>
          <p:nvPr/>
        </p:nvSpPr>
        <p:spPr>
          <a:xfrm>
            <a:off x="285720" y="6000768"/>
            <a:ext cx="4755917" cy="369332"/>
          </a:xfrm>
          <a:prstGeom prst="rect">
            <a:avLst/>
          </a:prstGeom>
        </p:spPr>
        <p:txBody>
          <a:bodyPr wrap="none">
            <a:spAutoFit/>
          </a:bodyPr>
          <a:lstStyle/>
          <a:p>
            <a:r>
              <a:rPr lang="en-US" dirty="0" smtClean="0">
                <a:solidFill>
                  <a:srgbClr val="2D9F01"/>
                </a:solidFill>
              </a:rPr>
              <a:t>For DEMO : Navigate to DEMO folder -&gt; Graphics</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B3FA3189-AE2E-411B-B3A5-FFF5FEC40C8F}"/>
</file>

<file path=docProps/app.xml><?xml version="1.0" encoding="utf-8"?>
<Properties xmlns="http://schemas.openxmlformats.org/officeDocument/2006/extended-properties" xmlns:vt="http://schemas.openxmlformats.org/officeDocument/2006/docPropsVTypes">
  <Template>Theme_3</Template>
  <TotalTime>3521</TotalTime>
  <Words>2166</Words>
  <Application>Microsoft Office PowerPoint</Application>
  <PresentationFormat>On-screen Show (4:3)</PresentationFormat>
  <Paragraphs>504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Theme_3</vt:lpstr>
      <vt:lpstr>PowerPoint Presentation</vt:lpstr>
      <vt:lpstr>PowerPoint Presentation</vt:lpstr>
      <vt:lpstr>PowerPoint Presentation</vt:lpstr>
      <vt:lpstr>HTML5 Graphics - Overview</vt:lpstr>
      <vt:lpstr>HTML5 Graphics - Objectives</vt:lpstr>
      <vt:lpstr>Support in legacy browsers</vt:lpstr>
      <vt:lpstr>Canvas</vt:lpstr>
      <vt:lpstr>Canvas (Contn…)</vt:lpstr>
      <vt:lpstr>Context and co-ordinates</vt:lpstr>
      <vt:lpstr>Drawing Shapes</vt:lpstr>
      <vt:lpstr>Working with Path</vt:lpstr>
      <vt:lpstr>Working with Path (Contn…)</vt:lpstr>
      <vt:lpstr>Working with Path (Contn…)</vt:lpstr>
      <vt:lpstr>Drawing Text</vt:lpstr>
      <vt:lpstr>Drawing Images</vt:lpstr>
      <vt:lpstr>Working with Pixels</vt:lpstr>
      <vt:lpstr>Working with Pixels (Contn…)</vt:lpstr>
      <vt:lpstr>Transforms</vt:lpstr>
      <vt:lpstr>Transforms (Contn…)</vt:lpstr>
      <vt:lpstr>Transforms (Contn…)</vt:lpstr>
      <vt:lpstr>Transforms (Contn…)</vt:lpstr>
      <vt:lpstr>Questions from Participants</vt:lpstr>
      <vt:lpstr>SVG</vt:lpstr>
      <vt:lpstr>SVG (Contn…)</vt:lpstr>
      <vt:lpstr>SVG (Contn…)</vt:lpstr>
      <vt:lpstr>SVG (Contn…)</vt:lpstr>
      <vt:lpstr>SVG (Contn…)</vt:lpstr>
      <vt:lpstr>SVG Filter</vt:lpstr>
      <vt:lpstr>SVG Filter (Contn…)</vt:lpstr>
      <vt:lpstr>SVG Gradient</vt:lpstr>
      <vt:lpstr>SVG Gradient (Contn…)</vt:lpstr>
      <vt:lpstr>Canvas Vs SVG</vt:lpstr>
      <vt:lpstr>Browser supports</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532</cp:revision>
  <dcterms:created xsi:type="dcterms:W3CDTF">2011-06-15T11:24:59Z</dcterms:created>
  <dcterms:modified xsi:type="dcterms:W3CDTF">2012-11-07T09:28:10Z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