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7" r:id="rId5"/>
    <p:sldId id="398" r:id="rId6"/>
    <p:sldId id="262" r:id="rId7"/>
    <p:sldId id="324" r:id="rId8"/>
    <p:sldId id="325" r:id="rId9"/>
    <p:sldId id="323" r:id="rId10"/>
    <p:sldId id="387" r:id="rId11"/>
    <p:sldId id="392" r:id="rId12"/>
    <p:sldId id="376" r:id="rId13"/>
    <p:sldId id="393" r:id="rId14"/>
    <p:sldId id="394" r:id="rId15"/>
    <p:sldId id="395" r:id="rId16"/>
    <p:sldId id="396" r:id="rId17"/>
    <p:sldId id="385" r:id="rId18"/>
    <p:sldId id="348" r:id="rId19"/>
    <p:sldId id="339"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44" autoAdjust="0"/>
  </p:normalViewPr>
  <p:slideViewPr>
    <p:cSldViewPr>
      <p:cViewPr varScale="1">
        <p:scale>
          <a:sx n="103" d="100"/>
          <a:sy n="103" d="100"/>
        </p:scale>
        <p:origin x="-210" y="-84"/>
      </p:cViewPr>
      <p:guideLst>
        <p:guide orient="horz" pos="2160"/>
        <p:guide pos="2880"/>
      </p:guideLst>
    </p:cSldViewPr>
  </p:slideViewPr>
  <p:outlineViewPr>
    <p:cViewPr>
      <p:scale>
        <a:sx n="33" d="100"/>
        <a:sy n="33" d="100"/>
      </p:scale>
      <p:origin x="0" y="124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 id="2147483674"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7.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HTML5 Multimedia</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HTML5 audio/video tag can have a number of attributes to control the look and feel and various functionalities of the control.</a:t>
            </a:r>
          </a:p>
        </p:txBody>
      </p:sp>
      <p:sp>
        <p:nvSpPr>
          <p:cNvPr id="3" name="Title 2"/>
          <p:cNvSpPr>
            <a:spLocks noGrp="1"/>
          </p:cNvSpPr>
          <p:nvPr>
            <p:ph type="title"/>
          </p:nvPr>
        </p:nvSpPr>
        <p:spPr/>
        <p:txBody>
          <a:bodyPr/>
          <a:lstStyle/>
          <a:p>
            <a:pPr lvl="1"/>
            <a:r>
              <a:rPr lang="en-US" dirty="0" smtClean="0"/>
              <a:t>Multimedia Attributes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graphicFrame>
        <p:nvGraphicFramePr>
          <p:cNvPr id="7" name="Table 6"/>
          <p:cNvGraphicFramePr>
            <a:graphicFrameLocks noGrp="1"/>
          </p:cNvGraphicFramePr>
          <p:nvPr/>
        </p:nvGraphicFramePr>
        <p:xfrm>
          <a:off x="492125" y="2404110"/>
          <a:ext cx="8194675" cy="4072890"/>
        </p:xfrm>
        <a:graphic>
          <a:graphicData uri="http://schemas.openxmlformats.org/drawingml/2006/table">
            <a:tbl>
              <a:tblPr firstRow="1" bandRow="1">
                <a:tableStyleId>{5C22544A-7EE6-4342-B048-85BDC9FD1C3A}</a:tableStyleId>
              </a:tblPr>
              <a:tblGrid>
                <a:gridCol w="1333500"/>
                <a:gridCol w="6861175"/>
              </a:tblGrid>
              <a:tr h="263305">
                <a:tc>
                  <a:txBody>
                    <a:bodyPr/>
                    <a:lstStyle/>
                    <a:p>
                      <a:pPr algn="l"/>
                      <a:r>
                        <a:rPr lang="en-US" sz="1400" dirty="0">
                          <a:latin typeface="verdana"/>
                        </a:rPr>
                        <a:t>Attribute</a:t>
                      </a:r>
                    </a:p>
                  </a:txBody>
                  <a:tcPr marR="47625" marT="27432" marB="47625"/>
                </a:tc>
                <a:tc>
                  <a:txBody>
                    <a:bodyPr/>
                    <a:lstStyle/>
                    <a:p>
                      <a:pPr algn="l"/>
                      <a:r>
                        <a:rPr lang="en-US" sz="1400" dirty="0">
                          <a:latin typeface="verdana"/>
                        </a:rPr>
                        <a:t>Description</a:t>
                      </a:r>
                    </a:p>
                  </a:txBody>
                  <a:tcPr marR="47625" marT="27432" marB="47625"/>
                </a:tc>
              </a:tr>
              <a:tr h="261421">
                <a:tc>
                  <a:txBody>
                    <a:bodyPr/>
                    <a:lstStyle/>
                    <a:p>
                      <a:pPr algn="l" fontAlgn="t"/>
                      <a:r>
                        <a:rPr lang="en-US" sz="1600" dirty="0">
                          <a:latin typeface="verdana"/>
                        </a:rPr>
                        <a:t>autoplay</a:t>
                      </a:r>
                    </a:p>
                  </a:txBody>
                  <a:tcPr marR="47625" marT="27432" marB="47625"/>
                </a:tc>
                <a:tc>
                  <a:txBody>
                    <a:bodyPr/>
                    <a:lstStyle/>
                    <a:p>
                      <a:pPr algn="l" fontAlgn="t"/>
                      <a:r>
                        <a:rPr lang="en-US" sz="1400" dirty="0" smtClean="0">
                          <a:latin typeface="verdana"/>
                        </a:rPr>
                        <a:t>Decides whether the audio/video</a:t>
                      </a:r>
                      <a:r>
                        <a:rPr lang="en-US" sz="1400" baseline="0" dirty="0" smtClean="0">
                          <a:latin typeface="verdana"/>
                        </a:rPr>
                        <a:t> to play automatically once loaded</a:t>
                      </a:r>
                      <a:endParaRPr lang="en-US" sz="1400" dirty="0">
                        <a:latin typeface="verdana"/>
                      </a:endParaRPr>
                    </a:p>
                  </a:txBody>
                  <a:tcPr marR="47625" marT="27432" marB="47625"/>
                </a:tc>
              </a:tr>
              <a:tr h="402412">
                <a:tc>
                  <a:txBody>
                    <a:bodyPr/>
                    <a:lstStyle/>
                    <a:p>
                      <a:pPr algn="l" fontAlgn="t"/>
                      <a:r>
                        <a:rPr lang="en-US" sz="1600" dirty="0">
                          <a:latin typeface="verdana"/>
                        </a:rPr>
                        <a:t>autobuffer</a:t>
                      </a:r>
                    </a:p>
                  </a:txBody>
                  <a:tcPr marR="47625" marT="27432" marB="47625"/>
                </a:tc>
                <a:tc>
                  <a:txBody>
                    <a:bodyPr/>
                    <a:lstStyle/>
                    <a:p>
                      <a:pPr algn="l" fontAlgn="t"/>
                      <a:r>
                        <a:rPr lang="en-US" sz="1400" dirty="0" smtClean="0">
                          <a:latin typeface="verdana"/>
                        </a:rPr>
                        <a:t>Makes </a:t>
                      </a:r>
                      <a:r>
                        <a:rPr lang="en-US" sz="1400" dirty="0">
                          <a:latin typeface="verdana"/>
                        </a:rPr>
                        <a:t>the </a:t>
                      </a:r>
                      <a:r>
                        <a:rPr lang="en-US" sz="1400" dirty="0" smtClean="0">
                          <a:latin typeface="verdana"/>
                        </a:rPr>
                        <a:t>video </a:t>
                      </a:r>
                      <a:r>
                        <a:rPr lang="en-US" sz="1400" dirty="0">
                          <a:latin typeface="verdana"/>
                        </a:rPr>
                        <a:t>automatically begin buffering even if it's not set to </a:t>
                      </a:r>
                      <a:r>
                        <a:rPr lang="en-US" sz="1400" dirty="0" smtClean="0">
                          <a:latin typeface="verdana"/>
                        </a:rPr>
                        <a:t>autoplay</a:t>
                      </a:r>
                      <a:r>
                        <a:rPr lang="en-US" sz="1400" dirty="0">
                          <a:latin typeface="verdana"/>
                        </a:rPr>
                        <a:t>.</a:t>
                      </a:r>
                    </a:p>
                  </a:txBody>
                  <a:tcPr marR="47625" marT="27432" marB="47625"/>
                </a:tc>
              </a:tr>
              <a:tr h="402412">
                <a:tc>
                  <a:txBody>
                    <a:bodyPr/>
                    <a:lstStyle/>
                    <a:p>
                      <a:pPr algn="l" fontAlgn="t"/>
                      <a:r>
                        <a:rPr lang="en-US" sz="1600" dirty="0">
                          <a:latin typeface="verdana"/>
                        </a:rPr>
                        <a:t>controls</a:t>
                      </a:r>
                    </a:p>
                  </a:txBody>
                  <a:tcPr marR="47625" marT="27432" marB="47625"/>
                </a:tc>
                <a:tc>
                  <a:txBody>
                    <a:bodyPr/>
                    <a:lstStyle/>
                    <a:p>
                      <a:pPr algn="l" fontAlgn="t"/>
                      <a:r>
                        <a:rPr lang="en-US" sz="1400" dirty="0" smtClean="0">
                          <a:latin typeface="verdana"/>
                        </a:rPr>
                        <a:t>Allows </a:t>
                      </a:r>
                      <a:r>
                        <a:rPr lang="en-US" sz="1400" dirty="0">
                          <a:latin typeface="verdana"/>
                        </a:rPr>
                        <a:t>the user to control </a:t>
                      </a:r>
                      <a:r>
                        <a:rPr lang="en-US" sz="1400" dirty="0" smtClean="0">
                          <a:latin typeface="verdana"/>
                        </a:rPr>
                        <a:t>audio/video </a:t>
                      </a:r>
                      <a:r>
                        <a:rPr lang="en-US" sz="1400" dirty="0">
                          <a:latin typeface="verdana"/>
                        </a:rPr>
                        <a:t>playback, including volume, seeking, and pause/resume playback.</a:t>
                      </a:r>
                    </a:p>
                  </a:txBody>
                  <a:tcPr marR="47625" marT="27432" marB="47625"/>
                </a:tc>
              </a:tr>
              <a:tr h="261421">
                <a:tc>
                  <a:txBody>
                    <a:bodyPr/>
                    <a:lstStyle/>
                    <a:p>
                      <a:pPr algn="l" fontAlgn="t"/>
                      <a:r>
                        <a:rPr lang="en-US" sz="1600" dirty="0">
                          <a:latin typeface="verdana"/>
                        </a:rPr>
                        <a:t>height</a:t>
                      </a:r>
                    </a:p>
                  </a:txBody>
                  <a:tcPr marR="47625" marT="27432" marB="47625"/>
                </a:tc>
                <a:tc>
                  <a:txBody>
                    <a:bodyPr/>
                    <a:lstStyle/>
                    <a:p>
                      <a:pPr algn="l" fontAlgn="t"/>
                      <a:r>
                        <a:rPr lang="en-US" sz="1400" dirty="0" smtClean="0">
                          <a:latin typeface="verdana"/>
                        </a:rPr>
                        <a:t>Specifies </a:t>
                      </a:r>
                      <a:r>
                        <a:rPr lang="en-US" sz="1400" dirty="0">
                          <a:latin typeface="verdana"/>
                        </a:rPr>
                        <a:t>the height of the </a:t>
                      </a:r>
                      <a:r>
                        <a:rPr lang="en-US" sz="1400" dirty="0" smtClean="0">
                          <a:latin typeface="verdana"/>
                        </a:rPr>
                        <a:t>audio/video display, </a:t>
                      </a:r>
                      <a:r>
                        <a:rPr lang="en-US" sz="1400" dirty="0">
                          <a:latin typeface="verdana"/>
                        </a:rPr>
                        <a:t>in </a:t>
                      </a:r>
                      <a:r>
                        <a:rPr lang="en-US" sz="1400" dirty="0" smtClean="0">
                          <a:latin typeface="verdana"/>
                        </a:rPr>
                        <a:t>pixels</a:t>
                      </a:r>
                      <a:r>
                        <a:rPr lang="en-US" sz="1400" dirty="0">
                          <a:latin typeface="verdana"/>
                        </a:rPr>
                        <a:t>.</a:t>
                      </a:r>
                    </a:p>
                  </a:txBody>
                  <a:tcPr marR="47625" marT="27432" marB="47625"/>
                </a:tc>
              </a:tr>
              <a:tr h="402412">
                <a:tc>
                  <a:txBody>
                    <a:bodyPr/>
                    <a:lstStyle/>
                    <a:p>
                      <a:pPr algn="l" fontAlgn="t"/>
                      <a:r>
                        <a:rPr lang="en-US" sz="1600" dirty="0">
                          <a:latin typeface="verdana"/>
                        </a:rPr>
                        <a:t>loop</a:t>
                      </a:r>
                    </a:p>
                  </a:txBody>
                  <a:tcPr marR="47625" marT="27432" marB="47625"/>
                </a:tc>
                <a:tc>
                  <a:txBody>
                    <a:bodyPr/>
                    <a:lstStyle/>
                    <a:p>
                      <a:pPr algn="l" fontAlgn="t"/>
                      <a:r>
                        <a:rPr lang="en-US" sz="1400" dirty="0" smtClean="0">
                          <a:latin typeface="verdana"/>
                        </a:rPr>
                        <a:t>Makes</a:t>
                      </a:r>
                      <a:r>
                        <a:rPr lang="en-US" sz="1400" baseline="0" dirty="0" smtClean="0">
                          <a:latin typeface="verdana"/>
                        </a:rPr>
                        <a:t> the</a:t>
                      </a:r>
                      <a:r>
                        <a:rPr lang="en-US" sz="1400" dirty="0" smtClean="0">
                          <a:latin typeface="verdana"/>
                        </a:rPr>
                        <a:t> audio/video </a:t>
                      </a:r>
                      <a:r>
                        <a:rPr lang="en-US" sz="1400" dirty="0">
                          <a:latin typeface="verdana"/>
                        </a:rPr>
                        <a:t>automatically seek back to the start after </a:t>
                      </a:r>
                      <a:r>
                        <a:rPr lang="en-US" sz="1400" dirty="0" smtClean="0">
                          <a:latin typeface="verdana"/>
                        </a:rPr>
                        <a:t>reaching </a:t>
                      </a:r>
                      <a:r>
                        <a:rPr lang="en-US" sz="1400" dirty="0">
                          <a:latin typeface="verdana"/>
                        </a:rPr>
                        <a:t>the end.</a:t>
                      </a:r>
                    </a:p>
                  </a:txBody>
                  <a:tcPr marR="47625" marT="27432" marB="47625"/>
                </a:tc>
              </a:tr>
              <a:tr h="402412">
                <a:tc>
                  <a:txBody>
                    <a:bodyPr/>
                    <a:lstStyle/>
                    <a:p>
                      <a:pPr algn="l" fontAlgn="t"/>
                      <a:r>
                        <a:rPr lang="en-US" sz="1600" dirty="0">
                          <a:latin typeface="verdana"/>
                        </a:rPr>
                        <a:t>preload</a:t>
                      </a:r>
                    </a:p>
                  </a:txBody>
                  <a:tcPr marR="47625" marT="27432" marB="47625"/>
                </a:tc>
                <a:tc>
                  <a:txBody>
                    <a:bodyPr/>
                    <a:lstStyle/>
                    <a:p>
                      <a:pPr algn="l" fontAlgn="t"/>
                      <a:r>
                        <a:rPr lang="en-US" sz="1400" dirty="0" smtClean="0">
                          <a:latin typeface="verdana"/>
                        </a:rPr>
                        <a:t>Makes</a:t>
                      </a:r>
                      <a:r>
                        <a:rPr lang="en-US" sz="1400" baseline="0" dirty="0" smtClean="0">
                          <a:latin typeface="verdana"/>
                        </a:rPr>
                        <a:t> the</a:t>
                      </a:r>
                      <a:r>
                        <a:rPr lang="en-US" sz="1400" dirty="0" smtClean="0">
                          <a:latin typeface="verdana"/>
                        </a:rPr>
                        <a:t> audio/video loaded </a:t>
                      </a:r>
                      <a:r>
                        <a:rPr lang="en-US" sz="1400" dirty="0">
                          <a:latin typeface="verdana"/>
                        </a:rPr>
                        <a:t>at page load, and ready to run. Ignored if autoplay is present.</a:t>
                      </a:r>
                    </a:p>
                  </a:txBody>
                  <a:tcPr marR="47625" marT="27432" marB="47625"/>
                </a:tc>
              </a:tr>
              <a:tr h="261421">
                <a:tc>
                  <a:txBody>
                    <a:bodyPr/>
                    <a:lstStyle/>
                    <a:p>
                      <a:pPr algn="l" fontAlgn="t"/>
                      <a:r>
                        <a:rPr lang="en-US" sz="1600" dirty="0">
                          <a:latin typeface="verdana"/>
                        </a:rPr>
                        <a:t>poster</a:t>
                      </a:r>
                    </a:p>
                  </a:txBody>
                  <a:tcPr marR="47625" marT="27432" marB="47625"/>
                </a:tc>
                <a:tc>
                  <a:txBody>
                    <a:bodyPr/>
                    <a:lstStyle/>
                    <a:p>
                      <a:pPr algn="l" fontAlgn="t"/>
                      <a:r>
                        <a:rPr lang="en-US" sz="1400" dirty="0" smtClean="0">
                          <a:latin typeface="verdana"/>
                        </a:rPr>
                        <a:t>URL </a:t>
                      </a:r>
                      <a:r>
                        <a:rPr lang="en-US" sz="1400" dirty="0">
                          <a:latin typeface="verdana"/>
                        </a:rPr>
                        <a:t>of an image to show until the user </a:t>
                      </a:r>
                      <a:r>
                        <a:rPr lang="en-US" sz="1400" dirty="0" smtClean="0">
                          <a:latin typeface="verdana"/>
                        </a:rPr>
                        <a:t>plays/seeks video.</a:t>
                      </a:r>
                      <a:endParaRPr lang="en-US" sz="1400" dirty="0">
                        <a:latin typeface="verdana"/>
                      </a:endParaRPr>
                    </a:p>
                  </a:txBody>
                  <a:tcPr marR="47625" marT="27432" marB="47625"/>
                </a:tc>
              </a:tr>
              <a:tr h="402412">
                <a:tc>
                  <a:txBody>
                    <a:bodyPr/>
                    <a:lstStyle/>
                    <a:p>
                      <a:pPr algn="l" fontAlgn="t"/>
                      <a:r>
                        <a:rPr lang="en-US" sz="1600" dirty="0">
                          <a:latin typeface="verdana"/>
                        </a:rPr>
                        <a:t>src</a:t>
                      </a:r>
                    </a:p>
                  </a:txBody>
                  <a:tcPr marR="47625" marT="27432" marB="47625"/>
                </a:tc>
                <a:tc>
                  <a:txBody>
                    <a:bodyPr/>
                    <a:lstStyle/>
                    <a:p>
                      <a:pPr algn="l" fontAlgn="t"/>
                      <a:r>
                        <a:rPr lang="en-US" sz="1400" dirty="0" smtClean="0">
                          <a:latin typeface="verdana"/>
                        </a:rPr>
                        <a:t>URL </a:t>
                      </a:r>
                      <a:r>
                        <a:rPr lang="en-US" sz="1400" dirty="0">
                          <a:latin typeface="verdana"/>
                        </a:rPr>
                        <a:t>of the </a:t>
                      </a:r>
                      <a:r>
                        <a:rPr lang="en-US" sz="1400" dirty="0" smtClean="0">
                          <a:latin typeface="verdana"/>
                        </a:rPr>
                        <a:t>audio/video </a:t>
                      </a:r>
                      <a:r>
                        <a:rPr lang="en-US" sz="1400" dirty="0">
                          <a:latin typeface="verdana"/>
                        </a:rPr>
                        <a:t>to embed. This is optional</a:t>
                      </a:r>
                      <a:r>
                        <a:rPr lang="en-US" sz="1400" dirty="0" smtClean="0">
                          <a:latin typeface="verdana"/>
                        </a:rPr>
                        <a:t>; </a:t>
                      </a:r>
                      <a:r>
                        <a:rPr lang="en-US" sz="1400" dirty="0">
                          <a:latin typeface="verdana"/>
                        </a:rPr>
                        <a:t>instead use the &lt;source&gt; element </a:t>
                      </a:r>
                      <a:r>
                        <a:rPr lang="en-US" sz="1400" dirty="0" smtClean="0">
                          <a:latin typeface="verdana"/>
                        </a:rPr>
                        <a:t>to</a:t>
                      </a:r>
                      <a:r>
                        <a:rPr lang="en-US" sz="1400" baseline="0" dirty="0" smtClean="0">
                          <a:latin typeface="verdana"/>
                        </a:rPr>
                        <a:t> embed.</a:t>
                      </a:r>
                      <a:endParaRPr lang="en-US" sz="1400" dirty="0">
                        <a:latin typeface="verdana"/>
                      </a:endParaRPr>
                    </a:p>
                  </a:txBody>
                  <a:tcPr marR="47625" marT="27432" marB="47625"/>
                </a:tc>
              </a:tr>
              <a:tr h="261421">
                <a:tc>
                  <a:txBody>
                    <a:bodyPr/>
                    <a:lstStyle/>
                    <a:p>
                      <a:pPr algn="l" fontAlgn="t"/>
                      <a:r>
                        <a:rPr lang="en-US" sz="1600" dirty="0">
                          <a:latin typeface="verdana"/>
                        </a:rPr>
                        <a:t>width</a:t>
                      </a:r>
                    </a:p>
                  </a:txBody>
                  <a:tcPr marR="47625" marT="27432" marB="4762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smtClean="0">
                          <a:latin typeface="verdana"/>
                        </a:rPr>
                        <a:t>Specifies </a:t>
                      </a:r>
                      <a:r>
                        <a:rPr lang="en-US" sz="1400" dirty="0">
                          <a:latin typeface="verdana"/>
                        </a:rPr>
                        <a:t>the width of the </a:t>
                      </a:r>
                      <a:r>
                        <a:rPr lang="en-US" sz="1400" dirty="0" smtClean="0">
                          <a:latin typeface="verdana"/>
                        </a:rPr>
                        <a:t>audio/video display, in pixels.</a:t>
                      </a:r>
                    </a:p>
                  </a:txBody>
                  <a:tcPr marR="47625" marT="27432"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HTML5 methods allows to manipulate &lt;audio&gt; and &lt;video&gt; elements using JavaScript.</a:t>
            </a:r>
          </a:p>
        </p:txBody>
      </p:sp>
      <p:sp>
        <p:nvSpPr>
          <p:cNvPr id="3" name="Title 2"/>
          <p:cNvSpPr>
            <a:spLocks noGrp="1"/>
          </p:cNvSpPr>
          <p:nvPr>
            <p:ph type="title"/>
          </p:nvPr>
        </p:nvSpPr>
        <p:spPr/>
        <p:txBody>
          <a:bodyPr/>
          <a:lstStyle/>
          <a:p>
            <a:pPr lvl="1"/>
            <a:r>
              <a:rPr lang="en-US" dirty="0" smtClean="0"/>
              <a:t>Multimedia Methods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graphicFrame>
        <p:nvGraphicFramePr>
          <p:cNvPr id="8" name="Table 7"/>
          <p:cNvGraphicFramePr>
            <a:graphicFrameLocks noGrp="1"/>
          </p:cNvGraphicFramePr>
          <p:nvPr/>
        </p:nvGraphicFramePr>
        <p:xfrm>
          <a:off x="381000" y="3185160"/>
          <a:ext cx="8310690" cy="2225040"/>
        </p:xfrm>
        <a:graphic>
          <a:graphicData uri="http://schemas.openxmlformats.org/drawingml/2006/table">
            <a:tbl>
              <a:tblPr firstRow="1" bandRow="1">
                <a:tableStyleId>{5C22544A-7EE6-4342-B048-85BDC9FD1C3A}</a:tableStyleId>
              </a:tblPr>
              <a:tblGrid>
                <a:gridCol w="1449515"/>
                <a:gridCol w="6861175"/>
              </a:tblGrid>
              <a:tr h="370840">
                <a:tc>
                  <a:txBody>
                    <a:bodyPr/>
                    <a:lstStyle/>
                    <a:p>
                      <a:pPr algn="l"/>
                      <a:r>
                        <a:rPr lang="en-US" sz="1600" dirty="0" smtClean="0">
                          <a:latin typeface="verdana"/>
                        </a:rPr>
                        <a:t>Methods</a:t>
                      </a:r>
                      <a:endParaRPr lang="en-US" sz="1600" dirty="0">
                        <a:latin typeface="verdana"/>
                      </a:endParaRPr>
                    </a:p>
                  </a:txBody>
                  <a:tcPr marL="47625" marR="47625" marT="47625" marB="47625"/>
                </a:tc>
                <a:tc>
                  <a:txBody>
                    <a:bodyPr/>
                    <a:lstStyle/>
                    <a:p>
                      <a:pPr algn="l"/>
                      <a:r>
                        <a:rPr lang="en-US" sz="1600" dirty="0">
                          <a:latin typeface="verdana"/>
                        </a:rPr>
                        <a:t>Description</a:t>
                      </a:r>
                    </a:p>
                  </a:txBody>
                  <a:tcPr marL="47625" marR="47625" marT="47625" marB="47625"/>
                </a:tc>
              </a:tr>
              <a:tr h="370840">
                <a:tc>
                  <a:txBody>
                    <a:bodyPr/>
                    <a:lstStyle/>
                    <a:p>
                      <a:pPr algn="l" fontAlgn="t"/>
                      <a:r>
                        <a:rPr lang="en-US" sz="1400" kern="1200" dirty="0" smtClean="0">
                          <a:solidFill>
                            <a:schemeClr val="dk1"/>
                          </a:solidFill>
                          <a:latin typeface="verdana"/>
                          <a:ea typeface="+mn-ea"/>
                          <a:cs typeface="+mn-cs"/>
                        </a:rPr>
                        <a:t>play()</a:t>
                      </a:r>
                      <a:endParaRPr lang="en-US" sz="1400" kern="1200" dirty="0">
                        <a:solidFill>
                          <a:schemeClr val="dk1"/>
                        </a:solidFill>
                        <a:latin typeface="verdana"/>
                        <a:ea typeface="+mn-ea"/>
                        <a:cs typeface="+mn-cs"/>
                      </a:endParaRPr>
                    </a:p>
                  </a:txBody>
                  <a:tcPr marL="47625" marR="47625" marT="47625" marB="47625"/>
                </a:tc>
                <a:tc>
                  <a:txBody>
                    <a:bodyPr/>
                    <a:lstStyle/>
                    <a:p>
                      <a:pPr algn="l" fontAlgn="t"/>
                      <a:r>
                        <a:rPr lang="en-US" sz="1400" kern="1200" dirty="0" smtClean="0">
                          <a:solidFill>
                            <a:schemeClr val="dk1"/>
                          </a:solidFill>
                          <a:latin typeface="verdana"/>
                          <a:ea typeface="+mn-ea"/>
                          <a:cs typeface="+mn-cs"/>
                        </a:rPr>
                        <a:t> To play the media</a:t>
                      </a:r>
                      <a:endParaRPr lang="en-US" sz="1400" kern="1200" dirty="0">
                        <a:solidFill>
                          <a:schemeClr val="dk1"/>
                        </a:solidFill>
                        <a:latin typeface="verdana"/>
                        <a:ea typeface="+mn-ea"/>
                        <a:cs typeface="+mn-cs"/>
                      </a:endParaRPr>
                    </a:p>
                  </a:txBody>
                  <a:tcPr marL="47625" marR="47625" marT="47625" marB="47625"/>
                </a:tc>
              </a:tr>
              <a:tr h="370840">
                <a:tc>
                  <a:txBody>
                    <a:bodyPr/>
                    <a:lstStyle/>
                    <a:p>
                      <a:pPr algn="l" fontAlgn="t"/>
                      <a:r>
                        <a:rPr lang="en-US" sz="1400" kern="1200" dirty="0" smtClean="0">
                          <a:solidFill>
                            <a:schemeClr val="dk1"/>
                          </a:solidFill>
                          <a:latin typeface="verdana"/>
                          <a:ea typeface="+mn-ea"/>
                          <a:cs typeface="+mn-cs"/>
                        </a:rPr>
                        <a:t>pause()</a:t>
                      </a:r>
                      <a:endParaRPr lang="en-US" sz="1400" kern="1200" dirty="0">
                        <a:solidFill>
                          <a:schemeClr val="dk1"/>
                        </a:solidFill>
                        <a:latin typeface="verdana"/>
                        <a:ea typeface="+mn-ea"/>
                        <a:cs typeface="+mn-cs"/>
                      </a:endParaRPr>
                    </a:p>
                  </a:txBody>
                  <a:tcPr marL="47625" marR="47625" marT="47625" marB="47625"/>
                </a:tc>
                <a:tc>
                  <a:txBody>
                    <a:bodyPr/>
                    <a:lstStyle/>
                    <a:p>
                      <a:pPr algn="l" fontAlgn="t"/>
                      <a:r>
                        <a:rPr lang="en-US" sz="1400" kern="1200" dirty="0" smtClean="0">
                          <a:solidFill>
                            <a:schemeClr val="dk1"/>
                          </a:solidFill>
                          <a:latin typeface="verdana"/>
                          <a:ea typeface="+mn-ea"/>
                          <a:cs typeface="+mn-cs"/>
                        </a:rPr>
                        <a:t>To pause the media</a:t>
                      </a:r>
                      <a:endParaRPr lang="en-US" sz="1400" kern="1200" dirty="0">
                        <a:solidFill>
                          <a:schemeClr val="dk1"/>
                        </a:solidFill>
                        <a:latin typeface="verdana"/>
                        <a:ea typeface="+mn-ea"/>
                        <a:cs typeface="+mn-cs"/>
                      </a:endParaRPr>
                    </a:p>
                  </a:txBody>
                  <a:tcPr marL="47625" marR="47625" marT="47625" marB="47625"/>
                </a:tc>
              </a:tr>
              <a:tr h="370840">
                <a:tc>
                  <a:txBody>
                    <a:bodyPr/>
                    <a:lstStyle/>
                    <a:p>
                      <a:pPr algn="l" fontAlgn="t"/>
                      <a:r>
                        <a:rPr lang="en-US" sz="1400" kern="1200" dirty="0" smtClean="0">
                          <a:solidFill>
                            <a:schemeClr val="dk1"/>
                          </a:solidFill>
                          <a:latin typeface="verdana"/>
                          <a:ea typeface="+mn-ea"/>
                          <a:cs typeface="+mn-cs"/>
                        </a:rPr>
                        <a:t>canPlayType()</a:t>
                      </a:r>
                      <a:endParaRPr lang="en-US" sz="1400" kern="1200" dirty="0">
                        <a:solidFill>
                          <a:schemeClr val="dk1"/>
                        </a:solidFill>
                        <a:latin typeface="verdana"/>
                        <a:ea typeface="+mn-ea"/>
                        <a:cs typeface="+mn-cs"/>
                      </a:endParaRPr>
                    </a:p>
                  </a:txBody>
                  <a:tcPr marL="47625" marR="47625" marT="47625" marB="47625"/>
                </a:tc>
                <a:tc>
                  <a:txBody>
                    <a:bodyPr/>
                    <a:lstStyle/>
                    <a:p>
                      <a:pPr algn="l" fontAlgn="t"/>
                      <a:r>
                        <a:rPr lang="en-US" sz="1400" kern="1200" dirty="0" smtClean="0">
                          <a:solidFill>
                            <a:schemeClr val="dk1"/>
                          </a:solidFill>
                          <a:latin typeface="verdana"/>
                          <a:ea typeface="+mn-ea"/>
                          <a:cs typeface="+mn-cs"/>
                        </a:rPr>
                        <a:t>To check if your browser can play a certain media resource type</a:t>
                      </a:r>
                      <a:endParaRPr lang="en-US" sz="1400" kern="1200" dirty="0">
                        <a:solidFill>
                          <a:schemeClr val="dk1"/>
                        </a:solidFill>
                        <a:latin typeface="verdana"/>
                        <a:ea typeface="+mn-ea"/>
                        <a:cs typeface="+mn-cs"/>
                      </a:endParaRPr>
                    </a:p>
                  </a:txBody>
                  <a:tcPr marL="47625" marR="47625" marT="47625" marB="47625"/>
                </a:tc>
              </a:tr>
              <a:tr h="370840">
                <a:tc>
                  <a:txBody>
                    <a:bodyPr/>
                    <a:lstStyle/>
                    <a:p>
                      <a:pPr algn="l" fontAlgn="t"/>
                      <a:r>
                        <a:rPr lang="en-US" sz="1400" kern="1200" dirty="0" smtClean="0">
                          <a:solidFill>
                            <a:schemeClr val="dk1"/>
                          </a:solidFill>
                          <a:latin typeface="verdana"/>
                          <a:ea typeface="+mn-ea"/>
                          <a:cs typeface="+mn-cs"/>
                        </a:rPr>
                        <a:t>load()</a:t>
                      </a:r>
                      <a:endParaRPr lang="en-US" sz="1400" kern="1200" dirty="0">
                        <a:solidFill>
                          <a:schemeClr val="dk1"/>
                        </a:solidFill>
                        <a:latin typeface="verdana"/>
                        <a:ea typeface="+mn-ea"/>
                        <a:cs typeface="+mn-cs"/>
                      </a:endParaRPr>
                    </a:p>
                  </a:txBody>
                  <a:tcPr marL="47625" marR="47625" marT="47625" marB="47625"/>
                </a:tc>
                <a:tc>
                  <a:txBody>
                    <a:bodyPr/>
                    <a:lstStyle/>
                    <a:p>
                      <a:pPr algn="l" fontAlgn="t"/>
                      <a:r>
                        <a:rPr lang="en-US" sz="1400" kern="1200" dirty="0" smtClean="0">
                          <a:solidFill>
                            <a:schemeClr val="dk1"/>
                          </a:solidFill>
                          <a:latin typeface="verdana"/>
                          <a:ea typeface="+mn-ea"/>
                          <a:cs typeface="+mn-cs"/>
                        </a:rPr>
                        <a:t>Re-loads the audio/video element.</a:t>
                      </a:r>
                      <a:endParaRPr lang="en-US" sz="1400" kern="1200" dirty="0">
                        <a:solidFill>
                          <a:schemeClr val="dk1"/>
                        </a:solidFill>
                        <a:latin typeface="verdana"/>
                        <a:ea typeface="+mn-ea"/>
                        <a:cs typeface="+mn-cs"/>
                      </a:endParaRPr>
                    </a:p>
                  </a:txBody>
                  <a:tcPr marL="47625" marR="47625" marT="47625" marB="47625"/>
                </a:tc>
              </a:tr>
              <a:tr h="370840">
                <a:tc>
                  <a:txBody>
                    <a:bodyPr/>
                    <a:lstStyle/>
                    <a:p>
                      <a:pPr fontAlgn="t"/>
                      <a:r>
                        <a:rPr lang="en-US" sz="1400" kern="1200" dirty="0" smtClean="0">
                          <a:solidFill>
                            <a:schemeClr val="dk1"/>
                          </a:solidFill>
                          <a:latin typeface="verdana"/>
                          <a:ea typeface="+mn-ea"/>
                          <a:cs typeface="+mn-cs"/>
                        </a:rPr>
                        <a:t>addTextTrack()</a:t>
                      </a:r>
                    </a:p>
                  </a:txBody>
                  <a:tcPr marL="28575" marR="28575" marT="28575" marB="28575"/>
                </a:tc>
                <a:tc>
                  <a:txBody>
                    <a:bodyPr/>
                    <a:lstStyle/>
                    <a:p>
                      <a:pPr fontAlgn="t"/>
                      <a:r>
                        <a:rPr lang="en-US" sz="1400" kern="1200" dirty="0">
                          <a:solidFill>
                            <a:schemeClr val="dk1"/>
                          </a:solidFill>
                          <a:latin typeface="verdana"/>
                          <a:ea typeface="+mn-ea"/>
                          <a:cs typeface="+mn-cs"/>
                        </a:rPr>
                        <a:t>Adds a new text track to the audio/video</a:t>
                      </a:r>
                    </a:p>
                  </a:txBody>
                  <a:tcPr marL="28575" marR="28575" marT="28575" marB="2857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The HTML5 audio and video tag can have a number of event handler to control various functionalities of the control using Javascript.</a:t>
            </a:r>
          </a:p>
        </p:txBody>
      </p:sp>
      <p:sp>
        <p:nvSpPr>
          <p:cNvPr id="3" name="Title 2"/>
          <p:cNvSpPr>
            <a:spLocks noGrp="1"/>
          </p:cNvSpPr>
          <p:nvPr>
            <p:ph type="title"/>
          </p:nvPr>
        </p:nvSpPr>
        <p:spPr/>
        <p:txBody>
          <a:bodyPr/>
          <a:lstStyle/>
          <a:p>
            <a:pPr lvl="1"/>
            <a:r>
              <a:rPr lang="en-US" dirty="0" smtClean="0"/>
              <a:t>Multimedia Events</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graphicFrame>
        <p:nvGraphicFramePr>
          <p:cNvPr id="6" name="Table 5"/>
          <p:cNvGraphicFramePr>
            <a:graphicFrameLocks noGrp="1"/>
          </p:cNvGraphicFramePr>
          <p:nvPr/>
        </p:nvGraphicFramePr>
        <p:xfrm>
          <a:off x="838200" y="2462530"/>
          <a:ext cx="7543800" cy="3785870"/>
        </p:xfrm>
        <a:graphic>
          <a:graphicData uri="http://schemas.openxmlformats.org/drawingml/2006/table">
            <a:tbl>
              <a:tblPr firstRow="1" bandRow="1">
                <a:tableStyleId>{5C22544A-7EE6-4342-B048-85BDC9FD1C3A}</a:tableStyleId>
              </a:tblPr>
              <a:tblGrid>
                <a:gridCol w="1443038"/>
                <a:gridCol w="6100762"/>
              </a:tblGrid>
              <a:tr h="370840">
                <a:tc>
                  <a:txBody>
                    <a:bodyPr/>
                    <a:lstStyle/>
                    <a:p>
                      <a:pPr algn="l"/>
                      <a:r>
                        <a:rPr lang="en-US" dirty="0">
                          <a:latin typeface="verdana"/>
                        </a:rPr>
                        <a:t>Event</a:t>
                      </a:r>
                    </a:p>
                  </a:txBody>
                  <a:tcPr marL="47625" marR="47625" marT="47625" marB="47625"/>
                </a:tc>
                <a:tc>
                  <a:txBody>
                    <a:bodyPr/>
                    <a:lstStyle/>
                    <a:p>
                      <a:pPr algn="l"/>
                      <a:r>
                        <a:rPr lang="en-US" dirty="0">
                          <a:latin typeface="verdana"/>
                        </a:rPr>
                        <a:t>Description</a:t>
                      </a:r>
                    </a:p>
                  </a:txBody>
                  <a:tcPr marL="47625" marR="47625" marT="47625" marB="47625"/>
                </a:tc>
              </a:tr>
              <a:tr h="370840">
                <a:tc>
                  <a:txBody>
                    <a:bodyPr/>
                    <a:lstStyle/>
                    <a:p>
                      <a:pPr algn="l" fontAlgn="t"/>
                      <a:r>
                        <a:rPr lang="en-US" dirty="0">
                          <a:latin typeface="verdana"/>
                        </a:rPr>
                        <a:t>abort</a:t>
                      </a:r>
                    </a:p>
                  </a:txBody>
                  <a:tcPr marL="47625" marR="47625" marT="47625" marB="47625"/>
                </a:tc>
                <a:tc>
                  <a:txBody>
                    <a:bodyPr/>
                    <a:lstStyle/>
                    <a:p>
                      <a:pPr algn="l" fontAlgn="t"/>
                      <a:r>
                        <a:rPr lang="en-US" dirty="0">
                          <a:latin typeface="verdana"/>
                        </a:rPr>
                        <a:t>This event is generated when playback is aborted.</a:t>
                      </a:r>
                    </a:p>
                  </a:txBody>
                  <a:tcPr marL="47625" marR="47625" marT="47625" marB="47625"/>
                </a:tc>
              </a:tr>
              <a:tr h="370840">
                <a:tc>
                  <a:txBody>
                    <a:bodyPr/>
                    <a:lstStyle/>
                    <a:p>
                      <a:pPr algn="l" fontAlgn="t"/>
                      <a:r>
                        <a:rPr lang="en-US" dirty="0">
                          <a:latin typeface="verdana"/>
                        </a:rPr>
                        <a:t>canplay</a:t>
                      </a:r>
                    </a:p>
                  </a:txBody>
                  <a:tcPr marL="47625" marR="47625" marT="47625" marB="47625"/>
                </a:tc>
                <a:tc>
                  <a:txBody>
                    <a:bodyPr/>
                    <a:lstStyle/>
                    <a:p>
                      <a:pPr algn="l" fontAlgn="t"/>
                      <a:r>
                        <a:rPr lang="en-US" dirty="0">
                          <a:latin typeface="verdana"/>
                        </a:rPr>
                        <a:t>This event is generated when enough data is available that the media can be played.</a:t>
                      </a:r>
                    </a:p>
                  </a:txBody>
                  <a:tcPr marL="47625" marR="47625" marT="47625" marB="47625"/>
                </a:tc>
              </a:tr>
              <a:tr h="370840">
                <a:tc>
                  <a:txBody>
                    <a:bodyPr/>
                    <a:lstStyle/>
                    <a:p>
                      <a:pPr algn="l" fontAlgn="t"/>
                      <a:r>
                        <a:rPr lang="en-US" dirty="0">
                          <a:latin typeface="verdana"/>
                        </a:rPr>
                        <a:t>ended</a:t>
                      </a:r>
                    </a:p>
                  </a:txBody>
                  <a:tcPr marL="47625" marR="47625" marT="47625" marB="47625"/>
                </a:tc>
                <a:tc>
                  <a:txBody>
                    <a:bodyPr/>
                    <a:lstStyle/>
                    <a:p>
                      <a:pPr algn="l" fontAlgn="t"/>
                      <a:r>
                        <a:rPr lang="en-US" dirty="0">
                          <a:latin typeface="verdana"/>
                        </a:rPr>
                        <a:t>This event is generated when playback completes.</a:t>
                      </a:r>
                    </a:p>
                  </a:txBody>
                  <a:tcPr marL="47625" marR="47625" marT="47625" marB="47625"/>
                </a:tc>
              </a:tr>
              <a:tr h="370840">
                <a:tc>
                  <a:txBody>
                    <a:bodyPr/>
                    <a:lstStyle/>
                    <a:p>
                      <a:pPr algn="l" fontAlgn="t"/>
                      <a:r>
                        <a:rPr lang="en-US" dirty="0">
                          <a:latin typeface="verdana"/>
                        </a:rPr>
                        <a:t>error</a:t>
                      </a:r>
                    </a:p>
                  </a:txBody>
                  <a:tcPr marL="47625" marR="47625" marT="47625" marB="47625"/>
                </a:tc>
                <a:tc>
                  <a:txBody>
                    <a:bodyPr/>
                    <a:lstStyle/>
                    <a:p>
                      <a:pPr algn="l" fontAlgn="t"/>
                      <a:r>
                        <a:rPr lang="en-US" dirty="0">
                          <a:latin typeface="verdana"/>
                        </a:rPr>
                        <a:t>This event is generated when an error occurs.</a:t>
                      </a:r>
                    </a:p>
                  </a:txBody>
                  <a:tcPr marL="47625" marR="47625" marT="47625" marB="47625"/>
                </a:tc>
              </a:tr>
              <a:tr h="370840">
                <a:tc>
                  <a:txBody>
                    <a:bodyPr/>
                    <a:lstStyle/>
                    <a:p>
                      <a:pPr algn="l" fontAlgn="t"/>
                      <a:r>
                        <a:rPr lang="en-US" dirty="0">
                          <a:latin typeface="verdana"/>
                        </a:rPr>
                        <a:t>loadeddata</a:t>
                      </a:r>
                    </a:p>
                  </a:txBody>
                  <a:tcPr marL="47625" marR="47625" marT="47625" marB="47625"/>
                </a:tc>
                <a:tc>
                  <a:txBody>
                    <a:bodyPr/>
                    <a:lstStyle/>
                    <a:p>
                      <a:pPr algn="l" fontAlgn="t"/>
                      <a:r>
                        <a:rPr lang="en-US" dirty="0">
                          <a:latin typeface="verdana"/>
                        </a:rPr>
                        <a:t>This event is generated when the first frame of the media has finished loading.</a:t>
                      </a:r>
                    </a:p>
                  </a:txBody>
                  <a:tcPr marL="47625" marR="47625" marT="47625" marB="47625"/>
                </a:tc>
              </a:tr>
              <a:tr h="370840">
                <a:tc>
                  <a:txBody>
                    <a:bodyPr/>
                    <a:lstStyle/>
                    <a:p>
                      <a:pPr algn="l" fontAlgn="t"/>
                      <a:r>
                        <a:rPr lang="en-US" dirty="0">
                          <a:latin typeface="verdana"/>
                        </a:rPr>
                        <a:t>loadstart</a:t>
                      </a:r>
                    </a:p>
                  </a:txBody>
                  <a:tcPr marL="47625" marR="47625" marT="47625" marB="47625"/>
                </a:tc>
                <a:tc>
                  <a:txBody>
                    <a:bodyPr/>
                    <a:lstStyle/>
                    <a:p>
                      <a:pPr algn="l" fontAlgn="t"/>
                      <a:r>
                        <a:rPr lang="en-US" dirty="0">
                          <a:latin typeface="verdana"/>
                        </a:rPr>
                        <a:t>This event is generated when loading of the media begins.</a:t>
                      </a:r>
                    </a:p>
                  </a:txBody>
                  <a:tcPr marL="47625" marR="47625" marT="47625" marB="47625"/>
                </a:tc>
              </a:tr>
              <a:tr h="370840">
                <a:tc>
                  <a:txBody>
                    <a:bodyPr/>
                    <a:lstStyle/>
                    <a:p>
                      <a:pPr algn="l" fontAlgn="t"/>
                      <a:r>
                        <a:rPr lang="en-US" dirty="0">
                          <a:latin typeface="verdana"/>
                        </a:rPr>
                        <a:t>pause</a:t>
                      </a:r>
                    </a:p>
                  </a:txBody>
                  <a:tcPr marL="47625" marR="47625" marT="47625" marB="47625"/>
                </a:tc>
                <a:tc>
                  <a:txBody>
                    <a:bodyPr/>
                    <a:lstStyle/>
                    <a:p>
                      <a:pPr algn="l" fontAlgn="t"/>
                      <a:r>
                        <a:rPr lang="en-US" dirty="0">
                          <a:latin typeface="verdana"/>
                        </a:rPr>
                        <a:t>This event is generated when playback is paused.</a:t>
                      </a:r>
                    </a:p>
                  </a:txBody>
                  <a:tcPr marL="47625" marR="47625" marT="47625" marB="47625"/>
                </a:tc>
              </a:tr>
            </a:tbl>
          </a:graphicData>
        </a:graphic>
      </p:graphicFrame>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533400" y="1954530"/>
          <a:ext cx="8077200" cy="4217670"/>
        </p:xfrm>
        <a:graphic>
          <a:graphicData uri="http://schemas.openxmlformats.org/drawingml/2006/table">
            <a:tbl>
              <a:tblPr firstRow="1" bandRow="1">
                <a:tableStyleId>{5C22544A-7EE6-4342-B048-85BDC9FD1C3A}</a:tableStyleId>
              </a:tblPr>
              <a:tblGrid>
                <a:gridCol w="1837881"/>
                <a:gridCol w="6239319"/>
              </a:tblGrid>
              <a:tr h="370840">
                <a:tc>
                  <a:txBody>
                    <a:bodyPr/>
                    <a:lstStyle/>
                    <a:p>
                      <a:pPr algn="l"/>
                      <a:r>
                        <a:rPr lang="en-US" dirty="0">
                          <a:latin typeface="verdana"/>
                        </a:rPr>
                        <a:t>Event</a:t>
                      </a:r>
                    </a:p>
                  </a:txBody>
                  <a:tcPr marL="47625" marR="47625" marT="47625" marB="47625"/>
                </a:tc>
                <a:tc>
                  <a:txBody>
                    <a:bodyPr/>
                    <a:lstStyle/>
                    <a:p>
                      <a:pPr algn="l"/>
                      <a:r>
                        <a:rPr lang="en-US" dirty="0">
                          <a:latin typeface="verdana"/>
                        </a:rPr>
                        <a:t>Description</a:t>
                      </a:r>
                    </a:p>
                  </a:txBody>
                  <a:tcPr marL="47625" marR="47625" marT="47625" marB="47625"/>
                </a:tc>
              </a:tr>
              <a:tr h="370840">
                <a:tc>
                  <a:txBody>
                    <a:bodyPr/>
                    <a:lstStyle/>
                    <a:p>
                      <a:pPr algn="l" fontAlgn="t"/>
                      <a:r>
                        <a:rPr lang="en-US" dirty="0">
                          <a:latin typeface="verdana"/>
                        </a:rPr>
                        <a:t>play</a:t>
                      </a:r>
                    </a:p>
                  </a:txBody>
                  <a:tcPr marL="47625" marR="47625" marT="47625" marB="47625"/>
                </a:tc>
                <a:tc>
                  <a:txBody>
                    <a:bodyPr/>
                    <a:lstStyle/>
                    <a:p>
                      <a:pPr algn="l" fontAlgn="t"/>
                      <a:r>
                        <a:rPr lang="en-US" sz="1600" dirty="0">
                          <a:latin typeface="verdana"/>
                        </a:rPr>
                        <a:t>This event is generated when playback starts or resumes.</a:t>
                      </a:r>
                    </a:p>
                  </a:txBody>
                  <a:tcPr marL="47625" marR="47625" marT="47625" marB="47625"/>
                </a:tc>
              </a:tr>
              <a:tr h="370840">
                <a:tc>
                  <a:txBody>
                    <a:bodyPr/>
                    <a:lstStyle/>
                    <a:p>
                      <a:pPr algn="l" fontAlgn="t"/>
                      <a:r>
                        <a:rPr lang="en-US" dirty="0">
                          <a:latin typeface="verdana"/>
                        </a:rPr>
                        <a:t>progress</a:t>
                      </a:r>
                    </a:p>
                  </a:txBody>
                  <a:tcPr marL="47625" marR="47625" marT="47625" marB="47625"/>
                </a:tc>
                <a:tc>
                  <a:txBody>
                    <a:bodyPr/>
                    <a:lstStyle/>
                    <a:p>
                      <a:pPr algn="l" fontAlgn="t"/>
                      <a:r>
                        <a:rPr lang="en-US" sz="1600" dirty="0">
                          <a:latin typeface="verdana"/>
                        </a:rPr>
                        <a:t>This event is generated periodically to inform the progress of the downloading the media.</a:t>
                      </a:r>
                    </a:p>
                  </a:txBody>
                  <a:tcPr marL="47625" marR="47625" marT="47625" marB="47625"/>
                </a:tc>
              </a:tr>
              <a:tr h="370840">
                <a:tc>
                  <a:txBody>
                    <a:bodyPr/>
                    <a:lstStyle/>
                    <a:p>
                      <a:pPr algn="l" fontAlgn="t"/>
                      <a:r>
                        <a:rPr lang="en-US" dirty="0">
                          <a:latin typeface="verdana"/>
                        </a:rPr>
                        <a:t>ratechange</a:t>
                      </a:r>
                    </a:p>
                  </a:txBody>
                  <a:tcPr marL="47625" marR="47625" marT="47625" marB="47625"/>
                </a:tc>
                <a:tc>
                  <a:txBody>
                    <a:bodyPr/>
                    <a:lstStyle/>
                    <a:p>
                      <a:pPr algn="l" fontAlgn="t"/>
                      <a:r>
                        <a:rPr lang="en-US" sz="1600" dirty="0">
                          <a:latin typeface="verdana"/>
                        </a:rPr>
                        <a:t>This event is generated when the playback speed changes.</a:t>
                      </a:r>
                    </a:p>
                  </a:txBody>
                  <a:tcPr marL="47625" marR="47625" marT="47625" marB="47625"/>
                </a:tc>
              </a:tr>
              <a:tr h="370840">
                <a:tc>
                  <a:txBody>
                    <a:bodyPr/>
                    <a:lstStyle/>
                    <a:p>
                      <a:pPr algn="l" fontAlgn="t"/>
                      <a:r>
                        <a:rPr lang="en-US" dirty="0">
                          <a:latin typeface="verdana"/>
                        </a:rPr>
                        <a:t>seeked</a:t>
                      </a:r>
                    </a:p>
                  </a:txBody>
                  <a:tcPr marL="47625" marR="47625" marT="47625" marB="47625"/>
                </a:tc>
                <a:tc>
                  <a:txBody>
                    <a:bodyPr/>
                    <a:lstStyle/>
                    <a:p>
                      <a:pPr algn="l" fontAlgn="t"/>
                      <a:r>
                        <a:rPr lang="en-US" sz="1600" dirty="0">
                          <a:latin typeface="verdana"/>
                        </a:rPr>
                        <a:t>This event is generated when a seek operation completes.</a:t>
                      </a:r>
                    </a:p>
                  </a:txBody>
                  <a:tcPr marL="47625" marR="47625" marT="47625" marB="47625"/>
                </a:tc>
              </a:tr>
              <a:tr h="370840">
                <a:tc>
                  <a:txBody>
                    <a:bodyPr/>
                    <a:lstStyle/>
                    <a:p>
                      <a:pPr algn="l" fontAlgn="t"/>
                      <a:r>
                        <a:rPr lang="en-US" dirty="0">
                          <a:latin typeface="verdana"/>
                        </a:rPr>
                        <a:t>seeking</a:t>
                      </a:r>
                    </a:p>
                  </a:txBody>
                  <a:tcPr marL="47625" marR="47625" marT="47625" marB="47625"/>
                </a:tc>
                <a:tc>
                  <a:txBody>
                    <a:bodyPr/>
                    <a:lstStyle/>
                    <a:p>
                      <a:pPr algn="l" fontAlgn="t"/>
                      <a:r>
                        <a:rPr lang="en-US" sz="1600" dirty="0">
                          <a:latin typeface="verdana"/>
                        </a:rPr>
                        <a:t>This event is generated when a seek operation begins.</a:t>
                      </a:r>
                    </a:p>
                  </a:txBody>
                  <a:tcPr marL="47625" marR="47625" marT="47625" marB="47625"/>
                </a:tc>
              </a:tr>
              <a:tr h="370840">
                <a:tc>
                  <a:txBody>
                    <a:bodyPr/>
                    <a:lstStyle/>
                    <a:p>
                      <a:pPr algn="l" fontAlgn="t"/>
                      <a:r>
                        <a:rPr lang="en-US" dirty="0">
                          <a:latin typeface="verdana"/>
                        </a:rPr>
                        <a:t>suspend</a:t>
                      </a:r>
                    </a:p>
                  </a:txBody>
                  <a:tcPr marL="47625" marR="47625" marT="47625" marB="47625"/>
                </a:tc>
                <a:tc>
                  <a:txBody>
                    <a:bodyPr/>
                    <a:lstStyle/>
                    <a:p>
                      <a:pPr algn="l" fontAlgn="t"/>
                      <a:r>
                        <a:rPr lang="en-US" sz="1600" dirty="0">
                          <a:latin typeface="verdana"/>
                        </a:rPr>
                        <a:t>This event is generated when loading of the media is suspended.</a:t>
                      </a:r>
                    </a:p>
                  </a:txBody>
                  <a:tcPr marL="47625" marR="47625" marT="47625" marB="47625"/>
                </a:tc>
              </a:tr>
              <a:tr h="370840">
                <a:tc>
                  <a:txBody>
                    <a:bodyPr/>
                    <a:lstStyle/>
                    <a:p>
                      <a:pPr algn="l" fontAlgn="t"/>
                      <a:r>
                        <a:rPr lang="en-US" dirty="0">
                          <a:latin typeface="verdana"/>
                        </a:rPr>
                        <a:t>volumechange</a:t>
                      </a:r>
                    </a:p>
                  </a:txBody>
                  <a:tcPr marL="47625" marR="47625" marT="47625" marB="47625"/>
                </a:tc>
                <a:tc>
                  <a:txBody>
                    <a:bodyPr/>
                    <a:lstStyle/>
                    <a:p>
                      <a:pPr algn="l" fontAlgn="t"/>
                      <a:r>
                        <a:rPr lang="en-US" sz="1600" dirty="0">
                          <a:latin typeface="verdana"/>
                        </a:rPr>
                        <a:t>This event is generated when the audio volume changes.</a:t>
                      </a:r>
                    </a:p>
                  </a:txBody>
                  <a:tcPr marL="47625" marR="47625" marT="47625" marB="47625"/>
                </a:tc>
              </a:tr>
              <a:tr h="370840">
                <a:tc>
                  <a:txBody>
                    <a:bodyPr/>
                    <a:lstStyle/>
                    <a:p>
                      <a:pPr algn="l" fontAlgn="t"/>
                      <a:r>
                        <a:rPr lang="en-US" dirty="0">
                          <a:latin typeface="verdana"/>
                        </a:rPr>
                        <a:t>waiting</a:t>
                      </a:r>
                    </a:p>
                  </a:txBody>
                  <a:tcPr marL="47625" marR="47625" marT="47625" marB="47625"/>
                </a:tc>
                <a:tc>
                  <a:txBody>
                    <a:bodyPr/>
                    <a:lstStyle/>
                    <a:p>
                      <a:pPr algn="l" fontAlgn="t"/>
                      <a:r>
                        <a:rPr lang="en-US" sz="1600" dirty="0">
                          <a:latin typeface="verdana"/>
                        </a:rPr>
                        <a:t>This event is generated when the requested operation (such as playback) is delayed pending the completion of another operation (such as a seek).</a:t>
                      </a:r>
                    </a:p>
                  </a:txBody>
                  <a:tcPr marL="47625" marR="47625" marT="47625" marB="47625"/>
                </a:tc>
              </a:tr>
            </a:tbl>
          </a:graphicData>
        </a:graphic>
      </p:graphicFrame>
      <p:sp>
        <p:nvSpPr>
          <p:cNvPr id="3" name="Title 2"/>
          <p:cNvSpPr>
            <a:spLocks noGrp="1"/>
          </p:cNvSpPr>
          <p:nvPr>
            <p:ph type="title"/>
          </p:nvPr>
        </p:nvSpPr>
        <p:spPr/>
        <p:txBody>
          <a:bodyPr/>
          <a:lstStyle/>
          <a:p>
            <a:pPr lvl="1"/>
            <a:r>
              <a:rPr lang="en-US" dirty="0" smtClean="0"/>
              <a:t>Multimedia Events(Contn…)</a:t>
            </a:r>
            <a:endParaRPr lang="en-US" kern="1200" dirty="0" smtClean="0">
              <a:latin typeface="Verdana" pitchFamily="34" charset="0"/>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14</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sz="2000" smtClean="0"/>
              <a:t>Now  a days, all the recent browsers supports audio and video natively.</a:t>
            </a:r>
          </a:p>
          <a:p>
            <a:pPr indent="-285750"/>
            <a:r>
              <a:rPr sz="2000" smtClean="0"/>
              <a:t>Still we have many browsers available in the market do not supports audio and video tag.</a:t>
            </a:r>
          </a:p>
          <a:p>
            <a:pPr indent="-285750"/>
            <a:r>
              <a:rPr sz="2000" smtClean="0"/>
              <a:t>Below table explains the different browser support:</a:t>
            </a:r>
          </a:p>
        </p:txBody>
      </p:sp>
      <p:sp>
        <p:nvSpPr>
          <p:cNvPr id="3" name="Title 2"/>
          <p:cNvSpPr>
            <a:spLocks noGrp="1"/>
          </p:cNvSpPr>
          <p:nvPr>
            <p:ph type="title"/>
          </p:nvPr>
        </p:nvSpPr>
        <p:spPr/>
        <p:txBody>
          <a:bodyPr/>
          <a:lstStyle/>
          <a:p>
            <a:r>
              <a:rPr lang="en-US" dirty="0" smtClean="0"/>
              <a:t>Browser supports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graphicFrame>
        <p:nvGraphicFramePr>
          <p:cNvPr id="9" name="Table 8"/>
          <p:cNvGraphicFramePr>
            <a:graphicFrameLocks noGrp="1"/>
          </p:cNvGraphicFramePr>
          <p:nvPr/>
        </p:nvGraphicFramePr>
        <p:xfrm>
          <a:off x="923245" y="3261360"/>
          <a:ext cx="7306355" cy="2225040"/>
        </p:xfrm>
        <a:graphic>
          <a:graphicData uri="http://schemas.openxmlformats.org/drawingml/2006/table">
            <a:tbl>
              <a:tblPr firstRow="1" bandRow="1">
                <a:tableStyleId>{5C22544A-7EE6-4342-B048-85BDC9FD1C3A}</a:tableStyleId>
              </a:tblPr>
              <a:tblGrid>
                <a:gridCol w="2081213"/>
                <a:gridCol w="870857"/>
                <a:gridCol w="870857"/>
                <a:gridCol w="870857"/>
                <a:gridCol w="870857"/>
                <a:gridCol w="870857"/>
                <a:gridCol w="870857"/>
              </a:tblGrid>
              <a:tr h="370840">
                <a:tc>
                  <a:txBody>
                    <a:bodyPr/>
                    <a:lstStyle/>
                    <a:p>
                      <a:pPr algn="l" fontAlgn="t"/>
                      <a:r>
                        <a:rPr lang="en-US" sz="1600" dirty="0">
                          <a:latin typeface="verdana"/>
                        </a:rPr>
                        <a:t>Browser</a:t>
                      </a:r>
                    </a:p>
                  </a:txBody>
                  <a:tcPr marL="28575" marR="28575" marT="28575" marB="28575"/>
                </a:tc>
                <a:tc>
                  <a:txBody>
                    <a:bodyPr/>
                    <a:lstStyle/>
                    <a:p>
                      <a:pPr algn="l" fontAlgn="t"/>
                      <a:r>
                        <a:rPr lang="en-US" sz="1600" dirty="0">
                          <a:latin typeface="verdana"/>
                        </a:rPr>
                        <a:t>MP4</a:t>
                      </a:r>
                    </a:p>
                  </a:txBody>
                  <a:tcPr marL="28575" marR="28575" marT="28575" marB="28575"/>
                </a:tc>
                <a:tc>
                  <a:txBody>
                    <a:bodyPr/>
                    <a:lstStyle/>
                    <a:p>
                      <a:pPr algn="l" fontAlgn="t"/>
                      <a:r>
                        <a:rPr lang="en-US" sz="1600" dirty="0">
                          <a:latin typeface="verdana"/>
                        </a:rPr>
                        <a:t>WebM</a:t>
                      </a:r>
                    </a:p>
                  </a:txBody>
                  <a:tcPr marL="28575" marR="28575" marT="28575" marB="28575"/>
                </a:tc>
                <a:tc>
                  <a:txBody>
                    <a:bodyPr/>
                    <a:lstStyle/>
                    <a:p>
                      <a:pPr algn="l" fontAlgn="t"/>
                      <a:r>
                        <a:rPr lang="en-US" sz="1600" dirty="0">
                          <a:latin typeface="verdana"/>
                        </a:rPr>
                        <a:t>Ogg</a:t>
                      </a:r>
                    </a:p>
                  </a:txBody>
                  <a:tcPr marL="28575" marR="28575" marT="28575" marB="28575"/>
                </a:tc>
                <a:tc>
                  <a:txBody>
                    <a:bodyPr/>
                    <a:lstStyle/>
                    <a:p>
                      <a:pPr algn="l" fontAlgn="t"/>
                      <a:r>
                        <a:rPr lang="en-US" sz="1600" dirty="0">
                          <a:latin typeface="verdana"/>
                        </a:rPr>
                        <a:t>MP3</a:t>
                      </a:r>
                    </a:p>
                  </a:txBody>
                  <a:tcPr marL="28575" marR="28575" marT="28575" marB="28575"/>
                </a:tc>
                <a:tc>
                  <a:txBody>
                    <a:bodyPr/>
                    <a:lstStyle/>
                    <a:p>
                      <a:pPr algn="l" fontAlgn="t"/>
                      <a:r>
                        <a:rPr lang="en-US" sz="1600" dirty="0">
                          <a:latin typeface="verdana"/>
                        </a:rPr>
                        <a:t>Wav</a:t>
                      </a:r>
                    </a:p>
                  </a:txBody>
                  <a:tcPr marL="28575" marR="28575" marT="28575" marB="28575"/>
                </a:tc>
                <a:tc>
                  <a:txBody>
                    <a:bodyPr/>
                    <a:lstStyle/>
                    <a:p>
                      <a:pPr algn="l" fontAlgn="t"/>
                      <a:r>
                        <a:rPr lang="en-US" sz="1600" dirty="0">
                          <a:latin typeface="verdana"/>
                        </a:rPr>
                        <a:t>Ogg</a:t>
                      </a:r>
                    </a:p>
                  </a:txBody>
                  <a:tcPr marL="28575" marR="28575" marT="28575" marB="28575"/>
                </a:tc>
              </a:tr>
              <a:tr h="370840">
                <a:tc>
                  <a:txBody>
                    <a:bodyPr/>
                    <a:lstStyle/>
                    <a:p>
                      <a:pPr fontAlgn="t"/>
                      <a:r>
                        <a:rPr lang="en-US" sz="1600" dirty="0">
                          <a:latin typeface="verdana"/>
                        </a:rPr>
                        <a:t>Internet Explorer 9</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NO</a:t>
                      </a:r>
                    </a:p>
                  </a:txBody>
                  <a:tcPr marL="28575" marR="28575" marT="28575" marB="28575"/>
                </a:tc>
              </a:tr>
              <a:tr h="370840">
                <a:tc>
                  <a:txBody>
                    <a:bodyPr/>
                    <a:lstStyle/>
                    <a:p>
                      <a:pPr fontAlgn="t"/>
                      <a:r>
                        <a:rPr lang="en-US" sz="1600" dirty="0">
                          <a:latin typeface="verdana"/>
                        </a:rPr>
                        <a:t>Firefox 4.0</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r>
              <a:tr h="370840">
                <a:tc>
                  <a:txBody>
                    <a:bodyPr/>
                    <a:lstStyle/>
                    <a:p>
                      <a:pPr fontAlgn="t"/>
                      <a:r>
                        <a:rPr lang="en-US" sz="1600" dirty="0">
                          <a:latin typeface="verdana"/>
                        </a:rPr>
                        <a:t>Google Chrome 6</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r>
              <a:tr h="370840">
                <a:tc>
                  <a:txBody>
                    <a:bodyPr/>
                    <a:lstStyle/>
                    <a:p>
                      <a:pPr fontAlgn="t"/>
                      <a:r>
                        <a:rPr lang="en-US" sz="1600" dirty="0">
                          <a:latin typeface="verdana"/>
                        </a:rPr>
                        <a:t>Apple Safari 5</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smtClean="0">
                          <a:latin typeface="verdana"/>
                        </a:rPr>
                        <a:t>YES</a:t>
                      </a:r>
                      <a:endParaRPr lang="en-US" sz="1600" dirty="0">
                        <a:latin typeface="verdana"/>
                      </a:endParaRPr>
                    </a:p>
                  </a:txBody>
                  <a:tcPr marL="28575" marR="28575" marT="28575" marB="28575"/>
                </a:tc>
                <a:tc>
                  <a:txBody>
                    <a:bodyPr/>
                    <a:lstStyle/>
                    <a:p>
                      <a:pPr fontAlgn="t"/>
                      <a:r>
                        <a:rPr lang="en-US" sz="1600" dirty="0">
                          <a:latin typeface="verdana"/>
                        </a:rPr>
                        <a:t>NO</a:t>
                      </a:r>
                    </a:p>
                  </a:txBody>
                  <a:tcPr marL="28575" marR="28575" marT="28575" marB="28575"/>
                </a:tc>
              </a:tr>
              <a:tr h="370840">
                <a:tc>
                  <a:txBody>
                    <a:bodyPr/>
                    <a:lstStyle/>
                    <a:p>
                      <a:pPr fontAlgn="t"/>
                      <a:r>
                        <a:rPr lang="en-US" sz="1600" dirty="0">
                          <a:latin typeface="verdana"/>
                        </a:rPr>
                        <a:t>Opera 10.6</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NO</a:t>
                      </a:r>
                    </a:p>
                  </a:txBody>
                  <a:tcPr marL="28575" marR="28575" marT="28575" marB="28575"/>
                </a:tc>
                <a:tc>
                  <a:txBody>
                    <a:bodyPr/>
                    <a:lstStyle/>
                    <a:p>
                      <a:pPr fontAlgn="t"/>
                      <a:r>
                        <a:rPr lang="en-US" sz="1600" dirty="0">
                          <a:latin typeface="verdana"/>
                        </a:rPr>
                        <a:t>YES</a:t>
                      </a:r>
                    </a:p>
                  </a:txBody>
                  <a:tcPr marL="28575" marR="28575" marT="28575" marB="28575"/>
                </a:tc>
                <a:tc>
                  <a:txBody>
                    <a:bodyPr/>
                    <a:lstStyle/>
                    <a:p>
                      <a:pPr fontAlgn="t"/>
                      <a:r>
                        <a:rPr lang="en-US" sz="1600" dirty="0">
                          <a:latin typeface="verdana"/>
                        </a:rPr>
                        <a:t>YES</a:t>
                      </a:r>
                    </a:p>
                  </a:txBody>
                  <a:tcPr marL="28575" marR="28575" marT="28575" marB="28575"/>
                </a:tc>
              </a:tr>
            </a:tbl>
          </a:graphicData>
        </a:graphic>
      </p:graphicFrame>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16</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What is the purpose of multimedia tags?</a:t>
            </a:r>
          </a:p>
          <a:p>
            <a:r>
              <a:rPr sz="2000" smtClean="0"/>
              <a:t>What are problems with the current multimedia usage?</a:t>
            </a:r>
          </a:p>
          <a:p>
            <a:r>
              <a:rPr sz="2000" smtClean="0"/>
              <a:t>Explain multimedia attributes?</a:t>
            </a:r>
          </a:p>
          <a:p>
            <a:r>
              <a:rPr sz="2000" smtClean="0"/>
              <a:t>Explain multimedia methods?</a:t>
            </a:r>
          </a:p>
          <a:p>
            <a:r>
              <a:rPr sz="2000" smtClean="0"/>
              <a:t>Explain multimedia events?</a:t>
            </a:r>
          </a:p>
          <a:p>
            <a:r>
              <a:rPr lang="en-US" sz="2000" dirty="0" smtClean="0"/>
              <a:t>W</a:t>
            </a:r>
            <a:r>
              <a:rPr sz="2000" smtClean="0"/>
              <a:t>hich browser supports multimedia tags?</a:t>
            </a:r>
            <a:endParaRPr lang="en-US" sz="2000"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HTML5 features, include native audio and video support without the need for Flash or any other third party plug-in.</a:t>
            </a:r>
          </a:p>
          <a:p>
            <a:r>
              <a:rPr sz="2000" smtClean="0"/>
              <a:t>The HTML5 &lt;audio&gt; and &lt;video&gt; tags make it simple to add media to a website, just need to set src attribute to identify the media source and include a controls attribute so the user can play and pause the media.</a:t>
            </a:r>
          </a:p>
          <a:p>
            <a:r>
              <a:rPr sz="2000" smtClean="0"/>
              <a:t>Most commonly used audio formats are ogg, mp3 &amp; wav and video formats are ogg, mpeg4.</a:t>
            </a:r>
          </a:p>
          <a:p>
            <a:r>
              <a:rPr sz="2000" smtClean="0"/>
              <a:t>&lt;source&gt; tag to specify media along with media type and many other attributes. </a:t>
            </a:r>
          </a:p>
          <a:p>
            <a:r>
              <a:rPr sz="2000" smtClean="0"/>
              <a:t>Using attributes, methods and events, create own controls like brand players.</a:t>
            </a:r>
          </a:p>
          <a:p>
            <a:r>
              <a:rPr sz="2000" smtClean="0"/>
              <a:t>The HTML5 audio and video tag can have a number of event handler to control various functionalities of the control using Javascript.</a:t>
            </a:r>
          </a:p>
          <a:p>
            <a:r>
              <a:rPr sz="2000" smtClean="0"/>
              <a:t>All the recent browsers supports audio and video natively.</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Web development using HTML5 &amp; CSS3</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HTML5 Multimedia</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buFont typeface="Calibri" pitchFamily="34" charset="0"/>
              <a:buChar char="–"/>
            </a:pPr>
            <a:r>
              <a:rPr sz="2000" smtClean="0"/>
              <a:t>HTML5 features, include native audio and video support without the need for Flash or any other third party plug-in.</a:t>
            </a:r>
          </a:p>
          <a:p>
            <a:pPr lvl="1">
              <a:buFont typeface="Calibri" pitchFamily="34" charset="0"/>
              <a:buChar char="–"/>
            </a:pPr>
            <a:r>
              <a:rPr sz="2000" smtClean="0"/>
              <a:t>The HTML5 &lt;audio&gt; and &lt;video&gt; tags make it simple to add media to a website, just need to set src attribute to identify the media source and include a controls attribute so the user can play and pause the media.</a:t>
            </a:r>
          </a:p>
          <a:p>
            <a:pPr lvl="1">
              <a:buFont typeface="Calibri" pitchFamily="34" charset="0"/>
              <a:buChar char="–"/>
            </a:pPr>
            <a:r>
              <a:rPr sz="2000" smtClean="0"/>
              <a:t>The HTML5 video &amp; audio tag can have a number of attributes to control the look and feel and various functionalities of the control.</a:t>
            </a:r>
          </a:p>
          <a:p>
            <a:pPr lvl="1">
              <a:buFont typeface="Calibri" pitchFamily="34" charset="0"/>
              <a:buChar char="–"/>
            </a:pPr>
            <a:r>
              <a:rPr sz="2000" smtClean="0"/>
              <a:t>Most commonly used audio formats are </a:t>
            </a:r>
            <a:r>
              <a:rPr sz="2000" b="1" smtClean="0"/>
              <a:t>ogg, mp3</a:t>
            </a:r>
            <a:r>
              <a:rPr sz="2000" smtClean="0"/>
              <a:t> &amp; </a:t>
            </a:r>
            <a:r>
              <a:rPr sz="2000" b="1" smtClean="0"/>
              <a:t>wav </a:t>
            </a:r>
            <a:r>
              <a:rPr sz="2000" smtClean="0"/>
              <a:t>and</a:t>
            </a:r>
            <a:r>
              <a:rPr sz="2000" b="1" smtClean="0"/>
              <a:t> </a:t>
            </a:r>
            <a:r>
              <a:rPr sz="2000" smtClean="0"/>
              <a:t>video formats are </a:t>
            </a:r>
            <a:r>
              <a:rPr sz="2000" b="1" smtClean="0"/>
              <a:t>ogg, mpeg4.</a:t>
            </a:r>
            <a:endParaRPr sz="2000" smtClean="0"/>
          </a:p>
          <a:p>
            <a:pPr lvl="1">
              <a:buFont typeface="Calibri" pitchFamily="34" charset="0"/>
              <a:buChar char="–"/>
            </a:pPr>
            <a:r>
              <a:rPr sz="2000" smtClean="0"/>
              <a:t>Lacks support in IE8 below, but Chrome 3+, Safari 4+ &amp; FF 3.5+ extends support.</a:t>
            </a:r>
          </a:p>
        </p:txBody>
      </p:sp>
      <p:sp>
        <p:nvSpPr>
          <p:cNvPr id="3" name="Title 2"/>
          <p:cNvSpPr>
            <a:spLocks noGrp="1"/>
          </p:cNvSpPr>
          <p:nvPr>
            <p:ph type="title"/>
          </p:nvPr>
        </p:nvSpPr>
        <p:spPr/>
        <p:txBody>
          <a:bodyPr/>
          <a:lstStyle/>
          <a:p>
            <a:pPr lvl="1"/>
            <a:r>
              <a:rPr lang="en-US" sz="2800" b="1" dirty="0" smtClean="0">
                <a:solidFill>
                  <a:schemeClr val="bg1"/>
                </a:solidFill>
                <a:latin typeface="Cambria" pitchFamily="18" charset="0"/>
              </a:rPr>
              <a:t>Multimedia</a:t>
            </a:r>
            <a:r>
              <a:rPr lang="en-US" sz="4000" b="1" dirty="0" smtClean="0"/>
              <a:t> </a:t>
            </a:r>
            <a:r>
              <a:rPr lang="en-US" dirty="0" smtClean="0"/>
              <a:t>-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b="1" dirty="0" smtClean="0"/>
              <a:t>Objective:</a:t>
            </a:r>
          </a:p>
          <a:p>
            <a:pPr>
              <a:buNone/>
            </a:pPr>
            <a:r>
              <a:rPr lang="en-US" sz="2000" dirty="0" smtClean="0"/>
              <a:t>After completing this chapter you will be able to understand :</a:t>
            </a:r>
          </a:p>
          <a:p>
            <a:pPr lvl="1"/>
            <a:r>
              <a:rPr sz="2000" smtClean="0"/>
              <a:t>Current Multimedia Usage</a:t>
            </a:r>
          </a:p>
          <a:p>
            <a:pPr lvl="1"/>
            <a:r>
              <a:rPr sz="2000" smtClean="0"/>
              <a:t>Audio</a:t>
            </a:r>
          </a:p>
          <a:p>
            <a:pPr lvl="1"/>
            <a:r>
              <a:rPr sz="2000" smtClean="0"/>
              <a:t>Customizing Audio Controls</a:t>
            </a:r>
          </a:p>
          <a:p>
            <a:pPr lvl="1"/>
            <a:r>
              <a:rPr sz="2000" smtClean="0"/>
              <a:t>Video</a:t>
            </a:r>
          </a:p>
          <a:p>
            <a:pPr lvl="1"/>
            <a:r>
              <a:rPr sz="2000" smtClean="0"/>
              <a:t>Customizing Video Controls</a:t>
            </a:r>
          </a:p>
          <a:p>
            <a:pPr lvl="1"/>
            <a:r>
              <a:rPr sz="2000" smtClean="0"/>
              <a:t>Attributes</a:t>
            </a:r>
          </a:p>
          <a:p>
            <a:pPr lvl="1"/>
            <a:r>
              <a:rPr sz="2000" smtClean="0"/>
              <a:t>Methods</a:t>
            </a:r>
          </a:p>
          <a:p>
            <a:pPr lvl="1"/>
            <a:r>
              <a:rPr sz="2000" smtClean="0"/>
              <a:t>Events</a:t>
            </a:r>
          </a:p>
          <a:p>
            <a:pPr lvl="1"/>
            <a:r>
              <a:rPr sz="2000" smtClean="0"/>
              <a:t>Browser Support</a:t>
            </a:r>
            <a:endParaRPr lang="en-US" sz="2800" dirty="0"/>
          </a:p>
        </p:txBody>
      </p:sp>
      <p:sp>
        <p:nvSpPr>
          <p:cNvPr id="3" name="Title 2"/>
          <p:cNvSpPr>
            <a:spLocks noGrp="1"/>
          </p:cNvSpPr>
          <p:nvPr>
            <p:ph type="title"/>
          </p:nvPr>
        </p:nvSpPr>
        <p:spPr>
          <a:xfrm>
            <a:off x="1524000" y="0"/>
            <a:ext cx="7772400" cy="1066800"/>
          </a:xfrm>
        </p:spPr>
        <p:txBody>
          <a:bodyPr/>
          <a:lstStyle/>
          <a:p>
            <a:pPr lvl="1"/>
            <a:r>
              <a:rPr lang="en-US" sz="2800" b="1" dirty="0" smtClean="0">
                <a:solidFill>
                  <a:schemeClr val="bg1"/>
                </a:solidFill>
                <a:latin typeface="Cambria" pitchFamily="18" charset="0"/>
              </a:rPr>
              <a:t>Multimedia </a:t>
            </a:r>
            <a:r>
              <a:rPr lang="en-US" dirty="0" smtClean="0"/>
              <a:t>-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Nowadays, to play audio or video on a website, have to rely on third party plugins such as Silverlight or Flash. </a:t>
            </a:r>
          </a:p>
          <a:p>
            <a:endParaRPr sz="2000" smtClean="0"/>
          </a:p>
          <a:p>
            <a:endParaRPr sz="2000" smtClean="0"/>
          </a:p>
          <a:p>
            <a:endParaRPr sz="2000" smtClean="0"/>
          </a:p>
          <a:p>
            <a:endParaRPr sz="2000" smtClean="0"/>
          </a:p>
          <a:p>
            <a:endParaRPr sz="2000" smtClean="0"/>
          </a:p>
          <a:p>
            <a:endParaRPr sz="2000" smtClean="0"/>
          </a:p>
          <a:p>
            <a:r>
              <a:rPr sz="2000" smtClean="0"/>
              <a:t>Some of the concerns that arise due to current multimedia usage:</a:t>
            </a:r>
          </a:p>
          <a:p>
            <a:pPr lvl="1"/>
            <a:r>
              <a:rPr sz="1400" smtClean="0"/>
              <a:t>Most of the information here is redundant since some browsers do not support the&lt;object&gt; element</a:t>
            </a:r>
          </a:p>
          <a:p>
            <a:pPr lvl="1"/>
            <a:r>
              <a:rPr sz="1400" smtClean="0"/>
              <a:t>An end-user might not have the plugin installed on their browser and they might not have the right to install it</a:t>
            </a:r>
          </a:p>
          <a:p>
            <a:pPr lvl="1"/>
            <a:r>
              <a:rPr sz="1400" smtClean="0"/>
              <a:t>Plugins are not standards and they are not cross platforms (Flash is not supported on iOS and Silverlight is not supported on Linux)</a:t>
            </a:r>
          </a:p>
          <a:p>
            <a:pPr lvl="1"/>
            <a:r>
              <a:rPr sz="1400" smtClean="0"/>
              <a:t>There are drawing issues with the usage of RIA plugins, a drop down menu that overlaps the plug-in drawing area.</a:t>
            </a:r>
          </a:p>
        </p:txBody>
      </p:sp>
      <p:sp>
        <p:nvSpPr>
          <p:cNvPr id="3" name="Title 2"/>
          <p:cNvSpPr>
            <a:spLocks noGrp="1"/>
          </p:cNvSpPr>
          <p:nvPr>
            <p:ph type="title"/>
          </p:nvPr>
        </p:nvSpPr>
        <p:spPr/>
        <p:txBody>
          <a:bodyPr/>
          <a:lstStyle/>
          <a:p>
            <a:pPr lvl="1"/>
            <a:r>
              <a:rPr lang="en-US" dirty="0" smtClean="0"/>
              <a:t>Current Multimedia Usage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6" name="Rounded Rectangle 5"/>
          <p:cNvSpPr/>
          <p:nvPr/>
        </p:nvSpPr>
        <p:spPr>
          <a:xfrm>
            <a:off x="304800" y="2362200"/>
            <a:ext cx="8382000" cy="1981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smtClean="0">
                <a:solidFill>
                  <a:srgbClr val="00B050"/>
                </a:solidFill>
                <a:latin typeface="Courier New" pitchFamily="49" charset="0"/>
                <a:cs typeface="Courier New" pitchFamily="49" charset="0"/>
              </a:rPr>
              <a:t>&lt;object width="640" height="385"&gt; </a:t>
            </a:r>
          </a:p>
          <a:p>
            <a:pPr lvl="1"/>
            <a:r>
              <a:rPr lang="en-US" sz="1600" b="1" dirty="0" smtClean="0">
                <a:solidFill>
                  <a:srgbClr val="00B050"/>
                </a:solidFill>
                <a:latin typeface="Courier New" pitchFamily="49" charset="0"/>
                <a:cs typeface="Courier New" pitchFamily="49" charset="0"/>
              </a:rPr>
              <a:t>&lt;param name="allowFullScreen" value="true"&gt;&lt;/param&gt; </a:t>
            </a:r>
          </a:p>
          <a:p>
            <a:pPr lvl="1"/>
            <a:r>
              <a:rPr lang="en-US" sz="1600" b="1" dirty="0" smtClean="0">
                <a:solidFill>
                  <a:srgbClr val="00B050"/>
                </a:solidFill>
                <a:latin typeface="Courier New" pitchFamily="49" charset="0"/>
                <a:cs typeface="Courier New" pitchFamily="49" charset="0"/>
              </a:rPr>
              <a:t>&lt;param name="allowscriptaccess" value="always"&gt;&lt;/param&gt; &lt;embed src="http://www.youtube.com/v?fs=1&amp;amp;hl=en_US" type="application/x-shockwave-flash" allowscriptaccess="always" allowfullscreen="true" width="640" height="385"&gt; &lt;/embed&gt; </a:t>
            </a:r>
          </a:p>
          <a:p>
            <a:pPr lvl="1"/>
            <a:r>
              <a:rPr lang="en-US" sz="1600" b="1" dirty="0" smtClean="0">
                <a:solidFill>
                  <a:srgbClr val="00B050"/>
                </a:solidFill>
                <a:latin typeface="Courier New" pitchFamily="49" charset="0"/>
                <a:cs typeface="Courier New" pitchFamily="49" charset="0"/>
              </a:rPr>
              <a:t>&lt;/object&gt;</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HTML5 supports &lt;audio&gt; tag which is used to embed sound content in an HTML or XHTML document.</a:t>
            </a:r>
          </a:p>
          <a:p>
            <a:r>
              <a:rPr sz="2000" smtClean="0"/>
              <a:t>The current HTML5 draft specification does not specify which audio formats browsers should support in the audio tag. Most commonly used audio formats are </a:t>
            </a:r>
            <a:r>
              <a:rPr sz="2000" b="1" smtClean="0"/>
              <a:t>ogg, mp3</a:t>
            </a:r>
            <a:r>
              <a:rPr sz="2000" smtClean="0"/>
              <a:t> and </a:t>
            </a:r>
            <a:r>
              <a:rPr sz="2000" b="1" smtClean="0"/>
              <a:t>wav</a:t>
            </a:r>
            <a:r>
              <a:rPr sz="2000" smtClean="0"/>
              <a:t>.</a:t>
            </a:r>
          </a:p>
          <a:p>
            <a:endParaRPr sz="2000" smtClean="0"/>
          </a:p>
          <a:p>
            <a:endParaRPr sz="2000" smtClean="0"/>
          </a:p>
          <a:p>
            <a:endParaRPr sz="2000" smtClean="0"/>
          </a:p>
          <a:p>
            <a:endParaRPr sz="2000" smtClean="0"/>
          </a:p>
          <a:p>
            <a:r>
              <a:rPr sz="2000" smtClean="0"/>
              <a:t>&lt;source&gt; tag to specify media along with media type and many other attributes. </a:t>
            </a:r>
          </a:p>
          <a:p>
            <a:r>
              <a:rPr sz="2000" smtClean="0"/>
              <a:t>An audio element allows multiple source elements and browser will use the first recognized format</a:t>
            </a:r>
            <a:endParaRPr lang="en-US" sz="2000" dirty="0" smtClean="0"/>
          </a:p>
          <a:p>
            <a:endParaRPr lang="en-US" dirty="0"/>
          </a:p>
        </p:txBody>
      </p:sp>
      <p:sp>
        <p:nvSpPr>
          <p:cNvPr id="3" name="Title 2"/>
          <p:cNvSpPr>
            <a:spLocks noGrp="1"/>
          </p:cNvSpPr>
          <p:nvPr>
            <p:ph type="title"/>
          </p:nvPr>
        </p:nvSpPr>
        <p:spPr/>
        <p:txBody>
          <a:bodyPr/>
          <a:lstStyle/>
          <a:p>
            <a:r>
              <a:rPr lang="en-US" dirty="0" smtClean="0"/>
              <a:t>Audio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6" name="Rounded Rectangle 5"/>
          <p:cNvSpPr/>
          <p:nvPr/>
        </p:nvSpPr>
        <p:spPr>
          <a:xfrm>
            <a:off x="381000" y="3429000"/>
            <a:ext cx="83820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smtClean="0">
                <a:solidFill>
                  <a:srgbClr val="00B050"/>
                </a:solidFill>
                <a:latin typeface="Courier New" pitchFamily="49" charset="0"/>
                <a:cs typeface="Courier New" pitchFamily="49" charset="0"/>
              </a:rPr>
              <a:t>&lt;audio controls autoplay&gt; </a:t>
            </a:r>
          </a:p>
          <a:p>
            <a:pPr lvl="1"/>
            <a:r>
              <a:rPr lang="en-US" sz="1600" b="1" dirty="0" smtClean="0">
                <a:solidFill>
                  <a:srgbClr val="00B050"/>
                </a:solidFill>
                <a:latin typeface="Courier New" pitchFamily="49" charset="0"/>
                <a:cs typeface="Courier New" pitchFamily="49" charset="0"/>
              </a:rPr>
              <a:t>	&lt;source src="/html5/audio.ogg" type="audio/ogg" /&gt; </a:t>
            </a:r>
          </a:p>
          <a:p>
            <a:pPr lvl="1"/>
            <a:r>
              <a:rPr lang="en-US" sz="1600" b="1" dirty="0" smtClean="0">
                <a:solidFill>
                  <a:srgbClr val="00B050"/>
                </a:solidFill>
                <a:latin typeface="Courier New" pitchFamily="49" charset="0"/>
                <a:cs typeface="Courier New" pitchFamily="49" charset="0"/>
              </a:rPr>
              <a:t>	&lt;source src="/html5/audio.wav" type="audio/wav" /&gt; </a:t>
            </a:r>
          </a:p>
          <a:p>
            <a:pPr lvl="1"/>
            <a:r>
              <a:rPr lang="en-US" sz="1600" b="1" dirty="0" smtClean="0">
                <a:solidFill>
                  <a:srgbClr val="00B050"/>
                </a:solidFill>
                <a:latin typeface="Courier New" pitchFamily="49" charset="0"/>
                <a:cs typeface="Courier New" pitchFamily="49" charset="0"/>
              </a:rPr>
              <a:t>	Your browser does not support the </a:t>
            </a:r>
          </a:p>
          <a:p>
            <a:pPr lvl="1"/>
            <a:r>
              <a:rPr lang="en-US" sz="1600" b="1" dirty="0" smtClean="0">
                <a:solidFill>
                  <a:srgbClr val="00B050"/>
                </a:solidFill>
                <a:latin typeface="Courier New" pitchFamily="49" charset="0"/>
                <a:cs typeface="Courier New" pitchFamily="49" charset="0"/>
              </a:rPr>
              <a:t>&lt;audio&gt; element. &lt;/audio&gt;</a:t>
            </a:r>
            <a:endParaRPr lang="en-US" sz="1600" b="1" dirty="0">
              <a:solidFill>
                <a:srgbClr val="00B050"/>
              </a:solidFill>
              <a:latin typeface="Courier New" pitchFamily="49" charset="0"/>
              <a:cs typeface="Courier New" pitchFamily="49" charset="0"/>
            </a:endParaRPr>
          </a:p>
        </p:txBody>
      </p:sp>
      <p:sp>
        <p:nvSpPr>
          <p:cNvPr id="7" name="Rectangle 6"/>
          <p:cNvSpPr/>
          <p:nvPr/>
        </p:nvSpPr>
        <p:spPr>
          <a:xfrm>
            <a:off x="285720" y="6000768"/>
            <a:ext cx="5026761" cy="369332"/>
          </a:xfrm>
          <a:prstGeom prst="rect">
            <a:avLst/>
          </a:prstGeom>
        </p:spPr>
        <p:txBody>
          <a:bodyPr wrap="none">
            <a:spAutoFit/>
          </a:bodyPr>
          <a:lstStyle/>
          <a:p>
            <a:r>
              <a:rPr lang="en-US" dirty="0" smtClean="0">
                <a:solidFill>
                  <a:srgbClr val="2D9F01"/>
                </a:solidFill>
              </a:rPr>
              <a:t>For DEMO : Navigate to DEMO folder -&gt; Multimedia</a:t>
            </a:r>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2000" smtClean="0"/>
              <a:t>HTML5 supports &lt;video&gt; tag which is used to embed video content in an HTML or XHTML document.</a:t>
            </a:r>
          </a:p>
          <a:p>
            <a:r>
              <a:rPr sz="2000" smtClean="0"/>
              <a:t>The current HTML5 draft specification does not specify which video formats browsers should support in the video tag. Most commonly used video formats are:</a:t>
            </a:r>
          </a:p>
          <a:p>
            <a:pPr lvl="1"/>
            <a:r>
              <a:rPr sz="1800" b="1" smtClean="0"/>
              <a:t>Ogg:</a:t>
            </a:r>
            <a:r>
              <a:rPr sz="1800" smtClean="0"/>
              <a:t> Ogg files with Thedora video codec and Vorbis audio codec.</a:t>
            </a:r>
          </a:p>
          <a:p>
            <a:pPr lvl="1"/>
            <a:r>
              <a:rPr sz="1800" b="1" smtClean="0"/>
              <a:t>mpeg4:</a:t>
            </a:r>
            <a:r>
              <a:rPr sz="1800" smtClean="0"/>
              <a:t> MPEG4 files with H.264 video codec and AAC audio codec.</a:t>
            </a:r>
            <a:endParaRPr sz="2000" smtClean="0"/>
          </a:p>
          <a:p>
            <a:endParaRPr sz="2000" smtClean="0"/>
          </a:p>
          <a:p>
            <a:endParaRPr sz="2000" smtClean="0"/>
          </a:p>
          <a:p>
            <a:endParaRPr sz="2000" smtClean="0"/>
          </a:p>
          <a:p>
            <a:endParaRPr sz="2000" smtClean="0"/>
          </a:p>
          <a:p>
            <a:r>
              <a:rPr sz="2000" smtClean="0"/>
              <a:t>&lt;source&gt; tag to specify media along with media type and many other attributes. </a:t>
            </a:r>
          </a:p>
          <a:p>
            <a:endParaRPr lang="en-US" dirty="0"/>
          </a:p>
        </p:txBody>
      </p:sp>
      <p:sp>
        <p:nvSpPr>
          <p:cNvPr id="3" name="Title 2"/>
          <p:cNvSpPr>
            <a:spLocks noGrp="1"/>
          </p:cNvSpPr>
          <p:nvPr>
            <p:ph type="title"/>
          </p:nvPr>
        </p:nvSpPr>
        <p:spPr/>
        <p:txBody>
          <a:bodyPr/>
          <a:lstStyle/>
          <a:p>
            <a:r>
              <a:rPr lang="en-US" dirty="0" smtClean="0"/>
              <a:t>Video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7" name="Rounded Rectangle 6"/>
          <p:cNvSpPr/>
          <p:nvPr/>
        </p:nvSpPr>
        <p:spPr>
          <a:xfrm>
            <a:off x="381000" y="4114800"/>
            <a:ext cx="8382000" cy="12192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smtClean="0">
                <a:solidFill>
                  <a:srgbClr val="00B050"/>
                </a:solidFill>
                <a:latin typeface="Courier New" pitchFamily="49" charset="0"/>
                <a:cs typeface="Courier New" pitchFamily="49" charset="0"/>
              </a:rPr>
              <a:t>&lt;video width="300" height="200" controls autoplay&gt; </a:t>
            </a:r>
          </a:p>
          <a:p>
            <a:pPr lvl="1"/>
            <a:r>
              <a:rPr lang="en-US" sz="1600" b="1" dirty="0" smtClean="0">
                <a:solidFill>
                  <a:srgbClr val="00B050"/>
                </a:solidFill>
                <a:latin typeface="Courier New" pitchFamily="49" charset="0"/>
                <a:cs typeface="Courier New" pitchFamily="49" charset="0"/>
              </a:rPr>
              <a:t>	&lt;source src="/html5/video.ogg" type="video/ogg" /&gt; </a:t>
            </a:r>
          </a:p>
          <a:p>
            <a:pPr lvl="1"/>
            <a:r>
              <a:rPr lang="en-US" sz="1600" b="1" dirty="0" smtClean="0">
                <a:solidFill>
                  <a:srgbClr val="00B050"/>
                </a:solidFill>
                <a:latin typeface="Courier New" pitchFamily="49" charset="0"/>
                <a:cs typeface="Courier New" pitchFamily="49" charset="0"/>
              </a:rPr>
              <a:t>	&lt;source src="/html5/video.mp4" type="video/mp4" /&gt; </a:t>
            </a:r>
          </a:p>
          <a:p>
            <a:pPr lvl="1"/>
            <a:r>
              <a:rPr lang="en-US" sz="1600" b="1" dirty="0" smtClean="0">
                <a:solidFill>
                  <a:srgbClr val="00B050"/>
                </a:solidFill>
                <a:latin typeface="Courier New" pitchFamily="49" charset="0"/>
                <a:cs typeface="Courier New" pitchFamily="49" charset="0"/>
              </a:rPr>
              <a:t>	Your browser does not support the </a:t>
            </a:r>
          </a:p>
          <a:p>
            <a:pPr lvl="1"/>
            <a:r>
              <a:rPr lang="en-US" sz="1600" b="1" dirty="0" smtClean="0">
                <a:solidFill>
                  <a:srgbClr val="00B050"/>
                </a:solidFill>
                <a:latin typeface="Courier New" pitchFamily="49" charset="0"/>
                <a:cs typeface="Courier New" pitchFamily="49" charset="0"/>
              </a:rPr>
              <a:t>&lt;video&gt; element. &lt;/video&gt;</a:t>
            </a:r>
          </a:p>
        </p:txBody>
      </p:sp>
      <p:sp>
        <p:nvSpPr>
          <p:cNvPr id="6" name="Rectangle 5"/>
          <p:cNvSpPr/>
          <p:nvPr/>
        </p:nvSpPr>
        <p:spPr>
          <a:xfrm>
            <a:off x="285720" y="6031468"/>
            <a:ext cx="5026761" cy="369332"/>
          </a:xfrm>
          <a:prstGeom prst="rect">
            <a:avLst/>
          </a:prstGeom>
        </p:spPr>
        <p:txBody>
          <a:bodyPr wrap="none">
            <a:spAutoFit/>
          </a:bodyPr>
          <a:lstStyle/>
          <a:p>
            <a:r>
              <a:rPr lang="en-US" dirty="0" smtClean="0">
                <a:solidFill>
                  <a:srgbClr val="2D9F01"/>
                </a:solidFill>
              </a:rPr>
              <a:t>For DEMO : Navigate to DEMO folder -&gt; Multimedia</a:t>
            </a:r>
            <a:endParaRPr lang="en-US"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sz="2000" smtClean="0"/>
              <a:t>Using attributes, methods and events, create own controls like brand players.</a:t>
            </a:r>
          </a:p>
          <a:p>
            <a:r>
              <a:rPr sz="2000" smtClean="0"/>
              <a:t>All the required controls for effective controlling the video/audio is readily available in HTML5 with minimal javascript code.</a:t>
            </a:r>
          </a:p>
          <a:p>
            <a:endParaRPr sz="2000" smtClean="0"/>
          </a:p>
          <a:p>
            <a:endParaRPr sz="2000" smtClean="0"/>
          </a:p>
          <a:p>
            <a:endParaRPr sz="2000" smtClean="0"/>
          </a:p>
        </p:txBody>
      </p:sp>
      <p:sp>
        <p:nvSpPr>
          <p:cNvPr id="3" name="Title 2"/>
          <p:cNvSpPr>
            <a:spLocks noGrp="1"/>
          </p:cNvSpPr>
          <p:nvPr>
            <p:ph type="title"/>
          </p:nvPr>
        </p:nvSpPr>
        <p:spPr/>
        <p:txBody>
          <a:bodyPr/>
          <a:lstStyle/>
          <a:p>
            <a:pPr lvl="1"/>
            <a:r>
              <a:rPr lang="en-US" kern="1200" dirty="0" smtClean="0">
                <a:latin typeface="Verdana" pitchFamily="34" charset="0"/>
              </a:rPr>
              <a:t>Customizing Controls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6" name="Picture 5" descr="pic.jpg"/>
          <p:cNvPicPr>
            <a:picLocks noChangeAspect="1"/>
          </p:cNvPicPr>
          <p:nvPr/>
        </p:nvPicPr>
        <p:blipFill>
          <a:blip r:embed="rId2"/>
          <a:stretch>
            <a:fillRect/>
          </a:stretch>
        </p:blipFill>
        <p:spPr>
          <a:xfrm>
            <a:off x="787400" y="2667000"/>
            <a:ext cx="7569200" cy="3733800"/>
          </a:xfrm>
          <a:prstGeom prst="rect">
            <a:avLst/>
          </a:prstGeom>
        </p:spPr>
      </p:pic>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FF52BD2-1069-41C3-98A4-58175685149A}"/>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Theme_3</Template>
  <TotalTime>4141</TotalTime>
  <Words>1213</Words>
  <Application>Microsoft Office PowerPoint</Application>
  <PresentationFormat>On-screen Show (4:3)</PresentationFormat>
  <Paragraphs>257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Theme_3</vt:lpstr>
      <vt:lpstr>PowerPoint Presentation</vt:lpstr>
      <vt:lpstr>PowerPoint Presentation</vt:lpstr>
      <vt:lpstr>PowerPoint Presentation</vt:lpstr>
      <vt:lpstr>Multimedia - Overview</vt:lpstr>
      <vt:lpstr>Multimedia - Objectives</vt:lpstr>
      <vt:lpstr>Current Multimedia Usage</vt:lpstr>
      <vt:lpstr>Audio</vt:lpstr>
      <vt:lpstr>Video</vt:lpstr>
      <vt:lpstr>Customizing Controls</vt:lpstr>
      <vt:lpstr>Multimedia Attributes</vt:lpstr>
      <vt:lpstr>Multimedia Methods</vt:lpstr>
      <vt:lpstr>Multimedia Events</vt:lpstr>
      <vt:lpstr>Multimedia Events(Contn…)</vt:lpstr>
      <vt:lpstr>Questions from Participants</vt:lpstr>
      <vt:lpstr>Browser supports</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588</cp:revision>
  <dcterms:created xsi:type="dcterms:W3CDTF">2011-06-15T11:24:59Z</dcterms:created>
  <dcterms:modified xsi:type="dcterms:W3CDTF">2012-11-07T09:28:25Z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