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7" r:id="rId5"/>
    <p:sldId id="420" r:id="rId6"/>
    <p:sldId id="262" r:id="rId7"/>
    <p:sldId id="324" r:id="rId8"/>
    <p:sldId id="325" r:id="rId9"/>
    <p:sldId id="323" r:id="rId10"/>
    <p:sldId id="388" r:id="rId11"/>
    <p:sldId id="405" r:id="rId12"/>
    <p:sldId id="395" r:id="rId13"/>
    <p:sldId id="407" r:id="rId14"/>
    <p:sldId id="408" r:id="rId15"/>
    <p:sldId id="409" r:id="rId16"/>
    <p:sldId id="410" r:id="rId17"/>
    <p:sldId id="391" r:id="rId18"/>
    <p:sldId id="385" r:id="rId19"/>
    <p:sldId id="392" r:id="rId20"/>
    <p:sldId id="411" r:id="rId21"/>
    <p:sldId id="394" r:id="rId22"/>
    <p:sldId id="413" r:id="rId23"/>
    <p:sldId id="414" r:id="rId24"/>
    <p:sldId id="401" r:id="rId25"/>
    <p:sldId id="402" r:id="rId26"/>
    <p:sldId id="412" r:id="rId27"/>
    <p:sldId id="403" r:id="rId28"/>
    <p:sldId id="415" r:id="rId29"/>
    <p:sldId id="416" r:id="rId30"/>
    <p:sldId id="418" r:id="rId31"/>
    <p:sldId id="417" r:id="rId32"/>
    <p:sldId id="348" r:id="rId33"/>
    <p:sldId id="339" r:id="rId34"/>
    <p:sldId id="276" r:id="rId35"/>
    <p:sldId id="277" r:id="rId36"/>
    <p:sldId id="278" r:id="rId37"/>
    <p:sldId id="27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44" autoAdjust="0"/>
  </p:normalViewPr>
  <p:slideViewPr>
    <p:cSldViewPr>
      <p:cViewPr>
        <p:scale>
          <a:sx n="75" d="100"/>
          <a:sy n="75" d="100"/>
        </p:scale>
        <p:origin x="-1020" y="-690"/>
      </p:cViewPr>
      <p:guideLst>
        <p:guide orient="horz" pos="2160"/>
        <p:guide pos="2880"/>
      </p:guideLst>
    </p:cSldViewPr>
  </p:slideViewPr>
  <p:outlineViewPr>
    <p:cViewPr>
      <p:scale>
        <a:sx n="33" d="100"/>
        <a:sy n="33" d="100"/>
      </p:scale>
      <p:origin x="0" y="124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7.png"/><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HTML5 Data Storage and offline usage</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The </a:t>
            </a:r>
            <a:r>
              <a:rPr sz="1800" i="1" smtClean="0"/>
              <a:t>Session Storage</a:t>
            </a:r>
            <a:r>
              <a:rPr sz="1800" smtClean="0"/>
              <a:t> is designed for scenarios where the user is carrying out a single transaction, but could be carrying out multiple transactions in different windows at the same time.</a:t>
            </a:r>
          </a:p>
          <a:p>
            <a:r>
              <a:rPr sz="1800" smtClean="0"/>
              <a:t>HTML5 introduces the </a:t>
            </a:r>
            <a:r>
              <a:rPr sz="1800" i="1" smtClean="0"/>
              <a:t>sessionStorage</a:t>
            </a:r>
            <a:r>
              <a:rPr sz="1800" smtClean="0"/>
              <a:t> attribute which would be used by the sites to add data to the session storage, and it will be accessible to any page from the same site opened in that window ie session and as soon as we close the window, session would be lost.</a:t>
            </a:r>
          </a:p>
          <a:p>
            <a:pPr>
              <a:buNone/>
            </a:pPr>
            <a:endParaRPr sz="1800" smtClean="0"/>
          </a:p>
          <a:p>
            <a:endParaRPr sz="1800" smtClean="0"/>
          </a:p>
          <a:p>
            <a:endParaRPr sz="1800" smtClean="0"/>
          </a:p>
          <a:p>
            <a:endParaRPr sz="1800" smtClean="0"/>
          </a:p>
          <a:p>
            <a:r>
              <a:rPr sz="1800" smtClean="0"/>
              <a:t>Each window or tab has its own sessionStorage object. That means that any key/value pair created in sessionStorage for a window/tab can only be accessed from this window/tab. Data remain available until this same window/tab is closed</a:t>
            </a:r>
          </a:p>
          <a:p>
            <a:endParaRPr sz="2000" smtClean="0"/>
          </a:p>
        </p:txBody>
      </p:sp>
      <p:sp>
        <p:nvSpPr>
          <p:cNvPr id="3" name="Title 2"/>
          <p:cNvSpPr>
            <a:spLocks noGrp="1"/>
          </p:cNvSpPr>
          <p:nvPr>
            <p:ph type="title"/>
          </p:nvPr>
        </p:nvSpPr>
        <p:spPr/>
        <p:txBody>
          <a:bodyPr/>
          <a:lstStyle/>
          <a:p>
            <a:r>
              <a:rPr lang="en-US" dirty="0" smtClean="0"/>
              <a:t>Session Storage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6" name="Rounded Rectangle 5"/>
          <p:cNvSpPr/>
          <p:nvPr/>
        </p:nvSpPr>
        <p:spPr>
          <a:xfrm>
            <a:off x="381000" y="3657600"/>
            <a:ext cx="8458200" cy="1219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if(sessionStorage.hits ){ </a:t>
            </a:r>
          </a:p>
          <a:p>
            <a:r>
              <a:rPr lang="en-US" sz="1600" b="1" dirty="0" smtClean="0">
                <a:solidFill>
                  <a:srgbClr val="00B050"/>
                </a:solidFill>
                <a:latin typeface="Courier New" pitchFamily="49" charset="0"/>
                <a:cs typeface="Courier New" pitchFamily="49" charset="0"/>
              </a:rPr>
              <a:t>sessionStorage.hits = Number(sessionStorage.hits) +1; </a:t>
            </a:r>
          </a:p>
          <a:p>
            <a:r>
              <a:rPr lang="en-US" sz="1600" b="1" dirty="0" smtClean="0">
                <a:solidFill>
                  <a:srgbClr val="00B050"/>
                </a:solidFill>
                <a:latin typeface="Courier New" pitchFamily="49" charset="0"/>
                <a:cs typeface="Courier New" pitchFamily="49" charset="0"/>
              </a:rPr>
              <a:t>}else{ </a:t>
            </a:r>
          </a:p>
          <a:p>
            <a:r>
              <a:rPr lang="en-US" sz="1600" b="1" dirty="0" smtClean="0">
                <a:solidFill>
                  <a:srgbClr val="00B050"/>
                </a:solidFill>
                <a:latin typeface="Courier New" pitchFamily="49" charset="0"/>
                <a:cs typeface="Courier New" pitchFamily="49" charset="0"/>
              </a:rPr>
              <a:t>sessionStorage.hits = 1; }</a:t>
            </a:r>
          </a:p>
        </p:txBody>
      </p:sp>
      <p:sp>
        <p:nvSpPr>
          <p:cNvPr id="7" name="Rounded Rectangle 6"/>
          <p:cNvSpPr/>
          <p:nvPr/>
        </p:nvSpPr>
        <p:spPr>
          <a:xfrm>
            <a:off x="381000" y="58674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sessionStorage.remove('key'); (or) sessionStorage.clear();</a:t>
            </a:r>
          </a:p>
        </p:txBody>
      </p:sp>
      <p:sp>
        <p:nvSpPr>
          <p:cNvPr id="8" name="Rectangle 7"/>
          <p:cNvSpPr/>
          <p:nvPr/>
        </p:nvSpPr>
        <p:spPr>
          <a:xfrm>
            <a:off x="285720" y="6248400"/>
            <a:ext cx="4650760" cy="369332"/>
          </a:xfrm>
          <a:prstGeom prst="rect">
            <a:avLst/>
          </a:prstGeom>
        </p:spPr>
        <p:txBody>
          <a:bodyPr wrap="none">
            <a:spAutoFit/>
          </a:bodyPr>
          <a:lstStyle/>
          <a:p>
            <a:r>
              <a:rPr lang="en-US" dirty="0" smtClean="0">
                <a:solidFill>
                  <a:srgbClr val="2D9F01"/>
                </a:solidFill>
              </a:rPr>
              <a:t>For DEMO : Navigate to DEMO folder -&gt; Storage</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Another way to store data on the client side is to use web SQL storage to store complex relational data.</a:t>
            </a:r>
          </a:p>
          <a:p>
            <a:r>
              <a:rPr sz="1800" smtClean="0"/>
              <a:t>Web SQL storage also has its own specification: Web SQL Database</a:t>
            </a:r>
          </a:p>
          <a:p>
            <a:r>
              <a:rPr sz="1800" smtClean="0"/>
              <a:t>The Web SQL Database API isn't actually part of the HTML5 specification but it is a separate specification which introduces a set of APIs to manipulate client-side databases using SQL.</a:t>
            </a:r>
          </a:p>
          <a:p>
            <a:pPr>
              <a:buNone/>
            </a:pPr>
            <a:r>
              <a:rPr sz="2000" b="1" smtClean="0">
                <a:solidFill>
                  <a:srgbClr val="FF0000"/>
                </a:solidFill>
              </a:rPr>
              <a:t>	The Core Methods:</a:t>
            </a:r>
          </a:p>
          <a:p>
            <a:r>
              <a:rPr sz="2000" smtClean="0"/>
              <a:t>There are following three core methods defined in the spec to work with Web SQL Database</a:t>
            </a:r>
          </a:p>
          <a:p>
            <a:pPr lvl="1"/>
            <a:r>
              <a:rPr sz="1800" b="1" smtClean="0"/>
              <a:t>openDatabase:</a:t>
            </a:r>
            <a:r>
              <a:rPr sz="1800" smtClean="0"/>
              <a:t> This method creates the database object either using existing database or creating new one.</a:t>
            </a:r>
          </a:p>
          <a:p>
            <a:pPr lvl="1"/>
            <a:r>
              <a:rPr sz="1800" b="1" smtClean="0"/>
              <a:t>transaction:</a:t>
            </a:r>
            <a:r>
              <a:rPr sz="1800" smtClean="0"/>
              <a:t> This method give us the ability to control a transaction and performing either commit or rollback based on the situation.</a:t>
            </a:r>
          </a:p>
          <a:p>
            <a:pPr lvl="1"/>
            <a:r>
              <a:rPr sz="1800" b="1" smtClean="0"/>
              <a:t>executeSql:</a:t>
            </a:r>
            <a:r>
              <a:rPr sz="1800" smtClean="0"/>
              <a:t> This method is used to execute actual SQL query.</a:t>
            </a:r>
          </a:p>
          <a:p>
            <a:endParaRPr sz="2000" smtClean="0"/>
          </a:p>
        </p:txBody>
      </p:sp>
      <p:sp>
        <p:nvSpPr>
          <p:cNvPr id="3" name="Title 2"/>
          <p:cNvSpPr>
            <a:spLocks noGrp="1"/>
          </p:cNvSpPr>
          <p:nvPr>
            <p:ph type="title"/>
          </p:nvPr>
        </p:nvSpPr>
        <p:spPr/>
        <p:txBody>
          <a:bodyPr/>
          <a:lstStyle/>
          <a:p>
            <a:pPr lvl="1"/>
            <a:r>
              <a:rPr lang="en-US" dirty="0" smtClean="0"/>
              <a:t>Web SQL Database</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6" name="Rectangle 5"/>
          <p:cNvSpPr/>
          <p:nvPr/>
        </p:nvSpPr>
        <p:spPr>
          <a:xfrm>
            <a:off x="285720" y="6172200"/>
            <a:ext cx="4650760" cy="369332"/>
          </a:xfrm>
          <a:prstGeom prst="rect">
            <a:avLst/>
          </a:prstGeom>
        </p:spPr>
        <p:txBody>
          <a:bodyPr wrap="none">
            <a:spAutoFit/>
          </a:bodyPr>
          <a:lstStyle/>
          <a:p>
            <a:r>
              <a:rPr lang="en-US" dirty="0" smtClean="0">
                <a:solidFill>
                  <a:srgbClr val="2D9F01"/>
                </a:solidFill>
              </a:rPr>
              <a:t>For DEMO : Navigate to DEMO folder -&gt; Storage</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sz="1800" smtClean="0">
                <a:solidFill>
                  <a:srgbClr val="FF0000"/>
                </a:solidFill>
              </a:rPr>
              <a:t>	 Opening Database:</a:t>
            </a:r>
          </a:p>
          <a:p>
            <a:r>
              <a:rPr sz="1800" smtClean="0"/>
              <a:t>The </a:t>
            </a:r>
            <a:r>
              <a:rPr sz="1800" i="1" smtClean="0"/>
              <a:t>openDatabase</a:t>
            </a:r>
            <a:r>
              <a:rPr sz="1800" smtClean="0"/>
              <a:t> method takes care of opening a database if it already exists, this method will create it if it already does not exist.</a:t>
            </a:r>
          </a:p>
          <a:p>
            <a:r>
              <a:rPr sz="1800" smtClean="0"/>
              <a:t>To create and open a database, use the following code:</a:t>
            </a:r>
          </a:p>
          <a:p>
            <a:endParaRPr sz="1800" smtClean="0"/>
          </a:p>
          <a:p>
            <a:endParaRPr sz="1800" smtClean="0"/>
          </a:p>
          <a:p>
            <a:r>
              <a:rPr sz="1800" smtClean="0"/>
              <a:t>Above method took following five paramters:</a:t>
            </a:r>
          </a:p>
          <a:p>
            <a:pPr lvl="1"/>
            <a:r>
              <a:rPr sz="1600" smtClean="0"/>
              <a:t>Database name</a:t>
            </a:r>
          </a:p>
          <a:p>
            <a:pPr lvl="1"/>
            <a:r>
              <a:rPr sz="1600" smtClean="0"/>
              <a:t>Version number</a:t>
            </a:r>
          </a:p>
          <a:p>
            <a:pPr lvl="1"/>
            <a:r>
              <a:rPr sz="1600" smtClean="0"/>
              <a:t>Text description</a:t>
            </a:r>
          </a:p>
          <a:p>
            <a:pPr lvl="1"/>
            <a:r>
              <a:rPr sz="1600" smtClean="0"/>
              <a:t>Size of database</a:t>
            </a:r>
          </a:p>
          <a:p>
            <a:pPr lvl="1"/>
            <a:r>
              <a:rPr sz="1600" smtClean="0"/>
              <a:t>Creation callback</a:t>
            </a:r>
          </a:p>
          <a:p>
            <a:r>
              <a:rPr sz="1800" smtClean="0"/>
              <a:t>The last and 5th argument, creation callback will be called if the database is being created. Without this feature, however, the databases are still being created on the fly and correctly versioned.</a:t>
            </a:r>
          </a:p>
        </p:txBody>
      </p:sp>
      <p:sp>
        <p:nvSpPr>
          <p:cNvPr id="3" name="Title 2"/>
          <p:cNvSpPr>
            <a:spLocks noGrp="1"/>
          </p:cNvSpPr>
          <p:nvPr>
            <p:ph type="title"/>
          </p:nvPr>
        </p:nvSpPr>
        <p:spPr/>
        <p:txBody>
          <a:bodyPr/>
          <a:lstStyle/>
          <a:p>
            <a:pPr lvl="1"/>
            <a:r>
              <a:rPr lang="en-US" dirty="0" smtClean="0"/>
              <a:t>Web SQL Database(Contn…)</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6" name="Rounded Rectangle 5"/>
          <p:cNvSpPr/>
          <p:nvPr/>
        </p:nvSpPr>
        <p:spPr>
          <a:xfrm>
            <a:off x="381000" y="29718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db = openDatabase('mydb', '1.0', 'Test DB', 2 * 1024 * 1024); </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sz="1800" smtClean="0">
                <a:solidFill>
                  <a:srgbClr val="FF0000"/>
                </a:solidFill>
              </a:rPr>
              <a:t>	 </a:t>
            </a:r>
            <a:r>
              <a:rPr sz="1800" b="1" smtClean="0">
                <a:solidFill>
                  <a:srgbClr val="FF0000"/>
                </a:solidFill>
              </a:rPr>
              <a:t>Transaction:</a:t>
            </a:r>
          </a:p>
          <a:p>
            <a:r>
              <a:rPr sz="1800" smtClean="0"/>
              <a:t>To execute a query use the database.transaction() function. </a:t>
            </a:r>
          </a:p>
          <a:p>
            <a:r>
              <a:rPr sz="1800" smtClean="0"/>
              <a:t>This function needs a single argument, which is a function that takes care of actually executing the query as follows:</a:t>
            </a:r>
          </a:p>
          <a:p>
            <a:endParaRPr sz="1800" smtClean="0"/>
          </a:p>
          <a:p>
            <a:pPr>
              <a:buNone/>
            </a:pPr>
            <a:r>
              <a:rPr sz="1800" b="1" smtClean="0">
                <a:solidFill>
                  <a:srgbClr val="FF0000"/>
                </a:solidFill>
              </a:rPr>
              <a:t>	</a:t>
            </a:r>
          </a:p>
          <a:p>
            <a:pPr>
              <a:buNone/>
            </a:pPr>
            <a:r>
              <a:rPr sz="1800" b="1" smtClean="0">
                <a:solidFill>
                  <a:srgbClr val="FF0000"/>
                </a:solidFill>
              </a:rPr>
              <a:t>	Executing queries:</a:t>
            </a:r>
          </a:p>
          <a:p>
            <a:r>
              <a:rPr sz="1800" smtClean="0"/>
              <a:t>To execute create, insert, delete and read operation on the Web SQL Database, use executeSql.</a:t>
            </a:r>
          </a:p>
          <a:p>
            <a:r>
              <a:rPr sz="1800" smtClean="0"/>
              <a:t>To read already existing records use a callback to capture the results.</a:t>
            </a:r>
          </a:p>
          <a:p>
            <a:endParaRPr sz="1800" smtClean="0"/>
          </a:p>
          <a:p>
            <a:endParaRPr sz="1800" smtClean="0"/>
          </a:p>
        </p:txBody>
      </p:sp>
      <p:sp>
        <p:nvSpPr>
          <p:cNvPr id="3" name="Title 2"/>
          <p:cNvSpPr>
            <a:spLocks noGrp="1"/>
          </p:cNvSpPr>
          <p:nvPr>
            <p:ph type="title"/>
          </p:nvPr>
        </p:nvSpPr>
        <p:spPr/>
        <p:txBody>
          <a:bodyPr/>
          <a:lstStyle/>
          <a:p>
            <a:pPr lvl="1"/>
            <a:r>
              <a:rPr lang="en-US" dirty="0" smtClean="0"/>
              <a:t>Web SQL Database(Contn…)</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6" name="Rounded Rectangle 5"/>
          <p:cNvSpPr/>
          <p:nvPr/>
        </p:nvSpPr>
        <p:spPr>
          <a:xfrm>
            <a:off x="381000" y="2895600"/>
            <a:ext cx="84582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db = openDatabase('mydb', '1.0', 'Test DB', 2 * 1024 * 1024); db.transaction(function (tx) {/*---execute statements here---*/});</a:t>
            </a:r>
          </a:p>
        </p:txBody>
      </p:sp>
      <p:sp>
        <p:nvSpPr>
          <p:cNvPr id="7" name="Rounded Rectangle 6"/>
          <p:cNvSpPr/>
          <p:nvPr/>
        </p:nvSpPr>
        <p:spPr>
          <a:xfrm>
            <a:off x="457200" y="4800600"/>
            <a:ext cx="8458200" cy="1828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db.transaction(function (tx) { </a:t>
            </a:r>
          </a:p>
          <a:p>
            <a:r>
              <a:rPr lang="en-US" sz="1600" b="1" dirty="0" smtClean="0">
                <a:solidFill>
                  <a:srgbClr val="00B050"/>
                </a:solidFill>
                <a:latin typeface="Courier New" pitchFamily="49" charset="0"/>
                <a:cs typeface="Courier New" pitchFamily="49" charset="0"/>
              </a:rPr>
              <a:t>tx.executeSql('CREATE TABLE IF NOT EXISTS LOGS (id unique, log)');</a:t>
            </a:r>
          </a:p>
          <a:p>
            <a:r>
              <a:rPr lang="en-US" sz="1600" b="1" dirty="0" smtClean="0">
                <a:solidFill>
                  <a:srgbClr val="00B050"/>
                </a:solidFill>
                <a:latin typeface="Courier New" pitchFamily="49" charset="0"/>
                <a:cs typeface="Courier New" pitchFamily="49" charset="0"/>
              </a:rPr>
              <a:t>tx.executeSql('INSERT INTO LOGS (id, log) VALUES (1, "logmsg")');</a:t>
            </a:r>
          </a:p>
          <a:p>
            <a:r>
              <a:rPr lang="en-US" sz="1600" b="1" dirty="0" smtClean="0">
                <a:solidFill>
                  <a:srgbClr val="00B050"/>
                </a:solidFill>
                <a:latin typeface="Courier New" pitchFamily="49" charset="0"/>
                <a:cs typeface="Courier New" pitchFamily="49" charset="0"/>
              </a:rPr>
              <a:t>tx.executeSql('SELECT * FROM LOGS', [], function (tx, results) {….}, null);</a:t>
            </a:r>
          </a:p>
          <a:p>
            <a:r>
              <a:rPr lang="en-US" sz="1600" b="1" dirty="0" smtClean="0">
                <a:solidFill>
                  <a:srgbClr val="00B050"/>
                </a:solidFill>
                <a:latin typeface="Courier New" pitchFamily="49" charset="0"/>
                <a:cs typeface="Courier New" pitchFamily="49" charset="0"/>
              </a:rPr>
              <a:t> });</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Data Storage feature in HTML5 is very much prior to hacking.</a:t>
            </a:r>
          </a:p>
          <a:p>
            <a:r>
              <a:rPr sz="2000" smtClean="0"/>
              <a:t>To circumvent those limitations, many other storage solutions have been invented:</a:t>
            </a:r>
          </a:p>
          <a:p>
            <a:pPr lvl="1"/>
            <a:r>
              <a:rPr sz="1800" smtClean="0"/>
              <a:t>userData for Microsoft Internet Explorer</a:t>
            </a:r>
          </a:p>
          <a:p>
            <a:pPr lvl="1"/>
            <a:r>
              <a:rPr sz="1800" smtClean="0"/>
              <a:t>Flash cookies by Adobe</a:t>
            </a:r>
          </a:p>
          <a:p>
            <a:pPr lvl="1"/>
            <a:r>
              <a:rPr sz="1800" smtClean="0"/>
              <a:t>Gears by Google</a:t>
            </a:r>
          </a:p>
          <a:p>
            <a:pPr lvl="1"/>
            <a:r>
              <a:rPr sz="1800" smtClean="0"/>
              <a:t>dojox.storage</a:t>
            </a:r>
          </a:p>
          <a:p>
            <a:r>
              <a:rPr sz="2000" smtClean="0"/>
              <a:t>The problem is that all of these solutions are either specific to a single browser or are relying on a third-party plugin like flash</a:t>
            </a:r>
            <a:endParaRPr sz="1800" smtClean="0"/>
          </a:p>
        </p:txBody>
      </p:sp>
      <p:sp>
        <p:nvSpPr>
          <p:cNvPr id="3" name="Title 2"/>
          <p:cNvSpPr>
            <a:spLocks noGrp="1"/>
          </p:cNvSpPr>
          <p:nvPr>
            <p:ph type="title"/>
          </p:nvPr>
        </p:nvSpPr>
        <p:spPr/>
        <p:txBody>
          <a:bodyPr/>
          <a:lstStyle/>
          <a:p>
            <a:pPr lvl="1"/>
            <a:r>
              <a:rPr lang="en-US" dirty="0" smtClean="0"/>
              <a:t>Security Considerations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15</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HTML5 introduces offline cache, which means that a web application is cached, and accessible without an internet connection.</a:t>
            </a:r>
          </a:p>
          <a:p>
            <a:r>
              <a:rPr lang="en-US" sz="2000" dirty="0" smtClean="0"/>
              <a:t>O</a:t>
            </a:r>
            <a:r>
              <a:rPr sz="2000" smtClean="0"/>
              <a:t>ffline application cache gives an application three advantages:</a:t>
            </a:r>
          </a:p>
          <a:p>
            <a:pPr lvl="1"/>
            <a:r>
              <a:rPr sz="2000" smtClean="0"/>
              <a:t>Offline browsing - users can use the application when they're offline</a:t>
            </a:r>
          </a:p>
          <a:p>
            <a:pPr lvl="1"/>
            <a:r>
              <a:rPr sz="2000" smtClean="0"/>
              <a:t>Speed - cached resources load faster</a:t>
            </a:r>
          </a:p>
          <a:p>
            <a:pPr lvl="1"/>
            <a:r>
              <a:rPr sz="2000" smtClean="0"/>
              <a:t>Reduced server load - the browser will only download updated/changed resources from the server</a:t>
            </a:r>
          </a:p>
        </p:txBody>
      </p:sp>
      <p:sp>
        <p:nvSpPr>
          <p:cNvPr id="3" name="Title 2"/>
          <p:cNvSpPr>
            <a:spLocks noGrp="1"/>
          </p:cNvSpPr>
          <p:nvPr>
            <p:ph type="title"/>
          </p:nvPr>
        </p:nvSpPr>
        <p:spPr/>
        <p:txBody>
          <a:bodyPr/>
          <a:lstStyle/>
          <a:p>
            <a:pPr lvl="1"/>
            <a:r>
              <a:rPr lang="en-US" dirty="0" smtClean="0"/>
              <a:t>Offline Cache</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7" name="Rounded Rectangle 6"/>
          <p:cNvSpPr/>
          <p:nvPr/>
        </p:nvSpPr>
        <p:spPr>
          <a:xfrm>
            <a:off x="381000" y="4114800"/>
            <a:ext cx="8458200" cy="2133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&lt;!DOCTYPE HTML&gt;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&lt;html manifest="offline.appcache"&gt; ... &lt;/html&gt;</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(OR)</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&lt;!DOCTYPE html&gt;</a:t>
            </a:r>
          </a:p>
          <a:p>
            <a:r>
              <a:rPr lang="en-US" sz="1600" b="1" dirty="0" smtClean="0">
                <a:solidFill>
                  <a:srgbClr val="00B050"/>
                </a:solidFill>
                <a:latin typeface="Courier New" pitchFamily="49" charset="0"/>
                <a:cs typeface="Courier New" pitchFamily="49" charset="0"/>
              </a:rPr>
              <a:t>&lt;html lang="en" manifest="offline.manifest"&gt; ... &lt;/html&gt;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Be mobile without losing information when there is no connection available</a:t>
            </a:r>
          </a:p>
          <a:p>
            <a:pPr lvl="1"/>
            <a:r>
              <a:rPr sz="1800" smtClean="0"/>
              <a:t>Ex: On a plane, in rural environments, etc…</a:t>
            </a:r>
          </a:p>
          <a:p>
            <a:r>
              <a:rPr sz="2000" smtClean="0"/>
              <a:t>Traditional browser caching already allows to do some caching but it is NOT reliable:</a:t>
            </a:r>
          </a:p>
          <a:p>
            <a:pPr lvl="1"/>
            <a:r>
              <a:rPr sz="1800" smtClean="0"/>
              <a:t>End user have to visit the page so the browser cache this page ⇒ How to ensure which resources are cached?</a:t>
            </a:r>
          </a:p>
          <a:p>
            <a:pPr lvl="1"/>
            <a:r>
              <a:rPr sz="1800" smtClean="0"/>
              <a:t>Pages are cached for a certain amount of time ⇒ When a user accesses a resource, will this same resource still be in the cache?</a:t>
            </a:r>
          </a:p>
          <a:p>
            <a:r>
              <a:rPr sz="2000" smtClean="0"/>
              <a:t>HTML5 specification includes a section called </a:t>
            </a:r>
            <a:r>
              <a:rPr sz="2000" i="1" smtClean="0"/>
              <a:t>Offline Web Applications</a:t>
            </a:r>
            <a:endParaRPr sz="2000" smtClean="0"/>
          </a:p>
          <a:p>
            <a:pPr lvl="1"/>
            <a:r>
              <a:rPr sz="1800" smtClean="0"/>
              <a:t>The main component is the manifest file that describes what needs to be cached and what does not.</a:t>
            </a:r>
          </a:p>
          <a:p>
            <a:pPr lvl="1"/>
            <a:r>
              <a:rPr sz="1800" smtClean="0"/>
              <a:t>This cache is also permanent.</a:t>
            </a:r>
          </a:p>
        </p:txBody>
      </p:sp>
      <p:sp>
        <p:nvSpPr>
          <p:cNvPr id="3" name="Title 2"/>
          <p:cNvSpPr>
            <a:spLocks noGrp="1"/>
          </p:cNvSpPr>
          <p:nvPr>
            <p:ph type="title"/>
          </p:nvPr>
        </p:nvSpPr>
        <p:spPr/>
        <p:txBody>
          <a:bodyPr/>
          <a:lstStyle/>
          <a:p>
            <a:pPr lvl="1"/>
            <a:r>
              <a:rPr lang="en-US" dirty="0" smtClean="0"/>
              <a:t>Need for Offline Cache</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6" name="Rectangle 5"/>
          <p:cNvSpPr/>
          <p:nvPr/>
        </p:nvSpPr>
        <p:spPr>
          <a:xfrm>
            <a:off x="285720" y="6096000"/>
            <a:ext cx="4650760" cy="369332"/>
          </a:xfrm>
          <a:prstGeom prst="rect">
            <a:avLst/>
          </a:prstGeom>
        </p:spPr>
        <p:txBody>
          <a:bodyPr wrap="none">
            <a:spAutoFit/>
          </a:bodyPr>
          <a:lstStyle/>
          <a:p>
            <a:r>
              <a:rPr lang="en-US" dirty="0" smtClean="0">
                <a:solidFill>
                  <a:srgbClr val="2D9F01"/>
                </a:solidFill>
              </a:rPr>
              <a:t>For DEMO : Navigate to DEMO folder -&gt; Storage</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manifest file is a simple text file, which tells the browser what to cache (and what to never cache).</a:t>
            </a:r>
          </a:p>
          <a:p>
            <a:r>
              <a:rPr sz="2000" smtClean="0"/>
              <a:t>The manifest file has three sections:</a:t>
            </a:r>
          </a:p>
          <a:p>
            <a:pPr lvl="1"/>
            <a:r>
              <a:rPr sz="1800" b="1" smtClean="0"/>
              <a:t>CACHE MANIFEST</a:t>
            </a:r>
            <a:r>
              <a:rPr sz="1800" smtClean="0"/>
              <a:t> - Files listed under this header will be cached after they are downloaded for the first time</a:t>
            </a:r>
          </a:p>
          <a:p>
            <a:pPr lvl="1"/>
            <a:r>
              <a:rPr sz="1800" b="1" smtClean="0"/>
              <a:t>NETWORK</a:t>
            </a:r>
            <a:r>
              <a:rPr sz="1800" smtClean="0"/>
              <a:t> - Files listed under this header require a connection to the server, and will never be cached</a:t>
            </a:r>
          </a:p>
          <a:p>
            <a:pPr lvl="1"/>
            <a:r>
              <a:rPr sz="1800" b="1" smtClean="0"/>
              <a:t>FALLBACK</a:t>
            </a:r>
            <a:r>
              <a:rPr sz="1800" smtClean="0"/>
              <a:t> - Files listed under this header specifies fallback pages if a page is inaccessible</a:t>
            </a:r>
          </a:p>
          <a:p>
            <a:r>
              <a:rPr sz="2000" smtClean="0"/>
              <a:t>The syntax of this file is very strict. If there are any errors, it will not work. This file is also case-sensitive. Any resource listed in the cache that fails to be downloaded will result in throwing an error event aborting the process of caching.</a:t>
            </a:r>
          </a:p>
          <a:p>
            <a:r>
              <a:rPr sz="2000" smtClean="0"/>
              <a:t>The manifest file has to be serve by the server with the following MIME type: text/cache-manifest</a:t>
            </a:r>
          </a:p>
        </p:txBody>
      </p:sp>
      <p:sp>
        <p:nvSpPr>
          <p:cNvPr id="3" name="Title 2"/>
          <p:cNvSpPr>
            <a:spLocks noGrp="1"/>
          </p:cNvSpPr>
          <p:nvPr>
            <p:ph type="title"/>
          </p:nvPr>
        </p:nvSpPr>
        <p:spPr/>
        <p:txBody>
          <a:bodyPr/>
          <a:lstStyle/>
          <a:p>
            <a:pPr lvl="1"/>
            <a:r>
              <a:rPr lang="en-US" dirty="0" smtClean="0"/>
              <a:t>Manifest</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very first line of every manifest file has to start with: CACHE MANIFEST</a:t>
            </a:r>
          </a:p>
          <a:p>
            <a:r>
              <a:rPr sz="2000" smtClean="0"/>
              <a:t>A comment line always starts with a pound.</a:t>
            </a:r>
          </a:p>
          <a:p>
            <a:r>
              <a:rPr sz="2000" smtClean="0"/>
              <a:t>This explicitly declares the CACHE section. All resources you want your user to be able to access offline must go under the CACHE: statement.</a:t>
            </a:r>
          </a:p>
          <a:p>
            <a:r>
              <a:rPr sz="2000" smtClean="0"/>
              <a:t>The NETWORK: section defines what are the resources to be accessible only in online mode. Using the wildcard states that other resources that are not in the CACHE: section or in the FALLBACK: section, are only accessible online.</a:t>
            </a:r>
          </a:p>
          <a:p>
            <a:r>
              <a:rPr sz="2000" smtClean="0"/>
              <a:t>The FALLBACK: section defines what is shown to the user when he tries to access a resource not available or not in the cache when using the offline mode. There is only one line in this section. The syntax is the following: "resource_to_serve_if_available" "fallback_resource". In this case / fallback.html means "serve fallback.html if any requested resource is not available".</a:t>
            </a:r>
          </a:p>
        </p:txBody>
      </p:sp>
      <p:sp>
        <p:nvSpPr>
          <p:cNvPr id="3" name="Title 2"/>
          <p:cNvSpPr>
            <a:spLocks noGrp="1"/>
          </p:cNvSpPr>
          <p:nvPr>
            <p:ph type="title"/>
          </p:nvPr>
        </p:nvSpPr>
        <p:spPr/>
        <p:txBody>
          <a:bodyPr/>
          <a:lstStyle/>
          <a:p>
            <a:pPr lvl="1"/>
            <a:r>
              <a:rPr lang="en-US" dirty="0" smtClean="0"/>
              <a:t>Manifest(Contn…)</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9991534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experiences </a:t>
                      </a:r>
                      <a:r>
                        <a:rPr lang="en-US" sz="1600" kern="1200" dirty="0" smtClean="0">
                          <a:solidFill>
                            <a:schemeClr val="tx1"/>
                          </a:solidFill>
                          <a:effectLst/>
                          <a:latin typeface="+mn-lt"/>
                          <a:ea typeface="+mn-ea"/>
                          <a:cs typeface="+mn-cs"/>
                        </a:rPr>
                        <a:t>in Java/JEE technologies, HTML , HTML5,</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744581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sz="2000" b="1" smtClean="0">
                <a:solidFill>
                  <a:srgbClr val="FF0000"/>
                </a:solidFill>
              </a:rPr>
              <a:t>Sample Manifest File:</a:t>
            </a:r>
          </a:p>
        </p:txBody>
      </p:sp>
      <p:sp>
        <p:nvSpPr>
          <p:cNvPr id="3" name="Title 2"/>
          <p:cNvSpPr>
            <a:spLocks noGrp="1"/>
          </p:cNvSpPr>
          <p:nvPr>
            <p:ph type="title"/>
          </p:nvPr>
        </p:nvSpPr>
        <p:spPr/>
        <p:txBody>
          <a:bodyPr/>
          <a:lstStyle/>
          <a:p>
            <a:pPr lvl="1"/>
            <a:r>
              <a:rPr lang="en-US" dirty="0" smtClean="0"/>
              <a:t>Manifest(Contn…)</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6" name="Rounded Rectangle 5"/>
          <p:cNvSpPr/>
          <p:nvPr/>
        </p:nvSpPr>
        <p:spPr>
          <a:xfrm>
            <a:off x="457200" y="2057400"/>
            <a:ext cx="4495800" cy="4191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CACHE MANIFEST </a:t>
            </a:r>
          </a:p>
          <a:p>
            <a:r>
              <a:rPr lang="en-US" sz="1600" b="1" dirty="0" smtClean="0">
                <a:solidFill>
                  <a:srgbClr val="00B050"/>
                </a:solidFill>
                <a:latin typeface="Courier New" pitchFamily="49" charset="0"/>
                <a:cs typeface="Courier New" pitchFamily="49" charset="0"/>
              </a:rPr>
              <a:t># Version 1.0.0 </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CACHE: </a:t>
            </a:r>
          </a:p>
          <a:p>
            <a:r>
              <a:rPr lang="en-US" sz="1600" b="1" dirty="0" smtClean="0">
                <a:solidFill>
                  <a:srgbClr val="00B050"/>
                </a:solidFill>
                <a:latin typeface="Courier New" pitchFamily="49" charset="0"/>
                <a:cs typeface="Courier New" pitchFamily="49" charset="0"/>
              </a:rPr>
              <a:t>index.html</a:t>
            </a:r>
          </a:p>
          <a:p>
            <a:r>
              <a:rPr lang="en-US" sz="1600" b="1" dirty="0" smtClean="0">
                <a:solidFill>
                  <a:srgbClr val="00B050"/>
                </a:solidFill>
                <a:latin typeface="Courier New" pitchFamily="49" charset="0"/>
                <a:cs typeface="Courier New" pitchFamily="49" charset="0"/>
              </a:rPr>
              <a:t>cached.html</a:t>
            </a:r>
          </a:p>
          <a:p>
            <a:r>
              <a:rPr lang="en-US" sz="1600" b="1" dirty="0" smtClean="0">
                <a:solidFill>
                  <a:srgbClr val="00B050"/>
                </a:solidFill>
                <a:latin typeface="Courier New" pitchFamily="49" charset="0"/>
                <a:cs typeface="Courier New" pitchFamily="49" charset="0"/>
              </a:rPr>
              <a:t>style.css</a:t>
            </a:r>
          </a:p>
          <a:p>
            <a:r>
              <a:rPr lang="en-US" sz="1600" b="1" dirty="0" smtClean="0">
                <a:solidFill>
                  <a:srgbClr val="00B050"/>
                </a:solidFill>
                <a:latin typeface="Courier New" pitchFamily="49" charset="0"/>
                <a:cs typeface="Courier New" pitchFamily="49" charset="0"/>
              </a:rPr>
              <a:t>light_bulb_off.jpg</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NETWORK: </a:t>
            </a:r>
          </a:p>
          <a:p>
            <a:r>
              <a:rPr lang="en-US" sz="1600" b="1" dirty="0" smtClean="0">
                <a:solidFill>
                  <a:srgbClr val="00B050"/>
                </a:solidFill>
                <a:latin typeface="Courier New" pitchFamily="49" charset="0"/>
                <a:cs typeface="Courier New" pitchFamily="49" charset="0"/>
              </a:rPr>
              <a:t>*</a:t>
            </a:r>
          </a:p>
          <a:p>
            <a:endParaRPr lang="en-US" sz="1600" b="1" dirty="0" smtClean="0">
              <a:solidFill>
                <a:srgbClr val="00B050"/>
              </a:solidFill>
              <a:latin typeface="Courier New" pitchFamily="49" charset="0"/>
              <a:cs typeface="Courier New" pitchFamily="49" charset="0"/>
            </a:endParaRPr>
          </a:p>
          <a:p>
            <a:r>
              <a:rPr lang="en-US" sz="1600" b="1" dirty="0" smtClean="0">
                <a:solidFill>
                  <a:srgbClr val="00B050"/>
                </a:solidFill>
                <a:latin typeface="Courier New" pitchFamily="49" charset="0"/>
                <a:cs typeface="Courier New" pitchFamily="49" charset="0"/>
              </a:rPr>
              <a:t>FALLBACK: </a:t>
            </a:r>
          </a:p>
          <a:p>
            <a:r>
              <a:rPr lang="en-US" sz="1600" b="1" dirty="0" smtClean="0">
                <a:solidFill>
                  <a:srgbClr val="00B050"/>
                </a:solidFill>
                <a:latin typeface="Courier New" pitchFamily="49" charset="0"/>
                <a:cs typeface="Courier New" pitchFamily="49" charset="0"/>
              </a:rPr>
              <a:t>/ fallback.html</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Once an application is cached, it remains cached until one of the following happens:</a:t>
            </a:r>
          </a:p>
          <a:p>
            <a:pPr lvl="1"/>
            <a:r>
              <a:rPr sz="2000" smtClean="0"/>
              <a:t>The user clears the browser's cache</a:t>
            </a:r>
          </a:p>
          <a:p>
            <a:pPr lvl="1"/>
            <a:r>
              <a:rPr sz="2000" smtClean="0"/>
              <a:t>The manifest file is modified (see tip below)</a:t>
            </a:r>
          </a:p>
          <a:p>
            <a:pPr lvl="1"/>
            <a:r>
              <a:rPr sz="2000" smtClean="0"/>
              <a:t>The application cache is programmatically updated</a:t>
            </a:r>
          </a:p>
          <a:p>
            <a:r>
              <a:rPr sz="2000" smtClean="0"/>
              <a:t>Lines starting with a "#" are comment lines, but can also serve another purpose. An application's cache is only updated when its manifest file changes. If you edit an image or change a JavaScript function, those changes will not be re-cached. Updating the date and version in a comment line is one way to make the browser re-cache your files.</a:t>
            </a:r>
          </a:p>
        </p:txBody>
      </p:sp>
      <p:sp>
        <p:nvSpPr>
          <p:cNvPr id="3" name="Title 2"/>
          <p:cNvSpPr>
            <a:spLocks noGrp="1"/>
          </p:cNvSpPr>
          <p:nvPr>
            <p:ph type="title"/>
          </p:nvPr>
        </p:nvSpPr>
        <p:spPr/>
        <p:txBody>
          <a:bodyPr/>
          <a:lstStyle/>
          <a:p>
            <a:pPr lvl="1"/>
            <a:r>
              <a:rPr lang="en-US" dirty="0" smtClean="0"/>
              <a:t>Cache refresh</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1"/>
            <a:r>
              <a:rPr lang="en-US" dirty="0" smtClean="0"/>
              <a:t>Application cache Events</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8" name="Content Placeholder 7"/>
          <p:cNvSpPr>
            <a:spLocks noGrp="1"/>
          </p:cNvSpPr>
          <p:nvPr>
            <p:ph idx="1"/>
          </p:nvPr>
        </p:nvSpPr>
        <p:spPr/>
        <p:txBody>
          <a:bodyPr/>
          <a:lstStyle/>
          <a:p>
            <a:r>
              <a:rPr sz="2000" smtClean="0"/>
              <a:t>There are several events fired on the applicationCache object related to the caching process</a:t>
            </a:r>
          </a:p>
          <a:p>
            <a:r>
              <a:rPr sz="2000" smtClean="0"/>
              <a:t>Below is the flow of events when using offline caching:</a:t>
            </a:r>
          </a:p>
          <a:p>
            <a:endParaRPr lang="en-US" dirty="0"/>
          </a:p>
        </p:txBody>
      </p:sp>
      <p:pic>
        <p:nvPicPr>
          <p:cNvPr id="9" name="Picture 8" descr="offline_applications-event_flow.png"/>
          <p:cNvPicPr>
            <a:picLocks noChangeAspect="1"/>
          </p:cNvPicPr>
          <p:nvPr/>
        </p:nvPicPr>
        <p:blipFill>
          <a:blip r:embed="rId2"/>
          <a:stretch>
            <a:fillRect/>
          </a:stretch>
        </p:blipFill>
        <p:spPr>
          <a:xfrm>
            <a:off x="1076325" y="2590800"/>
            <a:ext cx="6991350" cy="4029075"/>
          </a:xfrm>
          <a:prstGeom prst="rect">
            <a:avLst/>
          </a:prstGeom>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1"/>
            <a:r>
              <a:rPr lang="en-US" dirty="0" smtClean="0"/>
              <a:t>Application cache Events(Contn…)</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8" name="Content Placeholder 7"/>
          <p:cNvSpPr>
            <a:spLocks noGrp="1"/>
          </p:cNvSpPr>
          <p:nvPr>
            <p:ph idx="1"/>
          </p:nvPr>
        </p:nvSpPr>
        <p:spPr/>
        <p:txBody>
          <a:bodyPr/>
          <a:lstStyle/>
          <a:p>
            <a:r>
              <a:rPr sz="2000" smtClean="0"/>
              <a:t>Check the current state of the cache at any time by reading the status attribute of the applicationCache object:</a:t>
            </a:r>
          </a:p>
          <a:p>
            <a:pPr lvl="1"/>
            <a:r>
              <a:rPr sz="1800" b="1" smtClean="0"/>
              <a:t>0 UNCACHED</a:t>
            </a:r>
            <a:r>
              <a:rPr sz="1800" smtClean="0"/>
              <a:t>: There is nothing in the cache.</a:t>
            </a:r>
          </a:p>
          <a:p>
            <a:pPr lvl="1"/>
            <a:r>
              <a:rPr sz="1800" b="1" smtClean="0"/>
              <a:t>1 IDLE</a:t>
            </a:r>
            <a:r>
              <a:rPr sz="1800" smtClean="0"/>
              <a:t>: The cache that is used is the latest one.</a:t>
            </a:r>
          </a:p>
          <a:p>
            <a:pPr lvl="1"/>
            <a:r>
              <a:rPr sz="1800" b="1" smtClean="0"/>
              <a:t>2 CHECKING</a:t>
            </a:r>
            <a:r>
              <a:rPr sz="1800" smtClean="0"/>
              <a:t>: Currently checking for a new updated version of the cache.</a:t>
            </a:r>
          </a:p>
          <a:p>
            <a:pPr lvl="1"/>
            <a:r>
              <a:rPr sz="1800" b="1" smtClean="0"/>
              <a:t>3 DOWNLOADING</a:t>
            </a:r>
            <a:r>
              <a:rPr sz="1800" smtClean="0"/>
              <a:t>: Currently downloading the new cache.</a:t>
            </a:r>
          </a:p>
          <a:p>
            <a:pPr lvl="1"/>
            <a:r>
              <a:rPr sz="1800" b="1" smtClean="0"/>
              <a:t>4 UPDATEREADY</a:t>
            </a:r>
            <a:r>
              <a:rPr sz="1800" smtClean="0"/>
              <a:t>: When a new version of the cache is available, has been downloaded and ready to be used but not yet in use until the end user refresh the browser or if thewindow.applicationCache.swapCache() function is called.</a:t>
            </a:r>
          </a:p>
          <a:p>
            <a:pPr lvl="1"/>
            <a:r>
              <a:rPr sz="1800" b="1" smtClean="0"/>
              <a:t>5 OBSOLETE</a:t>
            </a:r>
            <a:r>
              <a:rPr sz="1800" smtClean="0"/>
              <a:t>: The cache has been marked as obsolete.</a:t>
            </a:r>
          </a:p>
          <a:p>
            <a:r>
              <a:rPr sz="2000" smtClean="0"/>
              <a:t>In case something goes wrong during this process, the error event will be fired</a:t>
            </a:r>
          </a:p>
          <a:p>
            <a:r>
              <a:rPr sz="2000" smtClean="0"/>
              <a:t>Right after firing the updateready event, the new cached resources are ready to be used. The changes will appear if the user reload the page or if thewindow.applicationCache.swapCache() function is called.</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There are some considerations to take in account when deploying your application and particularly your manifest file:</a:t>
            </a:r>
          </a:p>
          <a:p>
            <a:pPr lvl="1"/>
            <a:r>
              <a:rPr sz="2000" smtClean="0"/>
              <a:t>Beware of how the manifest file is cached on the browser (This has nothing to do with offline caching, here we talk about regular browser caching). We can control how to cache the manifest file on the server thanks to some HTTP headers (Expires and Cache-Control).</a:t>
            </a:r>
          </a:p>
          <a:p>
            <a:pPr lvl="1"/>
            <a:r>
              <a:rPr sz="2000" smtClean="0"/>
              <a:t>When updating our web application, be sure to also update the manifest file. The only way for an application to download again the resources listed in the cache is if the manifest has been modified (we can just modify the version of the manifest file)</a:t>
            </a:r>
          </a:p>
        </p:txBody>
      </p:sp>
      <p:sp>
        <p:nvSpPr>
          <p:cNvPr id="3" name="Title 2"/>
          <p:cNvSpPr>
            <a:spLocks noGrp="1"/>
          </p:cNvSpPr>
          <p:nvPr>
            <p:ph type="title"/>
          </p:nvPr>
        </p:nvSpPr>
        <p:spPr/>
        <p:txBody>
          <a:bodyPr/>
          <a:lstStyle/>
          <a:p>
            <a:pPr lvl="1"/>
            <a:r>
              <a:rPr lang="en-US" dirty="0" smtClean="0"/>
              <a:t>Deployment and updates</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A server-sent event is when a web page automatically gets updates from a server.</a:t>
            </a:r>
          </a:p>
          <a:p>
            <a:r>
              <a:rPr sz="2000" smtClean="0"/>
              <a:t>This was also possible before, but the web page would have to ask if any updates were available. With server-sent events, the updates come automatically.</a:t>
            </a:r>
          </a:p>
          <a:p>
            <a:pPr lvl="1"/>
            <a:r>
              <a:rPr sz="1800" smtClean="0"/>
              <a:t>Examples: Facebook/Twitter updates, stock price updates, news feeds, sport results, etc.</a:t>
            </a:r>
          </a:p>
          <a:p>
            <a:pPr>
              <a:buNone/>
            </a:pPr>
            <a:r>
              <a:rPr sz="1800" b="1" smtClean="0">
                <a:solidFill>
                  <a:srgbClr val="FF0000"/>
                </a:solidFill>
              </a:rPr>
              <a:t>Code Snippet</a:t>
            </a:r>
          </a:p>
          <a:p>
            <a:pPr lvl="1"/>
            <a:endParaRPr sz="1800" smtClean="0"/>
          </a:p>
        </p:txBody>
      </p:sp>
      <p:sp>
        <p:nvSpPr>
          <p:cNvPr id="3" name="Title 2"/>
          <p:cNvSpPr>
            <a:spLocks noGrp="1"/>
          </p:cNvSpPr>
          <p:nvPr>
            <p:ph type="title"/>
          </p:nvPr>
        </p:nvSpPr>
        <p:spPr/>
        <p:txBody>
          <a:bodyPr/>
          <a:lstStyle/>
          <a:p>
            <a:pPr lvl="1"/>
            <a:r>
              <a:rPr lang="en-US" dirty="0" smtClean="0"/>
              <a:t>SSE- Server Sent Event</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6" name="Rounded Rectangle 5"/>
          <p:cNvSpPr/>
          <p:nvPr/>
        </p:nvSpPr>
        <p:spPr>
          <a:xfrm>
            <a:off x="381000" y="4267200"/>
            <a:ext cx="8458200" cy="1600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source=new EventSource("demo_sse.php");</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source.onmessage=function(event)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document.getElementById("result").innerHTML+=event.data +"&lt;br /&gt;";</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a:t>
            </a:r>
          </a:p>
        </p:txBody>
      </p:sp>
      <p:sp>
        <p:nvSpPr>
          <p:cNvPr id="7" name="Rectangle 6"/>
          <p:cNvSpPr/>
          <p:nvPr/>
        </p:nvSpPr>
        <p:spPr>
          <a:xfrm>
            <a:off x="285720" y="6096000"/>
            <a:ext cx="4650760" cy="369332"/>
          </a:xfrm>
          <a:prstGeom prst="rect">
            <a:avLst/>
          </a:prstGeom>
        </p:spPr>
        <p:txBody>
          <a:bodyPr wrap="none">
            <a:spAutoFit/>
          </a:bodyPr>
          <a:lstStyle/>
          <a:p>
            <a:r>
              <a:rPr lang="en-US" dirty="0" smtClean="0">
                <a:solidFill>
                  <a:srgbClr val="2D9F01"/>
                </a:solidFill>
              </a:rPr>
              <a:t>For DEMO : Navigate to DEMO folder -&gt; Storage</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None/>
            </a:pPr>
            <a:r>
              <a:rPr sz="1800" b="1" smtClean="0">
                <a:solidFill>
                  <a:srgbClr val="FF0000"/>
                </a:solidFill>
              </a:rPr>
              <a:t>Server Code to listen the SSE:</a:t>
            </a: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endParaRPr sz="1800" b="1" smtClean="0">
              <a:solidFill>
                <a:srgbClr val="FF0000"/>
              </a:solidFill>
            </a:endParaRPr>
          </a:p>
          <a:p>
            <a:pPr>
              <a:buNone/>
            </a:pPr>
            <a:r>
              <a:rPr sz="1800" b="1" smtClean="0">
                <a:solidFill>
                  <a:srgbClr val="FF0000"/>
                </a:solidFill>
              </a:rPr>
              <a:t>EventSource Object:</a:t>
            </a:r>
          </a:p>
          <a:p>
            <a:pPr>
              <a:buNone/>
            </a:pPr>
            <a:endParaRPr sz="1800" smtClean="0"/>
          </a:p>
        </p:txBody>
      </p:sp>
      <p:sp>
        <p:nvSpPr>
          <p:cNvPr id="3" name="Title 2"/>
          <p:cNvSpPr>
            <a:spLocks noGrp="1"/>
          </p:cNvSpPr>
          <p:nvPr>
            <p:ph type="title"/>
          </p:nvPr>
        </p:nvSpPr>
        <p:spPr/>
        <p:txBody>
          <a:bodyPr/>
          <a:lstStyle/>
          <a:p>
            <a:pPr lvl="1"/>
            <a:r>
              <a:rPr lang="en-US" dirty="0" smtClean="0"/>
              <a:t>SSE- Server Sent Event</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7" name="Rounded Rectangle 6"/>
          <p:cNvSpPr/>
          <p:nvPr/>
        </p:nvSpPr>
        <p:spPr>
          <a:xfrm>
            <a:off x="304800" y="1981200"/>
            <a:ext cx="8458200" cy="2133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&lt;?php</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header('Content-Type: text/event-stream');</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header('Cache-Control: no-cache');</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$time = date('r');</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echo "data: The server time is: {$time}\n\n";</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flush();</a:t>
            </a:r>
            <a:br>
              <a:rPr lang="en-US" sz="1600" b="1" dirty="0" smtClean="0">
                <a:solidFill>
                  <a:srgbClr val="00B050"/>
                </a:solidFill>
                <a:latin typeface="Courier New" pitchFamily="49" charset="0"/>
                <a:cs typeface="Courier New" pitchFamily="49" charset="0"/>
              </a:rPr>
            </a:br>
            <a:r>
              <a:rPr lang="en-US" sz="1600" b="1" dirty="0" smtClean="0">
                <a:solidFill>
                  <a:srgbClr val="00B050"/>
                </a:solidFill>
                <a:latin typeface="Courier New" pitchFamily="49" charset="0"/>
                <a:cs typeface="Courier New" pitchFamily="49" charset="0"/>
              </a:rPr>
              <a:t>?&gt;</a:t>
            </a:r>
          </a:p>
        </p:txBody>
      </p:sp>
      <p:graphicFrame>
        <p:nvGraphicFramePr>
          <p:cNvPr id="8" name="Table 7"/>
          <p:cNvGraphicFramePr>
            <a:graphicFrameLocks noGrp="1"/>
          </p:cNvGraphicFramePr>
          <p:nvPr/>
        </p:nvGraphicFramePr>
        <p:xfrm>
          <a:off x="457200" y="4765040"/>
          <a:ext cx="8153400" cy="1483360"/>
        </p:xfrm>
        <a:graphic>
          <a:graphicData uri="http://schemas.openxmlformats.org/drawingml/2006/table">
            <a:tbl>
              <a:tblPr firstRow="1" bandRow="1">
                <a:tableStyleId>{5C22544A-7EE6-4342-B048-85BDC9FD1C3A}</a:tableStyleId>
              </a:tblPr>
              <a:tblGrid>
                <a:gridCol w="1936432"/>
                <a:gridCol w="6216968"/>
              </a:tblGrid>
              <a:tr h="370840">
                <a:tc>
                  <a:txBody>
                    <a:bodyPr/>
                    <a:lstStyle/>
                    <a:p>
                      <a:pPr algn="l" fontAlgn="t"/>
                      <a:r>
                        <a:rPr lang="en-US" sz="1600" dirty="0">
                          <a:latin typeface="verdana"/>
                        </a:rPr>
                        <a:t>Events</a:t>
                      </a:r>
                    </a:p>
                  </a:txBody>
                  <a:tcPr marL="28575" marR="28575" marT="28575" marB="28575"/>
                </a:tc>
                <a:tc>
                  <a:txBody>
                    <a:bodyPr/>
                    <a:lstStyle/>
                    <a:p>
                      <a:pPr algn="l" fontAlgn="t"/>
                      <a:r>
                        <a:rPr lang="en-US" sz="1600" dirty="0">
                          <a:latin typeface="verdana"/>
                        </a:rPr>
                        <a:t>Description</a:t>
                      </a:r>
                    </a:p>
                  </a:txBody>
                  <a:tcPr marL="28575" marR="28575" marT="28575" marB="28575"/>
                </a:tc>
              </a:tr>
              <a:tr h="370840">
                <a:tc>
                  <a:txBody>
                    <a:bodyPr/>
                    <a:lstStyle/>
                    <a:p>
                      <a:pPr fontAlgn="t"/>
                      <a:r>
                        <a:rPr lang="en-US" sz="1600" dirty="0">
                          <a:latin typeface="verdana"/>
                        </a:rPr>
                        <a:t>onopen</a:t>
                      </a:r>
                    </a:p>
                  </a:txBody>
                  <a:tcPr marL="28575" marR="28575" marT="28575" marB="28575"/>
                </a:tc>
                <a:tc>
                  <a:txBody>
                    <a:bodyPr/>
                    <a:lstStyle/>
                    <a:p>
                      <a:pPr fontAlgn="t"/>
                      <a:r>
                        <a:rPr lang="en-US" sz="1600" dirty="0">
                          <a:latin typeface="verdana"/>
                        </a:rPr>
                        <a:t>When a connection to the server is opened</a:t>
                      </a:r>
                    </a:p>
                  </a:txBody>
                  <a:tcPr marL="28575" marR="28575" marT="28575" marB="28575"/>
                </a:tc>
              </a:tr>
              <a:tr h="370840">
                <a:tc>
                  <a:txBody>
                    <a:bodyPr/>
                    <a:lstStyle/>
                    <a:p>
                      <a:pPr fontAlgn="t"/>
                      <a:r>
                        <a:rPr lang="en-US" sz="1600" dirty="0">
                          <a:latin typeface="verdana"/>
                        </a:rPr>
                        <a:t>onmessage</a:t>
                      </a:r>
                    </a:p>
                  </a:txBody>
                  <a:tcPr marL="28575" marR="28575" marT="28575" marB="28575"/>
                </a:tc>
                <a:tc>
                  <a:txBody>
                    <a:bodyPr/>
                    <a:lstStyle/>
                    <a:p>
                      <a:pPr fontAlgn="t"/>
                      <a:r>
                        <a:rPr lang="en-US" sz="1600" dirty="0">
                          <a:latin typeface="verdana"/>
                        </a:rPr>
                        <a:t>When a message is received</a:t>
                      </a:r>
                    </a:p>
                  </a:txBody>
                  <a:tcPr marL="28575" marR="28575" marT="28575" marB="28575"/>
                </a:tc>
              </a:tr>
              <a:tr h="370840">
                <a:tc>
                  <a:txBody>
                    <a:bodyPr/>
                    <a:lstStyle/>
                    <a:p>
                      <a:pPr fontAlgn="t"/>
                      <a:r>
                        <a:rPr lang="en-US" sz="1600" dirty="0">
                          <a:latin typeface="verdana"/>
                        </a:rPr>
                        <a:t>onerror</a:t>
                      </a:r>
                    </a:p>
                  </a:txBody>
                  <a:tcPr marL="28575" marR="28575" marT="28575" marB="28575"/>
                </a:tc>
                <a:tc>
                  <a:txBody>
                    <a:bodyPr/>
                    <a:lstStyle/>
                    <a:p>
                      <a:pPr fontAlgn="t"/>
                      <a:r>
                        <a:rPr lang="en-US" sz="1600" dirty="0">
                          <a:latin typeface="verdana"/>
                        </a:rPr>
                        <a:t>When an error occurs</a:t>
                      </a:r>
                    </a:p>
                  </a:txBody>
                  <a:tcPr marL="28575" marR="28575" marT="28575" marB="2857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HTML5 allows for MathML elements to be used inside a document using &lt;math&gt;...&lt;/math&gt; tags. </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2000" dirty="0" smtClean="0"/>
          </a:p>
          <a:p>
            <a:endParaRPr lang="en-US" dirty="0"/>
          </a:p>
        </p:txBody>
      </p:sp>
      <p:sp>
        <p:nvSpPr>
          <p:cNvPr id="3" name="Title 2"/>
          <p:cNvSpPr>
            <a:spLocks noGrp="1"/>
          </p:cNvSpPr>
          <p:nvPr>
            <p:ph type="title"/>
          </p:nvPr>
        </p:nvSpPr>
        <p:spPr/>
        <p:txBody>
          <a:bodyPr/>
          <a:lstStyle/>
          <a:p>
            <a:r>
              <a:rPr lang="en-US" dirty="0" smtClean="0"/>
              <a:t>MathML</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11" name="Rounded Rectangle 10"/>
          <p:cNvSpPr/>
          <p:nvPr/>
        </p:nvSpPr>
        <p:spPr>
          <a:xfrm>
            <a:off x="457200" y="2286000"/>
            <a:ext cx="8382000" cy="2362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b="1" dirty="0" smtClean="0">
                <a:solidFill>
                  <a:srgbClr val="00B050"/>
                </a:solidFill>
                <a:latin typeface="Courier New" pitchFamily="49" charset="0"/>
                <a:cs typeface="Courier New" pitchFamily="49" charset="0"/>
              </a:rPr>
              <a:t>&lt;math xmlns="http://www.w3.org/1998/Math/MathML"&gt; </a:t>
            </a:r>
          </a:p>
          <a:p>
            <a:pPr lvl="2"/>
            <a:r>
              <a:rPr lang="en-US" sz="1600" b="1" dirty="0" smtClean="0">
                <a:solidFill>
                  <a:srgbClr val="00B050"/>
                </a:solidFill>
                <a:latin typeface="Courier New" pitchFamily="49" charset="0"/>
                <a:cs typeface="Courier New" pitchFamily="49" charset="0"/>
              </a:rPr>
              <a:t>	&lt;mrow&gt; </a:t>
            </a:r>
          </a:p>
          <a:p>
            <a:pPr lvl="2"/>
            <a:r>
              <a:rPr lang="en-US" sz="1600" b="1" dirty="0" smtClean="0">
                <a:solidFill>
                  <a:srgbClr val="00B050"/>
                </a:solidFill>
                <a:latin typeface="Courier New" pitchFamily="49" charset="0"/>
                <a:cs typeface="Courier New" pitchFamily="49" charset="0"/>
              </a:rPr>
              <a:t>		&lt;msup&gt;&lt;mi&gt;a&lt;/mi&gt;&lt;mn&gt;2&lt;/mn&gt;&lt;/msup&gt; </a:t>
            </a:r>
          </a:p>
          <a:p>
            <a:pPr lvl="2"/>
            <a:r>
              <a:rPr lang="en-US" sz="1600" b="1" dirty="0" smtClean="0">
                <a:solidFill>
                  <a:srgbClr val="00B050"/>
                </a:solidFill>
                <a:latin typeface="Courier New" pitchFamily="49" charset="0"/>
                <a:cs typeface="Courier New" pitchFamily="49" charset="0"/>
              </a:rPr>
              <a:t>		&lt;mo&gt;+&lt;/mo&gt; </a:t>
            </a:r>
          </a:p>
          <a:p>
            <a:pPr lvl="2"/>
            <a:r>
              <a:rPr lang="en-US" sz="1600" b="1" dirty="0" smtClean="0">
                <a:solidFill>
                  <a:srgbClr val="00B050"/>
                </a:solidFill>
                <a:latin typeface="Courier New" pitchFamily="49" charset="0"/>
                <a:cs typeface="Courier New" pitchFamily="49" charset="0"/>
              </a:rPr>
              <a:t>		&lt;msup&gt;&lt;mi&gt;b&lt;/mi&gt;&lt;mn&gt;2&lt;/mn&gt;&lt;/msup&gt; </a:t>
            </a:r>
          </a:p>
          <a:p>
            <a:pPr lvl="2"/>
            <a:r>
              <a:rPr lang="en-US" sz="1600" b="1" dirty="0" smtClean="0">
                <a:solidFill>
                  <a:srgbClr val="00B050"/>
                </a:solidFill>
                <a:latin typeface="Courier New" pitchFamily="49" charset="0"/>
                <a:cs typeface="Courier New" pitchFamily="49" charset="0"/>
              </a:rPr>
              <a:t>		&lt;mo&gt;=&lt;/mo&gt; </a:t>
            </a:r>
          </a:p>
          <a:p>
            <a:pPr lvl="2"/>
            <a:r>
              <a:rPr lang="en-US" sz="1600" b="1" dirty="0" smtClean="0">
                <a:solidFill>
                  <a:srgbClr val="00B050"/>
                </a:solidFill>
                <a:latin typeface="Courier New" pitchFamily="49" charset="0"/>
                <a:cs typeface="Courier New" pitchFamily="49" charset="0"/>
              </a:rPr>
              <a:t>		&lt;msup&gt;&lt;mi&gt;c&lt;/mi&gt;&lt;mn&gt;2&lt;/mn&gt;&lt;/msup&gt; </a:t>
            </a:r>
          </a:p>
          <a:p>
            <a:pPr lvl="2"/>
            <a:r>
              <a:rPr lang="en-US" sz="1600" b="1" dirty="0" smtClean="0">
                <a:solidFill>
                  <a:srgbClr val="00B050"/>
                </a:solidFill>
                <a:latin typeface="Courier New" pitchFamily="49" charset="0"/>
                <a:cs typeface="Courier New" pitchFamily="49" charset="0"/>
              </a:rPr>
              <a:t>	&lt;/mrow&gt; </a:t>
            </a:r>
          </a:p>
          <a:p>
            <a:pPr lvl="2"/>
            <a:r>
              <a:rPr lang="en-US" sz="1600" b="1" dirty="0" smtClean="0">
                <a:solidFill>
                  <a:srgbClr val="00B050"/>
                </a:solidFill>
                <a:latin typeface="Courier New" pitchFamily="49" charset="0"/>
                <a:cs typeface="Courier New" pitchFamily="49" charset="0"/>
              </a:rPr>
              <a:t>&lt;/math&gt;</a:t>
            </a:r>
          </a:p>
        </p:txBody>
      </p:sp>
      <p:sp>
        <p:nvSpPr>
          <p:cNvPr id="13" name="Rounded Rectangle 12"/>
          <p:cNvSpPr/>
          <p:nvPr/>
        </p:nvSpPr>
        <p:spPr>
          <a:xfrm>
            <a:off x="457200" y="5257800"/>
            <a:ext cx="8382000" cy="762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b="1" dirty="0" smtClean="0">
                <a:solidFill>
                  <a:srgbClr val="00B050"/>
                </a:solidFill>
                <a:latin typeface="Courier New" pitchFamily="49" charset="0"/>
                <a:cs typeface="Courier New" pitchFamily="49" charset="0"/>
              </a:rPr>
              <a:t>a</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 b</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 c</a:t>
            </a:r>
            <a:r>
              <a:rPr lang="en-US" sz="1600" b="1" baseline="30000" dirty="0" smtClean="0">
                <a:solidFill>
                  <a:srgbClr val="00B050"/>
                </a:solidFill>
                <a:latin typeface="Courier New" pitchFamily="49" charset="0"/>
                <a:cs typeface="Courier New" pitchFamily="49" charset="0"/>
              </a:rPr>
              <a:t>2</a:t>
            </a:r>
            <a:r>
              <a:rPr lang="en-US" sz="1600" b="1" dirty="0" smtClean="0">
                <a:solidFill>
                  <a:srgbClr val="00B050"/>
                </a:solidFill>
                <a:latin typeface="Courier New" pitchFamily="49" charset="0"/>
                <a:cs typeface="Courier New" pitchFamily="49" charset="0"/>
              </a:rPr>
              <a:t> </a:t>
            </a:r>
          </a:p>
        </p:txBody>
      </p:sp>
      <p:sp>
        <p:nvSpPr>
          <p:cNvPr id="10" name="Rectangle 9"/>
          <p:cNvSpPr/>
          <p:nvPr/>
        </p:nvSpPr>
        <p:spPr>
          <a:xfrm>
            <a:off x="685800" y="4800600"/>
            <a:ext cx="870751" cy="369332"/>
          </a:xfrm>
          <a:prstGeom prst="rect">
            <a:avLst/>
          </a:prstGeom>
        </p:spPr>
        <p:txBody>
          <a:bodyPr wrap="none">
            <a:spAutoFit/>
          </a:bodyPr>
          <a:lstStyle/>
          <a:p>
            <a:r>
              <a:rPr lang="en-US" b="1" dirty="0" smtClean="0">
                <a:solidFill>
                  <a:srgbClr val="FF0000"/>
                </a:solidFill>
              </a:rPr>
              <a:t>Output</a:t>
            </a:r>
          </a:p>
        </p:txBody>
      </p:sp>
      <p:sp>
        <p:nvSpPr>
          <p:cNvPr id="12" name="Rectangle 11"/>
          <p:cNvSpPr/>
          <p:nvPr/>
        </p:nvSpPr>
        <p:spPr>
          <a:xfrm>
            <a:off x="285720" y="6096000"/>
            <a:ext cx="4650760" cy="369332"/>
          </a:xfrm>
          <a:prstGeom prst="rect">
            <a:avLst/>
          </a:prstGeom>
        </p:spPr>
        <p:txBody>
          <a:bodyPr wrap="none">
            <a:spAutoFit/>
          </a:bodyPr>
          <a:lstStyle/>
          <a:p>
            <a:r>
              <a:rPr lang="en-US" dirty="0" smtClean="0">
                <a:solidFill>
                  <a:srgbClr val="2D9F01"/>
                </a:solidFill>
              </a:rPr>
              <a:t>For DEMO : Navigate to DEMO folder -&gt; Storage</a:t>
            </a:r>
            <a:endParaRPr lang="en-US" dirty="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Microdata is a standardized way to provide additional semantics in your web pages.</a:t>
            </a:r>
          </a:p>
          <a:p>
            <a:r>
              <a:rPr lang="en-US" sz="1800" dirty="0" smtClean="0"/>
              <a:t>Microdata </a:t>
            </a:r>
            <a:r>
              <a:rPr sz="1800" smtClean="0"/>
              <a:t>allows to</a:t>
            </a:r>
            <a:r>
              <a:rPr lang="en-US" sz="1800" dirty="0" smtClean="0"/>
              <a:t> define own customized elements and start embedding custom properties in your web pages. At a high level, microdata consists of a group of name-value pairs.</a:t>
            </a:r>
          </a:p>
          <a:p>
            <a:r>
              <a:rPr lang="en-US" sz="1800" dirty="0" smtClean="0"/>
              <a:t>The groups are called </a:t>
            </a:r>
            <a:r>
              <a:rPr lang="en-US" sz="1800" b="1" dirty="0" smtClean="0"/>
              <a:t>items</a:t>
            </a:r>
            <a:r>
              <a:rPr lang="en-US" sz="1800" dirty="0" smtClean="0"/>
              <a:t>, and each name-value pair is a </a:t>
            </a:r>
            <a:r>
              <a:rPr lang="en-US" sz="1800" b="1" dirty="0" smtClean="0"/>
              <a:t>property</a:t>
            </a:r>
            <a:r>
              <a:rPr lang="en-US" sz="1800" dirty="0" smtClean="0"/>
              <a:t>. Items and properties are represented by regular elements.</a:t>
            </a:r>
          </a:p>
          <a:p>
            <a:pPr lvl="1"/>
            <a:r>
              <a:rPr lang="en-US" sz="1800" dirty="0" smtClean="0"/>
              <a:t>To create an item, the </a:t>
            </a:r>
            <a:r>
              <a:rPr lang="en-US" sz="1800" b="1" dirty="0" smtClean="0"/>
              <a:t>itemscope</a:t>
            </a:r>
            <a:r>
              <a:rPr lang="en-US" sz="1800" dirty="0" smtClean="0"/>
              <a:t> attribute is used.</a:t>
            </a:r>
          </a:p>
          <a:p>
            <a:pPr lvl="1"/>
            <a:r>
              <a:rPr lang="en-US" sz="1800" dirty="0" smtClean="0"/>
              <a:t>To add a property to an item, the </a:t>
            </a:r>
            <a:r>
              <a:rPr lang="en-US" sz="1800" b="1" dirty="0" smtClean="0"/>
              <a:t>itemprop</a:t>
            </a:r>
            <a:r>
              <a:rPr lang="en-US" sz="1800" dirty="0" smtClean="0"/>
              <a:t> attribute is used on one of the item's descendants.</a:t>
            </a:r>
          </a:p>
          <a:p>
            <a:endParaRPr lang="en-US" sz="1600" dirty="0" smtClean="0"/>
          </a:p>
          <a:p>
            <a:endParaRPr lang="en-US" sz="1600" dirty="0" smtClean="0"/>
          </a:p>
          <a:p>
            <a:endParaRPr lang="en-US" sz="1600" dirty="0" smtClean="0"/>
          </a:p>
          <a:p>
            <a:pPr>
              <a:buNone/>
            </a:pPr>
            <a:endParaRPr lang="en-US" sz="1600" dirty="0" smtClean="0"/>
          </a:p>
          <a:p>
            <a:endParaRPr lang="en-US" sz="1600" dirty="0" smtClean="0"/>
          </a:p>
          <a:p>
            <a:endParaRPr lang="en-US" sz="1600" dirty="0" smtClean="0"/>
          </a:p>
          <a:p>
            <a:endParaRPr lang="en-US" sz="1600" dirty="0" smtClean="0"/>
          </a:p>
          <a:p>
            <a:endParaRPr lang="en-US" sz="1600" dirty="0" smtClean="0"/>
          </a:p>
          <a:p>
            <a:endParaRPr lang="en-US" sz="2000" dirty="0" smtClean="0"/>
          </a:p>
          <a:p>
            <a:endParaRPr lang="en-US" dirty="0"/>
          </a:p>
        </p:txBody>
      </p:sp>
      <p:sp>
        <p:nvSpPr>
          <p:cNvPr id="3" name="Title 2"/>
          <p:cNvSpPr>
            <a:spLocks noGrp="1"/>
          </p:cNvSpPr>
          <p:nvPr>
            <p:ph type="title"/>
          </p:nvPr>
        </p:nvSpPr>
        <p:spPr/>
        <p:txBody>
          <a:bodyPr/>
          <a:lstStyle/>
          <a:p>
            <a:r>
              <a:rPr lang="en-US" dirty="0" smtClean="0"/>
              <a:t>Micro Data</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sp>
        <p:nvSpPr>
          <p:cNvPr id="10" name="Rounded Rectangle 9"/>
          <p:cNvSpPr/>
          <p:nvPr/>
        </p:nvSpPr>
        <p:spPr>
          <a:xfrm>
            <a:off x="304800" y="4419600"/>
            <a:ext cx="8458200" cy="1600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&lt;section itemscope itemtype="http://data-vocabulary.org/Person"&gt; </a:t>
            </a:r>
          </a:p>
          <a:p>
            <a:r>
              <a:rPr lang="en-US" sz="1600" b="1" dirty="0" smtClean="0">
                <a:solidFill>
                  <a:srgbClr val="00B050"/>
                </a:solidFill>
                <a:latin typeface="Courier New" pitchFamily="49" charset="0"/>
                <a:cs typeface="Courier New" pitchFamily="49" charset="0"/>
              </a:rPr>
              <a:t>&lt;h1 itemprop="name"&gt;George&lt;/h1&gt; </a:t>
            </a:r>
          </a:p>
          <a:p>
            <a:r>
              <a:rPr lang="en-US" sz="1600" b="1" dirty="0" smtClean="0">
                <a:solidFill>
                  <a:srgbClr val="00B050"/>
                </a:solidFill>
                <a:latin typeface="Courier New" pitchFamily="49" charset="0"/>
                <a:cs typeface="Courier New" pitchFamily="49" charset="0"/>
              </a:rPr>
              <a:t>&lt;img itemprop="photo" src="http://www.example.com/photo.jpg"&gt; </a:t>
            </a:r>
          </a:p>
          <a:p>
            <a:r>
              <a:rPr lang="en-US" sz="1600" b="1" dirty="0" smtClean="0">
                <a:solidFill>
                  <a:srgbClr val="00B050"/>
                </a:solidFill>
                <a:latin typeface="Courier New" pitchFamily="49" charset="0"/>
                <a:cs typeface="Courier New" pitchFamily="49" charset="0"/>
              </a:rPr>
              <a:t>&lt;a itemprop="url" href="http://www.example.com/blog"&gt;My Blog&lt;/a&gt; </a:t>
            </a:r>
          </a:p>
          <a:p>
            <a:r>
              <a:rPr lang="en-US" sz="1600" b="1" dirty="0" smtClean="0">
                <a:solidFill>
                  <a:srgbClr val="00B050"/>
                </a:solidFill>
                <a:latin typeface="Courier New" pitchFamily="49" charset="0"/>
                <a:cs typeface="Courier New" pitchFamily="49" charset="0"/>
              </a:rPr>
              <a:t>&lt;/section&gt;</a:t>
            </a:r>
          </a:p>
        </p:txBody>
      </p:sp>
      <p:sp>
        <p:nvSpPr>
          <p:cNvPr id="6" name="Rectangle 5"/>
          <p:cNvSpPr/>
          <p:nvPr/>
        </p:nvSpPr>
        <p:spPr>
          <a:xfrm>
            <a:off x="285720" y="6096000"/>
            <a:ext cx="4650760" cy="369332"/>
          </a:xfrm>
          <a:prstGeom prst="rect">
            <a:avLst/>
          </a:prstGeom>
        </p:spPr>
        <p:txBody>
          <a:bodyPr wrap="none">
            <a:spAutoFit/>
          </a:bodyPr>
          <a:lstStyle/>
          <a:p>
            <a:r>
              <a:rPr lang="en-US" dirty="0" smtClean="0">
                <a:solidFill>
                  <a:srgbClr val="2D9F01"/>
                </a:solidFill>
              </a:rPr>
              <a:t>For DEMO : Navigate to DEMO folder -&gt; Storage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r>
              <a:rPr sz="2000" smtClean="0"/>
              <a:t>Today most of the modern browsers support Offline Cache.</a:t>
            </a:r>
          </a:p>
          <a:p>
            <a:pPr indent="-285750"/>
            <a:r>
              <a:rPr sz="2000" smtClean="0"/>
              <a:t>Offline web applications are supported on </a:t>
            </a:r>
          </a:p>
          <a:p>
            <a:pPr lvl="1"/>
            <a:r>
              <a:rPr sz="2000" smtClean="0"/>
              <a:t>Firefox 3.5+</a:t>
            </a:r>
          </a:p>
          <a:p>
            <a:pPr lvl="1"/>
            <a:r>
              <a:rPr sz="2000" smtClean="0"/>
              <a:t>Safari 4.0+</a:t>
            </a:r>
          </a:p>
          <a:p>
            <a:pPr lvl="1"/>
            <a:r>
              <a:rPr sz="2000" smtClean="0"/>
              <a:t>Chrome 6.0+</a:t>
            </a:r>
          </a:p>
          <a:p>
            <a:pPr lvl="1"/>
            <a:r>
              <a:rPr sz="2000" smtClean="0"/>
              <a:t>Opera 10.6+</a:t>
            </a:r>
          </a:p>
          <a:p>
            <a:r>
              <a:rPr sz="2000" smtClean="0"/>
              <a:t>Server-Sent Events are supported in all major browsers, except Internet Explorer.</a:t>
            </a:r>
          </a:p>
        </p:txBody>
      </p:sp>
      <p:sp>
        <p:nvSpPr>
          <p:cNvPr id="3" name="Title 2"/>
          <p:cNvSpPr>
            <a:spLocks noGrp="1"/>
          </p:cNvSpPr>
          <p:nvPr>
            <p:ph type="title"/>
          </p:nvPr>
        </p:nvSpPr>
        <p:spPr/>
        <p:txBody>
          <a:bodyPr/>
          <a:lstStyle/>
          <a:p>
            <a:r>
              <a:rPr lang="en-US" dirty="0" smtClean="0"/>
              <a:t>Browser supports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30</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What are the differnent types of storage features available in HTML5?</a:t>
            </a:r>
          </a:p>
          <a:p>
            <a:r>
              <a:rPr sz="2000" smtClean="0"/>
              <a:t>How datas in the Web Storage is stored?</a:t>
            </a:r>
          </a:p>
          <a:p>
            <a:r>
              <a:rPr sz="2000" smtClean="0"/>
              <a:t>How datas in the Web SQL Database is stored?</a:t>
            </a:r>
          </a:p>
          <a:p>
            <a:r>
              <a:rPr sz="2000" smtClean="0"/>
              <a:t>What is the difference between local storage and session storage?</a:t>
            </a:r>
          </a:p>
          <a:p>
            <a:r>
              <a:rPr sz="2000" smtClean="0"/>
              <a:t>What is the life span of local storage and session storage?</a:t>
            </a:r>
          </a:p>
          <a:p>
            <a:r>
              <a:rPr sz="2000" smtClean="0"/>
              <a:t>How local storage and session storage can be programatically cleared? </a:t>
            </a:r>
          </a:p>
          <a:p>
            <a:r>
              <a:rPr sz="2000" smtClean="0"/>
              <a:t>How offline cache enhance the web application?</a:t>
            </a:r>
          </a:p>
          <a:p>
            <a:r>
              <a:rPr sz="2000" smtClean="0"/>
              <a:t>What is Manifest?</a:t>
            </a:r>
          </a:p>
          <a:p>
            <a:r>
              <a:rPr sz="2000" smtClean="0"/>
              <a:t>How to refresh the Cache?</a:t>
            </a:r>
          </a:p>
          <a:p>
            <a:r>
              <a:rPr sz="2000" smtClean="0"/>
              <a:t>Explain Application Cache Events?</a:t>
            </a:r>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1800" smtClean="0"/>
              <a:t>HTML5 Web storage goal is to provide a standardized and native API that works the same way on any browser</a:t>
            </a:r>
          </a:p>
          <a:p>
            <a:r>
              <a:rPr sz="1800" smtClean="0"/>
              <a:t>Web Storage &amp; Web SQL Database are the two ways to store data on the client side.</a:t>
            </a:r>
          </a:p>
          <a:p>
            <a:r>
              <a:rPr sz="1800" smtClean="0"/>
              <a:t>sessionStorage and localStorage both share the same API to create, read, update or delete data on the client side.</a:t>
            </a:r>
          </a:p>
          <a:p>
            <a:r>
              <a:rPr sz="1800" smtClean="0"/>
              <a:t>HTML5 introduces offline cache, which means that a web application is cached, and accessible without an internet connection.</a:t>
            </a:r>
          </a:p>
          <a:p>
            <a:r>
              <a:rPr sz="1800" smtClean="0"/>
              <a:t>The main component in offline cache is the manifest file that describes what needs to be cached and what does not. The cache is also permanent.</a:t>
            </a:r>
          </a:p>
          <a:p>
            <a:r>
              <a:rPr sz="1800" smtClean="0"/>
              <a:t>A manifest file needs to be served with the correct MIME-type, which is "text/cache-manifest". Must be configured on the web server.</a:t>
            </a:r>
          </a:p>
          <a:p>
            <a:r>
              <a:rPr sz="1800" smtClean="0"/>
              <a:t>Once a file is cached, the browser will continue to show the cached version, even if we change the file on the server. To ensure the browser updates the cache, we need to change the manifest file.</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lang="en-US" sz="2000" dirty="0" smtClean="0">
                <a:hlinkClick r:id="rId2"/>
              </a:rPr>
              <a:t>http</a:t>
            </a:r>
            <a:r>
              <a:rPr lang="en-US" sz="2000" dirty="0">
                <a:hlinkClick r:id="rId2"/>
              </a:rPr>
              <a:t>://</a:t>
            </a:r>
            <a:r>
              <a:rPr lang="en-US" sz="2000" dirty="0" smtClean="0">
                <a:hlinkClick r:id="rId2"/>
              </a:rPr>
              <a:t>en.wikipedia.org/wiki/HTML5</a:t>
            </a:r>
            <a:endParaRPr lang="en-US" sz="2000" dirty="0" smtClean="0"/>
          </a:p>
          <a:p>
            <a:pPr indent="-285750"/>
            <a:r>
              <a:rPr lang="en-US" sz="2000" dirty="0">
                <a:hlinkClick r:id="rId3"/>
              </a:rPr>
              <a:t>http://html5test.com/</a:t>
            </a:r>
            <a:endParaRPr lang="en-US" sz="2000" dirty="0"/>
          </a:p>
          <a:p>
            <a:pPr indent="-285750"/>
            <a:r>
              <a:rPr lang="en-US" sz="2000" dirty="0">
                <a:hlinkClick r:id="rId4"/>
              </a:rPr>
              <a:t>http://html5readiness.com/</a:t>
            </a:r>
            <a:endParaRPr lang="en-US" sz="2000" dirty="0"/>
          </a:p>
          <a:p>
            <a:pPr indent="-285750"/>
            <a:r>
              <a:rPr lang="en-US" sz="2000" dirty="0">
                <a:hlinkClick r:id="rId5"/>
              </a:rPr>
              <a:t>http://fmbip.com</a:t>
            </a:r>
            <a:r>
              <a:rPr lang="en-US" sz="2000" dirty="0" smtClean="0">
                <a:hlinkClick r:id="rId5"/>
              </a:rPr>
              <a:t>/</a:t>
            </a:r>
            <a:endParaRPr lang="en-US" sz="2000" dirty="0" smtClean="0"/>
          </a:p>
          <a:p>
            <a:pPr indent="-285750"/>
            <a:r>
              <a:rPr lang="en-US" sz="2000" dirty="0">
                <a:hlinkClick r:id="rId6"/>
              </a:rPr>
              <a:t>http://www.w3.org/TR/html5-diff/#</a:t>
            </a:r>
            <a:r>
              <a:rPr lang="en-US" sz="2000" dirty="0" smtClean="0">
                <a:hlinkClick r:id="rId6"/>
              </a:rPr>
              <a:t>new-elements</a:t>
            </a:r>
            <a:endParaRPr lang="en-US" sz="2000" dirty="0" smtClean="0"/>
          </a:p>
          <a:p>
            <a:pPr marL="57150" indent="0">
              <a:buNone/>
            </a:pPr>
            <a:endParaRPr lang="en-US" sz="2000" dirty="0" smtClean="0"/>
          </a:p>
          <a:p>
            <a:pPr marL="57150" indent="0">
              <a:buNone/>
            </a:pPr>
            <a:r>
              <a:rPr lang="en-US" sz="2000" dirty="0" smtClean="0"/>
              <a:t>Books</a:t>
            </a:r>
          </a:p>
          <a:p>
            <a:pPr marL="514350" indent="-457200"/>
            <a:r>
              <a:rPr lang="en-US" sz="2000" dirty="0" smtClean="0"/>
              <a:t>HTML5 and CSS3 in the real world – Sitepoint</a:t>
            </a:r>
          </a:p>
          <a:p>
            <a:pPr marL="514350" indent="-457200"/>
            <a:r>
              <a:rPr lang="en-US" sz="2000" dirty="0" smtClean="0"/>
              <a:t>HTML5 Designing Rich Internet Applications</a:t>
            </a:r>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6"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Web development using HTML5 &amp; CSS3</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rPr>
              <a:t>HTML5 Data Storage and offline usage</a:t>
            </a:r>
            <a:endParaRPr lang="en-US" sz="2400" dirty="0">
              <a:solidFill>
                <a:schemeClr val="bg1"/>
              </a:solidFill>
              <a:latin typeface="Cambr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Introduction:</a:t>
            </a:r>
          </a:p>
          <a:p>
            <a:pPr lvl="1"/>
            <a:r>
              <a:rPr sz="1800" smtClean="0"/>
              <a:t>HTML5 introduces a mechanisms, similar to HTTP session cookies, for storing structured data on the client side and to overcome following drawbacks.</a:t>
            </a:r>
          </a:p>
          <a:p>
            <a:pPr lvl="1"/>
            <a:r>
              <a:rPr sz="1800" smtClean="0"/>
              <a:t>HTML5 Web storage goal is to provide a standardized and native API that works the same way on any browser</a:t>
            </a:r>
          </a:p>
          <a:p>
            <a:pPr lvl="1"/>
            <a:r>
              <a:rPr sz="1800" smtClean="0"/>
              <a:t>Originally Web Storage included in the </a:t>
            </a:r>
            <a:r>
              <a:rPr sz="1800" i="1" smtClean="0"/>
              <a:t>Web Applications 1.0</a:t>
            </a:r>
            <a:r>
              <a:rPr sz="1800" smtClean="0"/>
              <a:t> specification, it now has its own specification:</a:t>
            </a:r>
            <a:r>
              <a:rPr sz="1800" i="1" smtClean="0"/>
              <a:t>W3C Web Storage</a:t>
            </a:r>
          </a:p>
          <a:p>
            <a:pPr lvl="1"/>
            <a:r>
              <a:rPr sz="1800" smtClean="0"/>
              <a:t>"Local Storage" or "DOM Storage" are the terms used by some browser vendors for referring to web storage. Another term used to refer to web storage is "cookies on steroids".</a:t>
            </a:r>
          </a:p>
          <a:p>
            <a:pPr lvl="1"/>
            <a:r>
              <a:rPr sz="1800" smtClean="0"/>
              <a:t>HTML5 introduces offline cache, which means that a web application is cached, and accessible without an internet connection.</a:t>
            </a:r>
          </a:p>
          <a:p>
            <a:pPr lvl="1"/>
            <a:r>
              <a:rPr sz="1800" smtClean="0"/>
              <a:t>The main component in offline cache is the manifest file that describes what needs to be cached and what does not. The cache is also permanent.</a:t>
            </a:r>
          </a:p>
          <a:p>
            <a:pPr lvl="1"/>
            <a:endParaRPr sz="2000" smtClean="0"/>
          </a:p>
        </p:txBody>
      </p:sp>
      <p:sp>
        <p:nvSpPr>
          <p:cNvPr id="3" name="Title 2"/>
          <p:cNvSpPr>
            <a:spLocks noGrp="1"/>
          </p:cNvSpPr>
          <p:nvPr>
            <p:ph type="title"/>
          </p:nvPr>
        </p:nvSpPr>
        <p:spPr/>
        <p:txBody>
          <a:bodyPr/>
          <a:lstStyle/>
          <a:p>
            <a:pPr lvl="1"/>
            <a:r>
              <a:rPr lang="en-US" sz="3200" dirty="0" smtClean="0"/>
              <a:t>Data Storage and offline usage - Overview</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endParaRPr sz="1600" smtClean="0"/>
          </a:p>
          <a:p>
            <a:pPr lvl="1"/>
            <a:r>
              <a:rPr sz="1600" smtClean="0"/>
              <a:t>Existing cookie-based model</a:t>
            </a:r>
          </a:p>
          <a:p>
            <a:pPr lvl="1"/>
            <a:r>
              <a:rPr sz="1600" smtClean="0"/>
              <a:t>Data Storage</a:t>
            </a:r>
          </a:p>
          <a:p>
            <a:pPr lvl="1"/>
            <a:r>
              <a:rPr sz="1600" smtClean="0"/>
              <a:t>Web Storage</a:t>
            </a:r>
          </a:p>
          <a:p>
            <a:pPr lvl="1"/>
            <a:r>
              <a:rPr sz="1600" smtClean="0"/>
              <a:t>Local Storage</a:t>
            </a:r>
          </a:p>
          <a:p>
            <a:pPr lvl="1"/>
            <a:r>
              <a:rPr sz="1600" smtClean="0"/>
              <a:t>Session Storage</a:t>
            </a:r>
          </a:p>
          <a:p>
            <a:pPr lvl="1"/>
            <a:r>
              <a:rPr sz="1600" smtClean="0"/>
              <a:t>Web SQL Database</a:t>
            </a:r>
          </a:p>
          <a:p>
            <a:pPr lvl="1"/>
            <a:r>
              <a:rPr sz="1600" smtClean="0"/>
              <a:t>Security Considerations</a:t>
            </a:r>
          </a:p>
          <a:p>
            <a:pPr lvl="1"/>
            <a:r>
              <a:rPr sz="1600" smtClean="0"/>
              <a:t>Offline Cache &amp; its Need</a:t>
            </a:r>
          </a:p>
          <a:p>
            <a:pPr lvl="1"/>
            <a:r>
              <a:rPr sz="1600" smtClean="0"/>
              <a:t>Manifest</a:t>
            </a:r>
          </a:p>
          <a:p>
            <a:pPr lvl="1"/>
            <a:r>
              <a:rPr sz="1600" smtClean="0"/>
              <a:t>Cache refresh</a:t>
            </a:r>
          </a:p>
          <a:p>
            <a:pPr lvl="1"/>
            <a:r>
              <a:rPr sz="1600" smtClean="0"/>
              <a:t>Application cache Events</a:t>
            </a:r>
          </a:p>
          <a:p>
            <a:pPr lvl="1"/>
            <a:r>
              <a:rPr sz="1600" smtClean="0"/>
              <a:t>SSE : Server-Sent Event</a:t>
            </a:r>
          </a:p>
          <a:p>
            <a:pPr lvl="1"/>
            <a:r>
              <a:rPr sz="1600" smtClean="0"/>
              <a:t>Math ML</a:t>
            </a:r>
          </a:p>
          <a:p>
            <a:pPr lvl="1"/>
            <a:r>
              <a:rPr sz="1600" smtClean="0"/>
              <a:t>Microdata</a:t>
            </a:r>
          </a:p>
          <a:p>
            <a:pPr lvl="1"/>
            <a:r>
              <a:rPr sz="1600" smtClean="0"/>
              <a:t>Browser supports</a:t>
            </a:r>
            <a:endParaRPr lang="en-US" sz="2000" dirty="0"/>
          </a:p>
        </p:txBody>
      </p:sp>
      <p:sp>
        <p:nvSpPr>
          <p:cNvPr id="3" name="Title 2"/>
          <p:cNvSpPr>
            <a:spLocks noGrp="1"/>
          </p:cNvSpPr>
          <p:nvPr>
            <p:ph type="title"/>
          </p:nvPr>
        </p:nvSpPr>
        <p:spPr>
          <a:xfrm>
            <a:off x="1524000" y="0"/>
            <a:ext cx="7772400" cy="1066800"/>
          </a:xfrm>
        </p:spPr>
        <p:txBody>
          <a:bodyPr/>
          <a:lstStyle/>
          <a:p>
            <a:pPr lvl="1"/>
            <a:r>
              <a:rPr lang="en-US" sz="3200" dirty="0" smtClean="0"/>
              <a:t>Data Storage and offline usage - Objectives</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Invented during the early days of the internet, a cookie is a small piece of text that allow data storage for a client</a:t>
            </a:r>
          </a:p>
          <a:p>
            <a:r>
              <a:rPr sz="1800" smtClean="0"/>
              <a:t>Consist in a name/value pairs for storing data</a:t>
            </a:r>
          </a:p>
          <a:p>
            <a:r>
              <a:rPr sz="1800" smtClean="0"/>
              <a:t>Usually used to remember user preferences on a web site</a:t>
            </a:r>
          </a:p>
          <a:p>
            <a:r>
              <a:rPr sz="1800" smtClean="0"/>
              <a:t>However, cookies have several downsides:</a:t>
            </a:r>
          </a:p>
          <a:p>
            <a:pPr lvl="1"/>
            <a:r>
              <a:rPr sz="1800" smtClean="0"/>
              <a:t>They are difficult to work with. There are no real API to create, read, update or delete a cookie. This can quickly become a pain for developers</a:t>
            </a:r>
          </a:p>
          <a:p>
            <a:pPr lvl="1"/>
            <a:endParaRPr sz="1800" smtClean="0"/>
          </a:p>
          <a:p>
            <a:pPr lvl="1"/>
            <a:endParaRPr sz="1800" smtClean="0"/>
          </a:p>
          <a:p>
            <a:pPr lvl="1"/>
            <a:r>
              <a:rPr sz="1800" smtClean="0"/>
              <a:t>They are included in every HTTP request</a:t>
            </a:r>
          </a:p>
          <a:p>
            <a:pPr lvl="2"/>
            <a:r>
              <a:rPr sz="1400" smtClean="0"/>
              <a:t>Useless because the same data is transmitted between the client and the server</a:t>
            </a:r>
          </a:p>
          <a:p>
            <a:pPr lvl="2"/>
            <a:r>
              <a:rPr sz="1400" smtClean="0"/>
              <a:t>Not secure because they are not encrypted (Unless your whole web site use SSL)</a:t>
            </a:r>
          </a:p>
          <a:p>
            <a:pPr lvl="1"/>
            <a:r>
              <a:rPr sz="1800" smtClean="0"/>
              <a:t>They are limited in terms of size: 4KB only per cookie</a:t>
            </a:r>
          </a:p>
          <a:p>
            <a:pPr lvl="1"/>
            <a:r>
              <a:rPr sz="1800" smtClean="0"/>
              <a:t>There is a limited number of cookies per domain per browser: 20 cookies per domain per browser</a:t>
            </a:r>
          </a:p>
          <a:p>
            <a:pPr lvl="1"/>
            <a:r>
              <a:rPr sz="1800" smtClean="0"/>
              <a:t>Total number of cookies per browser: 300 cookies per browser</a:t>
            </a:r>
          </a:p>
          <a:p>
            <a:endParaRPr sz="2000" smtClean="0"/>
          </a:p>
        </p:txBody>
      </p:sp>
      <p:sp>
        <p:nvSpPr>
          <p:cNvPr id="3" name="Title 2"/>
          <p:cNvSpPr>
            <a:spLocks noGrp="1"/>
          </p:cNvSpPr>
          <p:nvPr>
            <p:ph type="title"/>
          </p:nvPr>
        </p:nvSpPr>
        <p:spPr/>
        <p:txBody>
          <a:bodyPr/>
          <a:lstStyle/>
          <a:p>
            <a:pPr lvl="1"/>
            <a:r>
              <a:rPr lang="en-US" dirty="0" smtClean="0"/>
              <a:t>Existing cookie-based model</a:t>
            </a: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6" name="Rounded Rectangle 5"/>
          <p:cNvSpPr/>
          <p:nvPr/>
        </p:nvSpPr>
        <p:spPr>
          <a:xfrm>
            <a:off x="381000" y="3886200"/>
            <a:ext cx="84582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document.cookie = "name=value; path=/; expires=date";</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HTML5 Web storage goal is to provide a standardized and native API that works the same way on any browser.</a:t>
            </a:r>
          </a:p>
          <a:p>
            <a:r>
              <a:rPr sz="1800" smtClean="0"/>
              <a:t>Specification recommendation says the data storage limit per browser per origin is 5MB</a:t>
            </a:r>
          </a:p>
          <a:p>
            <a:r>
              <a:rPr sz="1800" smtClean="0"/>
              <a:t>Two ways to store data on the client side:</a:t>
            </a:r>
          </a:p>
          <a:p>
            <a:pPr lvl="1"/>
            <a:r>
              <a:rPr sz="1800" smtClean="0"/>
              <a:t>Web Storage: Key/Value pair storage system</a:t>
            </a:r>
          </a:p>
          <a:p>
            <a:pPr lvl="2"/>
            <a:r>
              <a:rPr sz="1800" smtClean="0"/>
              <a:t>localStorage</a:t>
            </a:r>
          </a:p>
          <a:p>
            <a:pPr lvl="2"/>
            <a:r>
              <a:rPr sz="1800" smtClean="0"/>
              <a:t>sessionStorage</a:t>
            </a:r>
          </a:p>
          <a:p>
            <a:pPr lvl="1"/>
            <a:r>
              <a:rPr sz="1800" smtClean="0"/>
              <a:t>Web SQL Database: SQL Database storage system</a:t>
            </a:r>
          </a:p>
          <a:p>
            <a:pPr lvl="2"/>
            <a:r>
              <a:rPr sz="1800" smtClean="0"/>
              <a:t>Stores data on the client side is to use web SQL storage</a:t>
            </a:r>
          </a:p>
          <a:p>
            <a:pPr lvl="2"/>
            <a:r>
              <a:rPr sz="1800" smtClean="0"/>
              <a:t>On November 19th, 2010 the W3C announced that they would no longer support Web SQL.</a:t>
            </a:r>
          </a:p>
        </p:txBody>
      </p:sp>
      <p:sp>
        <p:nvSpPr>
          <p:cNvPr id="3" name="Title 2"/>
          <p:cNvSpPr>
            <a:spLocks noGrp="1"/>
          </p:cNvSpPr>
          <p:nvPr>
            <p:ph type="title"/>
          </p:nvPr>
        </p:nvSpPr>
        <p:spPr/>
        <p:txBody>
          <a:bodyPr/>
          <a:lstStyle/>
          <a:p>
            <a:r>
              <a:rPr lang="en-US" dirty="0" smtClean="0"/>
              <a:t>Data Storage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Originally included in the </a:t>
            </a:r>
            <a:r>
              <a:rPr sz="1800" i="1" smtClean="0"/>
              <a:t>Web Applications 1.0</a:t>
            </a:r>
            <a:r>
              <a:rPr sz="1800" smtClean="0"/>
              <a:t> specification, it now has its own specification:</a:t>
            </a:r>
            <a:r>
              <a:rPr sz="1800" i="1" smtClean="0"/>
              <a:t>W3C Web Storage</a:t>
            </a:r>
          </a:p>
          <a:p>
            <a:r>
              <a:rPr sz="1800" smtClean="0"/>
              <a:t>"Local Storage" or "DOM Storage" are the terms used by some vendors for referring to web storage. Another term used to refer web storage is "cookies on steroids".</a:t>
            </a:r>
          </a:p>
          <a:p>
            <a:r>
              <a:rPr sz="1800" smtClean="0"/>
              <a:t>Key/Value pair data is stored on the client side like cookies except that the data is not sent to the server</a:t>
            </a:r>
          </a:p>
          <a:p>
            <a:r>
              <a:rPr sz="1800" smtClean="0"/>
              <a:t>Two types of web storages are sessionStorage and localStorage</a:t>
            </a:r>
          </a:p>
          <a:p>
            <a:pPr lvl="1"/>
            <a:r>
              <a:rPr sz="1800" smtClean="0"/>
              <a:t>localStorage</a:t>
            </a:r>
          </a:p>
          <a:p>
            <a:pPr lvl="2"/>
            <a:r>
              <a:rPr sz="1600" smtClean="0"/>
              <a:t>The localStorage object is shared between window/tab for a same domain and data remain available until explicitly deleted by the user using either the web application or the browser options</a:t>
            </a:r>
          </a:p>
          <a:p>
            <a:pPr lvl="1"/>
            <a:r>
              <a:rPr sz="1800" smtClean="0"/>
              <a:t>sessionStorage</a:t>
            </a:r>
            <a:endParaRPr sz="2000" smtClean="0"/>
          </a:p>
          <a:p>
            <a:pPr lvl="2"/>
            <a:r>
              <a:rPr sz="1600" smtClean="0"/>
              <a:t>Each window or tab has its own sessionStorage object. That means that any key/value pair created in sessionStorage for a window/tab can only be accessed from this window/tab. Data remain available until this same window/tab is closed</a:t>
            </a:r>
          </a:p>
          <a:p>
            <a:r>
              <a:rPr sz="1800" smtClean="0"/>
              <a:t>sessionStorage and localStorage both share the same API to create, read, update or delete data on the client side.</a:t>
            </a:r>
          </a:p>
          <a:p>
            <a:endParaRPr sz="2000" smtClean="0"/>
          </a:p>
        </p:txBody>
      </p:sp>
      <p:sp>
        <p:nvSpPr>
          <p:cNvPr id="3" name="Title 2"/>
          <p:cNvSpPr>
            <a:spLocks noGrp="1"/>
          </p:cNvSpPr>
          <p:nvPr>
            <p:ph type="title"/>
          </p:nvPr>
        </p:nvSpPr>
        <p:spPr/>
        <p:txBody>
          <a:bodyPr/>
          <a:lstStyle/>
          <a:p>
            <a:pPr lvl="1"/>
            <a:r>
              <a:rPr lang="en-US" dirty="0" smtClean="0"/>
              <a:t>Web Storage </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1800" smtClean="0"/>
              <a:t>The </a:t>
            </a:r>
            <a:r>
              <a:rPr sz="1800" i="1" smtClean="0"/>
              <a:t>Local Storage</a:t>
            </a:r>
            <a:r>
              <a:rPr sz="1800" smtClean="0"/>
              <a:t> is designed for storage that spans multiple windows, and lasts beyond the current session. In particular, Web applications may wish to store megabytes of user data, such as entire user-authored documents or a user's mailbox, on the client side for performance reasons.</a:t>
            </a:r>
          </a:p>
          <a:p>
            <a:r>
              <a:rPr sz="1800" smtClean="0"/>
              <a:t>HTML5 introduces the </a:t>
            </a:r>
            <a:r>
              <a:rPr sz="1800" i="1" smtClean="0"/>
              <a:t>localStorage</a:t>
            </a:r>
            <a:r>
              <a:rPr sz="1800" smtClean="0"/>
              <a:t> attribute which would be used to access a page's local storage area without no time limit and this local storage will be available whenever you would use that page.</a:t>
            </a:r>
          </a:p>
          <a:p>
            <a:endParaRPr sz="1800" smtClean="0"/>
          </a:p>
          <a:p>
            <a:endParaRPr sz="1800" smtClean="0"/>
          </a:p>
          <a:p>
            <a:endParaRPr sz="1800" smtClean="0"/>
          </a:p>
          <a:p>
            <a:endParaRPr sz="1800" smtClean="0"/>
          </a:p>
          <a:p>
            <a:r>
              <a:rPr sz="1800" smtClean="0"/>
              <a:t>The localStorage object is shared between window/tab for a same domain and data remain available until explicitly deleted by the user using either the web application or the browser options</a:t>
            </a:r>
          </a:p>
          <a:p>
            <a:endParaRPr sz="2000" smtClean="0"/>
          </a:p>
        </p:txBody>
      </p:sp>
      <p:sp>
        <p:nvSpPr>
          <p:cNvPr id="3" name="Title 2"/>
          <p:cNvSpPr>
            <a:spLocks noGrp="1"/>
          </p:cNvSpPr>
          <p:nvPr>
            <p:ph type="title"/>
          </p:nvPr>
        </p:nvSpPr>
        <p:spPr/>
        <p:txBody>
          <a:bodyPr/>
          <a:lstStyle/>
          <a:p>
            <a:r>
              <a:rPr lang="en-US" dirty="0" smtClean="0"/>
              <a:t>Local Storage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6" name="Rounded Rectangle 5"/>
          <p:cNvSpPr/>
          <p:nvPr/>
        </p:nvSpPr>
        <p:spPr>
          <a:xfrm>
            <a:off x="381000" y="3657600"/>
            <a:ext cx="8458200" cy="1219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if( localStorage.hits ){ </a:t>
            </a:r>
          </a:p>
          <a:p>
            <a:r>
              <a:rPr lang="en-US" sz="1600" b="1" dirty="0" smtClean="0">
                <a:solidFill>
                  <a:srgbClr val="00B050"/>
                </a:solidFill>
                <a:latin typeface="Courier New" pitchFamily="49" charset="0"/>
                <a:cs typeface="Courier New" pitchFamily="49" charset="0"/>
              </a:rPr>
              <a:t>localStorage.hits = Number(localStorage.hits) +1; </a:t>
            </a:r>
          </a:p>
          <a:p>
            <a:r>
              <a:rPr lang="en-US" sz="1600" b="1" dirty="0" smtClean="0">
                <a:solidFill>
                  <a:srgbClr val="00B050"/>
                </a:solidFill>
                <a:latin typeface="Courier New" pitchFamily="49" charset="0"/>
                <a:cs typeface="Courier New" pitchFamily="49" charset="0"/>
              </a:rPr>
              <a:t>}else{ </a:t>
            </a:r>
          </a:p>
          <a:p>
            <a:r>
              <a:rPr lang="en-US" sz="1600" b="1" dirty="0" smtClean="0">
                <a:solidFill>
                  <a:srgbClr val="00B050"/>
                </a:solidFill>
                <a:latin typeface="Courier New" pitchFamily="49" charset="0"/>
                <a:cs typeface="Courier New" pitchFamily="49" charset="0"/>
              </a:rPr>
              <a:t>localStorage.hits = 1; }</a:t>
            </a:r>
          </a:p>
        </p:txBody>
      </p:sp>
      <p:sp>
        <p:nvSpPr>
          <p:cNvPr id="7" name="Rounded Rectangle 6"/>
          <p:cNvSpPr/>
          <p:nvPr/>
        </p:nvSpPr>
        <p:spPr>
          <a:xfrm>
            <a:off x="381000" y="5867400"/>
            <a:ext cx="84582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localStorage.remove('key'); (or) localStorage.clear();</a:t>
            </a:r>
          </a:p>
        </p:txBody>
      </p:sp>
      <p:sp>
        <p:nvSpPr>
          <p:cNvPr id="8" name="Rectangle 7"/>
          <p:cNvSpPr/>
          <p:nvPr/>
        </p:nvSpPr>
        <p:spPr>
          <a:xfrm>
            <a:off x="285720" y="6260068"/>
            <a:ext cx="4650760" cy="369332"/>
          </a:xfrm>
          <a:prstGeom prst="rect">
            <a:avLst/>
          </a:prstGeom>
        </p:spPr>
        <p:txBody>
          <a:bodyPr wrap="none">
            <a:spAutoFit/>
          </a:bodyPr>
          <a:lstStyle/>
          <a:p>
            <a:r>
              <a:rPr lang="en-US" dirty="0" smtClean="0">
                <a:solidFill>
                  <a:srgbClr val="2D9F01"/>
                </a:solidFill>
              </a:rPr>
              <a:t>For DEMO : Navigate to DEMO folder -&gt; Storage</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5F5E9D00-D4FF-4098-A999-8061F67B7E78}"/>
</file>

<file path=docProps/app.xml><?xml version="1.0" encoding="utf-8"?>
<Properties xmlns="http://schemas.openxmlformats.org/officeDocument/2006/extended-properties" xmlns:vt="http://schemas.openxmlformats.org/officeDocument/2006/docPropsVTypes">
  <Template>Theme_3</Template>
  <TotalTime>4904</TotalTime>
  <Words>2057</Words>
  <Application>Microsoft Office PowerPoint</Application>
  <PresentationFormat>On-screen Show (4:3)</PresentationFormat>
  <Paragraphs>369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Theme_3</vt:lpstr>
      <vt:lpstr>PowerPoint Presentation</vt:lpstr>
      <vt:lpstr>PowerPoint Presentation</vt:lpstr>
      <vt:lpstr>PowerPoint Presentation</vt:lpstr>
      <vt:lpstr>Data Storage and offline usage - Overview</vt:lpstr>
      <vt:lpstr>Data Storage and offline usage - Objectives</vt:lpstr>
      <vt:lpstr>Existing cookie-based model</vt:lpstr>
      <vt:lpstr>Data Storage</vt:lpstr>
      <vt:lpstr>Web Storage </vt:lpstr>
      <vt:lpstr>Local Storage</vt:lpstr>
      <vt:lpstr>Session Storage</vt:lpstr>
      <vt:lpstr>Web SQL Database</vt:lpstr>
      <vt:lpstr>Web SQL Database(Contn…)</vt:lpstr>
      <vt:lpstr>Web SQL Database(Contn…)</vt:lpstr>
      <vt:lpstr>Security Considerations</vt:lpstr>
      <vt:lpstr>Questions from Participants</vt:lpstr>
      <vt:lpstr>Offline Cache</vt:lpstr>
      <vt:lpstr>Need for Offline Cache</vt:lpstr>
      <vt:lpstr>Manifest</vt:lpstr>
      <vt:lpstr>Manifest(Contn…)</vt:lpstr>
      <vt:lpstr>Manifest(Contn…)</vt:lpstr>
      <vt:lpstr>Cache refresh</vt:lpstr>
      <vt:lpstr>Application cache Events</vt:lpstr>
      <vt:lpstr>Application cache Events(Contn…)</vt:lpstr>
      <vt:lpstr>Deployment and updates</vt:lpstr>
      <vt:lpstr>SSE- Server Sent Event</vt:lpstr>
      <vt:lpstr>SSE- Server Sent Event</vt:lpstr>
      <vt:lpstr>MathML</vt:lpstr>
      <vt:lpstr>Micro Data</vt:lpstr>
      <vt:lpstr>Browser supports</vt:lpstr>
      <vt:lpstr>Questions from Participants</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621</cp:revision>
  <dcterms:created xsi:type="dcterms:W3CDTF">2011-06-15T11:24:59Z</dcterms:created>
  <dcterms:modified xsi:type="dcterms:W3CDTF">2012-11-07T09:28:41Z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