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7" r:id="rId5"/>
    <p:sldId id="396" r:id="rId6"/>
    <p:sldId id="262" r:id="rId7"/>
    <p:sldId id="324" r:id="rId8"/>
    <p:sldId id="325" r:id="rId9"/>
    <p:sldId id="323" r:id="rId10"/>
    <p:sldId id="388" r:id="rId11"/>
    <p:sldId id="385" r:id="rId12"/>
    <p:sldId id="386" r:id="rId13"/>
    <p:sldId id="387" r:id="rId14"/>
    <p:sldId id="389" r:id="rId15"/>
    <p:sldId id="390" r:id="rId16"/>
    <p:sldId id="393" r:id="rId17"/>
    <p:sldId id="391" r:id="rId18"/>
    <p:sldId id="392" r:id="rId19"/>
    <p:sldId id="394" r:id="rId20"/>
    <p:sldId id="348" r:id="rId21"/>
    <p:sldId id="339"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44" autoAdjust="0"/>
  </p:normalViewPr>
  <p:slideViewPr>
    <p:cSldViewPr>
      <p:cViewPr>
        <p:scale>
          <a:sx n="75" d="100"/>
          <a:sy n="75" d="100"/>
        </p:scale>
        <p:origin x="-1020" y="-690"/>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6.png"/><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HTML5 Geolocation</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a:t>
            </a:r>
            <a:r>
              <a:rPr sz="2000" b="1" smtClean="0"/>
              <a:t>Position</a:t>
            </a:r>
            <a:r>
              <a:rPr sz="2000" smtClean="0"/>
              <a:t> object specifies the current geographic location of the device. The location is expressed as a set of geographic coordinates together with information about heading and speed.</a:t>
            </a:r>
          </a:p>
          <a:p>
            <a:r>
              <a:rPr sz="2000" smtClean="0"/>
              <a:t>Below table describes the properties of the Position object. For the optional properties if the system cannot provide a value, the value of the property is set to null.</a:t>
            </a:r>
          </a:p>
        </p:txBody>
      </p:sp>
      <p:sp>
        <p:nvSpPr>
          <p:cNvPr id="3" name="Title 2"/>
          <p:cNvSpPr>
            <a:spLocks noGrp="1"/>
          </p:cNvSpPr>
          <p:nvPr>
            <p:ph type="title"/>
          </p:nvPr>
        </p:nvSpPr>
        <p:spPr/>
        <p:txBody>
          <a:bodyPr/>
          <a:lstStyle/>
          <a:p>
            <a:pPr lvl="1"/>
            <a:r>
              <a:rPr lang="en-US" dirty="0" smtClean="0"/>
              <a:t>Geolocation Properties</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graphicFrame>
        <p:nvGraphicFramePr>
          <p:cNvPr id="7" name="Table 6"/>
          <p:cNvGraphicFramePr>
            <a:graphicFrameLocks noGrp="1"/>
          </p:cNvGraphicFramePr>
          <p:nvPr/>
        </p:nvGraphicFramePr>
        <p:xfrm>
          <a:off x="533400" y="3641090"/>
          <a:ext cx="8001000" cy="2607310"/>
        </p:xfrm>
        <a:graphic>
          <a:graphicData uri="http://schemas.openxmlformats.org/drawingml/2006/table">
            <a:tbl>
              <a:tblPr firstRow="1" bandRow="1">
                <a:tableStyleId>{5C22544A-7EE6-4342-B048-85BDC9FD1C3A}</a:tableStyleId>
              </a:tblPr>
              <a:tblGrid>
                <a:gridCol w="1862138"/>
                <a:gridCol w="981075"/>
                <a:gridCol w="5157787"/>
              </a:tblGrid>
              <a:tr h="370840">
                <a:tc>
                  <a:txBody>
                    <a:bodyPr/>
                    <a:lstStyle/>
                    <a:p>
                      <a:r>
                        <a:rPr lang="en-US" sz="1600" dirty="0">
                          <a:latin typeface="verdana"/>
                        </a:rPr>
                        <a:t>Property</a:t>
                      </a:r>
                    </a:p>
                  </a:txBody>
                  <a:tcPr marL="47625" marR="47625" marT="47625" marB="47625"/>
                </a:tc>
                <a:tc>
                  <a:txBody>
                    <a:bodyPr/>
                    <a:lstStyle/>
                    <a:p>
                      <a:r>
                        <a:rPr lang="en-US" sz="1600" dirty="0">
                          <a:latin typeface="verdana"/>
                        </a:rPr>
                        <a:t>Type</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coords</a:t>
                      </a:r>
                    </a:p>
                  </a:txBody>
                  <a:tcPr marL="47625" marR="47625" marT="47625" marB="47625"/>
                </a:tc>
                <a:tc>
                  <a:txBody>
                    <a:bodyPr/>
                    <a:lstStyle/>
                    <a:p>
                      <a:pPr algn="l" fontAlgn="t"/>
                      <a:r>
                        <a:rPr lang="en-US" sz="1600" dirty="0">
                          <a:latin typeface="verdana"/>
                        </a:rPr>
                        <a:t>objects</a:t>
                      </a:r>
                    </a:p>
                  </a:txBody>
                  <a:tcPr marL="47625" marR="47625" marT="47625" marB="47625"/>
                </a:tc>
                <a:tc>
                  <a:txBody>
                    <a:bodyPr/>
                    <a:lstStyle/>
                    <a:p>
                      <a:pPr algn="just" fontAlgn="t"/>
                      <a:r>
                        <a:rPr lang="en-US" sz="1600" dirty="0">
                          <a:latin typeface="verdana"/>
                        </a:rPr>
                        <a:t>Specifies the geographic location of the device. The location is expressed as a set of geographic coordinates together with information about heading and speed.</a:t>
                      </a:r>
                    </a:p>
                  </a:txBody>
                  <a:tcPr marL="47625" marR="47625" marT="47625" marB="47625"/>
                </a:tc>
              </a:tr>
              <a:tr h="370840">
                <a:tc>
                  <a:txBody>
                    <a:bodyPr/>
                    <a:lstStyle/>
                    <a:p>
                      <a:pPr algn="l" fontAlgn="t"/>
                      <a:r>
                        <a:rPr lang="en-US" sz="1600" dirty="0">
                          <a:latin typeface="verdana"/>
                        </a:rPr>
                        <a:t>coords.latitude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dirty="0">
                          <a:latin typeface="verdana"/>
                        </a:rPr>
                        <a:t>Specifies the latitude estimate in decimal degrees. The value range is [-90.00, +90.00].</a:t>
                      </a:r>
                    </a:p>
                  </a:txBody>
                  <a:tcPr marL="47625" marR="47625" marT="47625" marB="47625"/>
                </a:tc>
              </a:tr>
              <a:tr h="370840">
                <a:tc>
                  <a:txBody>
                    <a:bodyPr/>
                    <a:lstStyle/>
                    <a:p>
                      <a:pPr algn="l" fontAlgn="t"/>
                      <a:r>
                        <a:rPr lang="en-US" sz="1600" dirty="0">
                          <a:latin typeface="verdana"/>
                        </a:rPr>
                        <a:t>coords.longitude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dirty="0">
                          <a:latin typeface="verdana"/>
                        </a:rPr>
                        <a:t>Specifies the longitude estimate in decimal degrees. The value range is [-180.00, +180.00].</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1"/>
            <a:r>
              <a:rPr lang="en-US" dirty="0" smtClean="0"/>
              <a:t>Geolocation Properties(Contn…)</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graphicFrame>
        <p:nvGraphicFramePr>
          <p:cNvPr id="6" name="Table 5"/>
          <p:cNvGraphicFramePr>
            <a:graphicFrameLocks noGrp="1"/>
          </p:cNvGraphicFramePr>
          <p:nvPr/>
        </p:nvGraphicFramePr>
        <p:xfrm>
          <a:off x="583756" y="1816100"/>
          <a:ext cx="7950644" cy="4356100"/>
        </p:xfrm>
        <a:graphic>
          <a:graphicData uri="http://schemas.openxmlformats.org/drawingml/2006/table">
            <a:tbl>
              <a:tblPr firstRow="1" bandRow="1">
                <a:tableStyleId>{5C22544A-7EE6-4342-B048-85BDC9FD1C3A}</a:tableStyleId>
              </a:tblPr>
              <a:tblGrid>
                <a:gridCol w="1812544"/>
                <a:gridCol w="1090613"/>
                <a:gridCol w="5047487"/>
              </a:tblGrid>
              <a:tr h="370840">
                <a:tc>
                  <a:txBody>
                    <a:bodyPr/>
                    <a:lstStyle/>
                    <a:p>
                      <a:r>
                        <a:rPr lang="en-US" sz="1600" dirty="0">
                          <a:latin typeface="verdana"/>
                        </a:rPr>
                        <a:t>Property</a:t>
                      </a:r>
                    </a:p>
                  </a:txBody>
                  <a:tcPr marL="47625" marR="47625" marT="47625" marB="47625"/>
                </a:tc>
                <a:tc>
                  <a:txBody>
                    <a:bodyPr/>
                    <a:lstStyle/>
                    <a:p>
                      <a:r>
                        <a:rPr lang="en-US" sz="1600" dirty="0">
                          <a:latin typeface="verdana"/>
                        </a:rPr>
                        <a:t>Type</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coords.altitude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altitude estimate in meters above the WGS 84 ellipsoid.</a:t>
                      </a:r>
                    </a:p>
                  </a:txBody>
                  <a:tcPr marL="47625" marR="47625" marT="47625" marB="47625"/>
                </a:tc>
              </a:tr>
              <a:tr h="370840">
                <a:tc>
                  <a:txBody>
                    <a:bodyPr/>
                    <a:lstStyle/>
                    <a:p>
                      <a:pPr algn="l" fontAlgn="t"/>
                      <a:r>
                        <a:rPr lang="en-US" sz="1600" dirty="0">
                          <a:latin typeface="verdana"/>
                        </a:rPr>
                        <a:t>coords.accuracy</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accuracy of the latitude and longitude estimates in meters.</a:t>
                      </a:r>
                    </a:p>
                  </a:txBody>
                  <a:tcPr marL="47625" marR="47625" marT="47625" marB="47625"/>
                </a:tc>
              </a:tr>
              <a:tr h="370840">
                <a:tc>
                  <a:txBody>
                    <a:bodyPr/>
                    <a:lstStyle/>
                    <a:p>
                      <a:pPr algn="l" fontAlgn="t"/>
                      <a:r>
                        <a:rPr lang="en-US" sz="1600" dirty="0" smtClean="0">
                          <a:latin typeface="verdana"/>
                        </a:rPr>
                        <a:t>coords.altitude</a:t>
                      </a:r>
                    </a:p>
                    <a:p>
                      <a:pPr algn="l" fontAlgn="t"/>
                      <a:r>
                        <a:rPr lang="en-US" sz="1600" dirty="0" smtClean="0">
                          <a:latin typeface="verdana"/>
                        </a:rPr>
                        <a:t>Accuracy</a:t>
                      </a:r>
                      <a:endParaRPr lang="en-US" sz="1600" dirty="0">
                        <a:latin typeface="verdana"/>
                      </a:endParaRP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accuracy of the altitude estimate in meters.</a:t>
                      </a:r>
                    </a:p>
                  </a:txBody>
                  <a:tcPr marL="47625" marR="47625" marT="47625" marB="47625"/>
                </a:tc>
              </a:tr>
              <a:tr h="370840">
                <a:tc>
                  <a:txBody>
                    <a:bodyPr/>
                    <a:lstStyle/>
                    <a:p>
                      <a:pPr algn="l" fontAlgn="t"/>
                      <a:r>
                        <a:rPr lang="en-US" sz="1600" dirty="0">
                          <a:latin typeface="verdana"/>
                        </a:rPr>
                        <a:t>coords.heading</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device's current direction of movement in degrees counting clockwise relative to true north.</a:t>
                      </a:r>
                    </a:p>
                  </a:txBody>
                  <a:tcPr marL="47625" marR="47625" marT="47625" marB="47625"/>
                </a:tc>
              </a:tr>
              <a:tr h="370840">
                <a:tc>
                  <a:txBody>
                    <a:bodyPr/>
                    <a:lstStyle/>
                    <a:p>
                      <a:pPr algn="l" fontAlgn="t"/>
                      <a:r>
                        <a:rPr lang="en-US" sz="1600" dirty="0">
                          <a:latin typeface="verdana"/>
                        </a:rPr>
                        <a:t>coords.speed</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b="1" dirty="0">
                          <a:latin typeface="verdana"/>
                        </a:rPr>
                        <a:t>[Optional]</a:t>
                      </a:r>
                      <a:r>
                        <a:rPr lang="en-US" sz="1600" dirty="0">
                          <a:latin typeface="verdana"/>
                        </a:rPr>
                        <a:t> Specifies the device's current ground speed in meters per second.</a:t>
                      </a:r>
                    </a:p>
                  </a:txBody>
                  <a:tcPr marL="47625" marR="47625" marT="47625" marB="47625"/>
                </a:tc>
              </a:tr>
              <a:tr h="370840">
                <a:tc>
                  <a:txBody>
                    <a:bodyPr/>
                    <a:lstStyle/>
                    <a:p>
                      <a:pPr algn="l" fontAlgn="t"/>
                      <a:r>
                        <a:rPr lang="en-US" sz="1600" dirty="0">
                          <a:latin typeface="verdana"/>
                        </a:rPr>
                        <a:t>timestamp</a:t>
                      </a:r>
                    </a:p>
                  </a:txBody>
                  <a:tcPr marL="47625" marR="47625" marT="47625" marB="47625"/>
                </a:tc>
                <a:tc>
                  <a:txBody>
                    <a:bodyPr/>
                    <a:lstStyle/>
                    <a:p>
                      <a:pPr algn="l" fontAlgn="t"/>
                      <a:r>
                        <a:rPr lang="en-US" sz="1600" dirty="0">
                          <a:latin typeface="verdana"/>
                        </a:rPr>
                        <a:t>date</a:t>
                      </a:r>
                    </a:p>
                  </a:txBody>
                  <a:tcPr marL="47625" marR="47625" marT="47625" marB="47625"/>
                </a:tc>
                <a:tc>
                  <a:txBody>
                    <a:bodyPr/>
                    <a:lstStyle/>
                    <a:p>
                      <a:pPr algn="just" fontAlgn="t"/>
                      <a:r>
                        <a:rPr lang="en-US" sz="1600" dirty="0">
                          <a:latin typeface="verdana"/>
                        </a:rPr>
                        <a:t>Specifies the time when the location information was retrieved and the Position object created.</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success callback that is passed as the first argument of the getCurrentPosition and watchPosition methods has only one argument: the Position object.</a:t>
            </a:r>
          </a:p>
          <a:p>
            <a:r>
              <a:rPr sz="2000" smtClean="0"/>
              <a:t>The PositionOptions object allows the developers to specify options when getting user location.</a:t>
            </a:r>
          </a:p>
          <a:p>
            <a:r>
              <a:rPr sz="2000" smtClean="0"/>
              <a:t>The Position object has two properties:</a:t>
            </a:r>
          </a:p>
          <a:p>
            <a:pPr lvl="1"/>
            <a:r>
              <a:rPr sz="1800" smtClean="0"/>
              <a:t>A Coordinates object (coords) that contains information on user location (accuracy, latitude, longitude, etc).</a:t>
            </a:r>
          </a:p>
          <a:p>
            <a:pPr lvl="1"/>
            <a:r>
              <a:rPr sz="1800" smtClean="0"/>
              <a:t>A DOMTimeStamp object (timestamp) that is the time when user location was obtained.</a:t>
            </a:r>
          </a:p>
          <a:p>
            <a:pPr lvl="1"/>
            <a:endParaRPr sz="1800" smtClean="0"/>
          </a:p>
          <a:p>
            <a:pPr lvl="1"/>
            <a:endParaRPr sz="1800" smtClean="0"/>
          </a:p>
          <a:p>
            <a:r>
              <a:rPr sz="2000" smtClean="0"/>
              <a:t>Here third argument is the PositionOptions object which specifies a set of options for retrieving the geographic location of the device.</a:t>
            </a:r>
            <a:endParaRPr sz="1800" smtClean="0"/>
          </a:p>
        </p:txBody>
      </p:sp>
      <p:sp>
        <p:nvSpPr>
          <p:cNvPr id="3" name="Title 2"/>
          <p:cNvSpPr>
            <a:spLocks noGrp="1"/>
          </p:cNvSpPr>
          <p:nvPr>
            <p:ph type="title"/>
          </p:nvPr>
        </p:nvSpPr>
        <p:spPr/>
        <p:txBody>
          <a:bodyPr/>
          <a:lstStyle/>
          <a:p>
            <a:pPr lvl="1"/>
            <a:r>
              <a:rPr lang="en-US" dirty="0" smtClean="0"/>
              <a:t>The Position Object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6" name="Rounded Rectangle 5"/>
          <p:cNvSpPr/>
          <p:nvPr/>
        </p:nvSpPr>
        <p:spPr>
          <a:xfrm>
            <a:off x="381000" y="49530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getCurrentPosition(callback, ErrorCallback, options)</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sz="2000" smtClean="0"/>
          </a:p>
          <a:p>
            <a:r>
              <a:rPr sz="2000" smtClean="0"/>
              <a:t>Following are the options which can be specified as third argument:</a:t>
            </a:r>
          </a:p>
        </p:txBody>
      </p:sp>
      <p:sp>
        <p:nvSpPr>
          <p:cNvPr id="3" name="Title 2"/>
          <p:cNvSpPr>
            <a:spLocks noGrp="1"/>
          </p:cNvSpPr>
          <p:nvPr>
            <p:ph type="title"/>
          </p:nvPr>
        </p:nvSpPr>
        <p:spPr/>
        <p:txBody>
          <a:bodyPr/>
          <a:lstStyle/>
          <a:p>
            <a:pPr lvl="1"/>
            <a:r>
              <a:rPr lang="en-US" dirty="0" smtClean="0"/>
              <a:t>The Position Object(Contn…)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graphicFrame>
        <p:nvGraphicFramePr>
          <p:cNvPr id="7" name="Table 6"/>
          <p:cNvGraphicFramePr>
            <a:graphicFrameLocks noGrp="1"/>
          </p:cNvGraphicFramePr>
          <p:nvPr/>
        </p:nvGraphicFramePr>
        <p:xfrm>
          <a:off x="533400" y="2667000"/>
          <a:ext cx="8001000" cy="2743200"/>
        </p:xfrm>
        <a:graphic>
          <a:graphicData uri="http://schemas.openxmlformats.org/drawingml/2006/table">
            <a:tbl>
              <a:tblPr firstRow="1" bandRow="1">
                <a:tableStyleId>{5C22544A-7EE6-4342-B048-85BDC9FD1C3A}</a:tableStyleId>
              </a:tblPr>
              <a:tblGrid>
                <a:gridCol w="2306574"/>
                <a:gridCol w="1068705"/>
                <a:gridCol w="4625721"/>
              </a:tblGrid>
              <a:tr h="457745">
                <a:tc>
                  <a:txBody>
                    <a:bodyPr/>
                    <a:lstStyle/>
                    <a:p>
                      <a:r>
                        <a:rPr lang="en-US" sz="1600" dirty="0">
                          <a:latin typeface="verdana"/>
                        </a:rPr>
                        <a:t>Property</a:t>
                      </a:r>
                    </a:p>
                  </a:txBody>
                  <a:tcPr anchor="ctr"/>
                </a:tc>
                <a:tc>
                  <a:txBody>
                    <a:bodyPr/>
                    <a:lstStyle/>
                    <a:p>
                      <a:r>
                        <a:rPr lang="en-US" sz="1600" dirty="0">
                          <a:latin typeface="verdana"/>
                        </a:rPr>
                        <a:t>Type</a:t>
                      </a:r>
                    </a:p>
                  </a:txBody>
                  <a:tcPr anchor="ctr"/>
                </a:tc>
                <a:tc>
                  <a:txBody>
                    <a:bodyPr/>
                    <a:lstStyle/>
                    <a:p>
                      <a:r>
                        <a:rPr lang="en-US" sz="1600" dirty="0">
                          <a:latin typeface="verdana"/>
                        </a:rPr>
                        <a:t>Description</a:t>
                      </a:r>
                    </a:p>
                  </a:txBody>
                  <a:tcPr anchor="ctr"/>
                </a:tc>
              </a:tr>
              <a:tr h="837655">
                <a:tc>
                  <a:txBody>
                    <a:bodyPr/>
                    <a:lstStyle/>
                    <a:p>
                      <a:pPr algn="l" fontAlgn="t"/>
                      <a:r>
                        <a:rPr lang="en-US" sz="1600" dirty="0">
                          <a:latin typeface="verdana"/>
                        </a:rPr>
                        <a:t>enableHighAccuracy</a:t>
                      </a:r>
                    </a:p>
                  </a:txBody>
                  <a:tcPr/>
                </a:tc>
                <a:tc>
                  <a:txBody>
                    <a:bodyPr/>
                    <a:lstStyle/>
                    <a:p>
                      <a:pPr algn="l" fontAlgn="t"/>
                      <a:r>
                        <a:rPr lang="en-US" sz="1600" dirty="0">
                          <a:latin typeface="verdana"/>
                        </a:rPr>
                        <a:t>Boolean</a:t>
                      </a:r>
                    </a:p>
                  </a:txBody>
                  <a:tcPr/>
                </a:tc>
                <a:tc>
                  <a:txBody>
                    <a:bodyPr/>
                    <a:lstStyle/>
                    <a:p>
                      <a:pPr algn="just" fontAlgn="t"/>
                      <a:r>
                        <a:rPr lang="en-US" sz="1600" dirty="0">
                          <a:latin typeface="verdana"/>
                        </a:rPr>
                        <a:t>Specifies whether the widget wants to receive the most accurate location estimate possible. By default this is false.</a:t>
                      </a:r>
                    </a:p>
                  </a:txBody>
                  <a:tcPr/>
                </a:tc>
              </a:tr>
              <a:tr h="851968">
                <a:tc>
                  <a:txBody>
                    <a:bodyPr/>
                    <a:lstStyle/>
                    <a:p>
                      <a:pPr algn="l" fontAlgn="t"/>
                      <a:r>
                        <a:rPr lang="en-US" sz="1600" dirty="0" smtClean="0">
                          <a:latin typeface="verdana"/>
                        </a:rPr>
                        <a:t>timeout</a:t>
                      </a:r>
                      <a:endParaRPr lang="en-US" sz="1600" dirty="0">
                        <a:latin typeface="verdana"/>
                      </a:endParaRPr>
                    </a:p>
                  </a:txBody>
                  <a:tcPr/>
                </a:tc>
                <a:tc>
                  <a:txBody>
                    <a:bodyPr/>
                    <a:lstStyle/>
                    <a:p>
                      <a:pPr algn="l" fontAlgn="t"/>
                      <a:r>
                        <a:rPr lang="en-US" sz="1600" dirty="0">
                          <a:latin typeface="verdana"/>
                        </a:rPr>
                        <a:t>Number</a:t>
                      </a:r>
                    </a:p>
                  </a:txBody>
                  <a:tcPr/>
                </a:tc>
                <a:tc>
                  <a:txBody>
                    <a:bodyPr/>
                    <a:lstStyle/>
                    <a:p>
                      <a:pPr algn="just" fontAlgn="t"/>
                      <a:r>
                        <a:rPr lang="en-US" sz="1600" dirty="0">
                          <a:latin typeface="verdana"/>
                        </a:rPr>
                        <a:t>The timeout property is the number of milliseconds your web application is willing to wait for a position.</a:t>
                      </a:r>
                    </a:p>
                  </a:txBody>
                  <a:tcPr/>
                </a:tc>
              </a:tr>
              <a:tr h="595832">
                <a:tc>
                  <a:txBody>
                    <a:bodyPr/>
                    <a:lstStyle/>
                    <a:p>
                      <a:pPr algn="l" fontAlgn="t"/>
                      <a:r>
                        <a:rPr lang="en-US" sz="1600" dirty="0">
                          <a:latin typeface="verdana"/>
                        </a:rPr>
                        <a:t>maximumAge</a:t>
                      </a:r>
                    </a:p>
                  </a:txBody>
                  <a:tcPr/>
                </a:tc>
                <a:tc>
                  <a:txBody>
                    <a:bodyPr/>
                    <a:lstStyle/>
                    <a:p>
                      <a:pPr algn="l" fontAlgn="t"/>
                      <a:r>
                        <a:rPr lang="en-US" sz="1600" dirty="0">
                          <a:latin typeface="verdana"/>
                        </a:rPr>
                        <a:t>Number</a:t>
                      </a:r>
                    </a:p>
                  </a:txBody>
                  <a:tcPr/>
                </a:tc>
                <a:tc>
                  <a:txBody>
                    <a:bodyPr/>
                    <a:lstStyle/>
                    <a:p>
                      <a:pPr algn="just" fontAlgn="t"/>
                      <a:r>
                        <a:rPr lang="en-US" sz="1600" dirty="0">
                          <a:latin typeface="verdana"/>
                        </a:rPr>
                        <a:t>Specifies the expiry time in milliseconds for cached location information.</a:t>
                      </a:r>
                    </a:p>
                  </a:txBody>
                  <a:tcPr/>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According to the geolocation specification, the device can get its location using different technologies:</a:t>
            </a:r>
          </a:p>
          <a:p>
            <a:pPr lvl="1"/>
            <a:r>
              <a:rPr sz="1800" smtClean="0"/>
              <a:t> Common sources of location information include Global Positioning System (GPS) and location inferred from network signals such as IP address, RFID, WiFi and Bluetooth MAC addresses, and GSM/CDMA cell IDs, as well as user input</a:t>
            </a:r>
          </a:p>
        </p:txBody>
      </p:sp>
      <p:sp>
        <p:nvSpPr>
          <p:cNvPr id="3" name="Title 2"/>
          <p:cNvSpPr>
            <a:spLocks noGrp="1"/>
          </p:cNvSpPr>
          <p:nvPr>
            <p:ph type="title"/>
          </p:nvPr>
        </p:nvSpPr>
        <p:spPr/>
        <p:txBody>
          <a:bodyPr/>
          <a:lstStyle/>
          <a:p>
            <a:pPr lvl="1"/>
            <a:r>
              <a:rPr lang="en-US" dirty="0" smtClean="0"/>
              <a:t>Ways To Get User Location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Geolocation is complicated, and it is very much required to catch any error and handle it gracefully.</a:t>
            </a:r>
          </a:p>
          <a:p>
            <a:r>
              <a:rPr sz="2000" smtClean="0"/>
              <a:t>When calling the getCurrentPosition or the watchPosition method, we can optionally specify an error callback that takes a PositionError object as an argument</a:t>
            </a:r>
          </a:p>
          <a:p>
            <a:r>
              <a:rPr sz="2000" smtClean="0"/>
              <a:t>The second parameter of the getCurrentPosition() method is used to handle errors. It specifies a function to run if it fails to get the user's location.</a:t>
            </a:r>
          </a:p>
          <a:p>
            <a:r>
              <a:rPr sz="2000" smtClean="0"/>
              <a:t>The geolocations methods getCurrentPosition() and watchPosition() make use of an error handler callback method which gives </a:t>
            </a:r>
            <a:r>
              <a:rPr sz="2000" b="1" smtClean="0"/>
              <a:t>PositionError</a:t>
            </a:r>
            <a:r>
              <a:rPr sz="2000" smtClean="0"/>
              <a:t> object. This object has following two properties:</a:t>
            </a:r>
          </a:p>
        </p:txBody>
      </p:sp>
      <p:sp>
        <p:nvSpPr>
          <p:cNvPr id="3" name="Title 2"/>
          <p:cNvSpPr>
            <a:spLocks noGrp="1"/>
          </p:cNvSpPr>
          <p:nvPr>
            <p:ph type="title"/>
          </p:nvPr>
        </p:nvSpPr>
        <p:spPr/>
        <p:txBody>
          <a:bodyPr/>
          <a:lstStyle/>
          <a:p>
            <a:pPr lvl="1"/>
            <a:r>
              <a:rPr lang="en-US" kern="1200" dirty="0" smtClean="0">
                <a:latin typeface="Verdana" pitchFamily="34" charset="0"/>
              </a:rPr>
              <a:t>Handling Errors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graphicFrame>
        <p:nvGraphicFramePr>
          <p:cNvPr id="6" name="Table 5"/>
          <p:cNvGraphicFramePr>
            <a:graphicFrameLocks noGrp="1"/>
          </p:cNvGraphicFramePr>
          <p:nvPr/>
        </p:nvGraphicFramePr>
        <p:xfrm>
          <a:off x="609600" y="4983480"/>
          <a:ext cx="8001000" cy="1112520"/>
        </p:xfrm>
        <a:graphic>
          <a:graphicData uri="http://schemas.openxmlformats.org/drawingml/2006/table">
            <a:tbl>
              <a:tblPr firstRow="1" bandRow="1">
                <a:tableStyleId>{5C22544A-7EE6-4342-B048-85BDC9FD1C3A}</a:tableStyleId>
              </a:tblPr>
              <a:tblGrid>
                <a:gridCol w="1293813"/>
                <a:gridCol w="1090613"/>
                <a:gridCol w="5616574"/>
              </a:tblGrid>
              <a:tr h="370840">
                <a:tc>
                  <a:txBody>
                    <a:bodyPr/>
                    <a:lstStyle/>
                    <a:p>
                      <a:r>
                        <a:rPr lang="en-US" sz="1600" dirty="0">
                          <a:latin typeface="verdana"/>
                        </a:rPr>
                        <a:t>Property</a:t>
                      </a:r>
                    </a:p>
                  </a:txBody>
                  <a:tcPr marL="47625" marR="47625" marT="47625" marB="47625"/>
                </a:tc>
                <a:tc>
                  <a:txBody>
                    <a:bodyPr/>
                    <a:lstStyle/>
                    <a:p>
                      <a:r>
                        <a:rPr lang="en-US" sz="1600" dirty="0">
                          <a:latin typeface="verdana"/>
                        </a:rPr>
                        <a:t>Type</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code</a:t>
                      </a:r>
                    </a:p>
                  </a:txBody>
                  <a:tcPr marL="47625" marR="47625" marT="47625" marB="47625"/>
                </a:tc>
                <a:tc>
                  <a:txBody>
                    <a:bodyPr/>
                    <a:lstStyle/>
                    <a:p>
                      <a:pPr algn="l" fontAlgn="t"/>
                      <a:r>
                        <a:rPr lang="en-US" sz="1600" dirty="0">
                          <a:latin typeface="verdana"/>
                        </a:rPr>
                        <a:t>Number</a:t>
                      </a:r>
                    </a:p>
                  </a:txBody>
                  <a:tcPr marL="47625" marR="47625" marT="47625" marB="47625"/>
                </a:tc>
                <a:tc>
                  <a:txBody>
                    <a:bodyPr/>
                    <a:lstStyle/>
                    <a:p>
                      <a:pPr algn="just" fontAlgn="t"/>
                      <a:r>
                        <a:rPr lang="en-US" sz="1600" dirty="0">
                          <a:latin typeface="verdana"/>
                        </a:rPr>
                        <a:t>Contains a numeric code for the error.</a:t>
                      </a:r>
                    </a:p>
                  </a:txBody>
                  <a:tcPr marL="47625" marR="47625" marT="47625" marB="47625"/>
                </a:tc>
              </a:tr>
              <a:tr h="370840">
                <a:tc>
                  <a:txBody>
                    <a:bodyPr/>
                    <a:lstStyle/>
                    <a:p>
                      <a:pPr algn="l" fontAlgn="t"/>
                      <a:r>
                        <a:rPr lang="en-US" sz="1600" dirty="0">
                          <a:latin typeface="verdana"/>
                        </a:rPr>
                        <a:t>message</a:t>
                      </a:r>
                    </a:p>
                  </a:txBody>
                  <a:tcPr marL="47625" marR="47625" marT="47625" marB="47625"/>
                </a:tc>
                <a:tc>
                  <a:txBody>
                    <a:bodyPr/>
                    <a:lstStyle/>
                    <a:p>
                      <a:pPr algn="l" fontAlgn="t"/>
                      <a:r>
                        <a:rPr lang="en-US" sz="1600" dirty="0">
                          <a:latin typeface="verdana"/>
                        </a:rPr>
                        <a:t>String</a:t>
                      </a:r>
                    </a:p>
                  </a:txBody>
                  <a:tcPr marL="47625" marR="47625" marT="47625" marB="47625"/>
                </a:tc>
                <a:tc>
                  <a:txBody>
                    <a:bodyPr/>
                    <a:lstStyle/>
                    <a:p>
                      <a:pPr algn="just" fontAlgn="t"/>
                      <a:r>
                        <a:rPr lang="en-US" sz="1600" dirty="0">
                          <a:latin typeface="verdana"/>
                        </a:rPr>
                        <a:t>Contains a human-readable description of the error.</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Below table describes the possible error codes returned in the PositionError object.</a:t>
            </a:r>
          </a:p>
        </p:txBody>
      </p:sp>
      <p:sp>
        <p:nvSpPr>
          <p:cNvPr id="3" name="Title 2"/>
          <p:cNvSpPr>
            <a:spLocks noGrp="1"/>
          </p:cNvSpPr>
          <p:nvPr>
            <p:ph type="title"/>
          </p:nvPr>
        </p:nvSpPr>
        <p:spPr/>
        <p:txBody>
          <a:bodyPr/>
          <a:lstStyle/>
          <a:p>
            <a:pPr lvl="1"/>
            <a:r>
              <a:rPr lang="en-US" kern="1200" dirty="0" smtClean="0">
                <a:latin typeface="Verdana" pitchFamily="34" charset="0"/>
              </a:rPr>
              <a:t>Handling Errors(Contd.)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graphicFrame>
        <p:nvGraphicFramePr>
          <p:cNvPr id="7" name="Table 6"/>
          <p:cNvGraphicFramePr>
            <a:graphicFrameLocks noGrp="1"/>
          </p:cNvGraphicFramePr>
          <p:nvPr/>
        </p:nvGraphicFramePr>
        <p:xfrm>
          <a:off x="457200" y="2514600"/>
          <a:ext cx="8305800" cy="3190240"/>
        </p:xfrm>
        <a:graphic>
          <a:graphicData uri="http://schemas.openxmlformats.org/drawingml/2006/table">
            <a:tbl>
              <a:tblPr firstRow="1" bandRow="1">
                <a:tableStyleId>{5C22544A-7EE6-4342-B048-85BDC9FD1C3A}</a:tableStyleId>
              </a:tblPr>
              <a:tblGrid>
                <a:gridCol w="730250"/>
                <a:gridCol w="2755075"/>
                <a:gridCol w="4820475"/>
              </a:tblGrid>
              <a:tr h="370840">
                <a:tc>
                  <a:txBody>
                    <a:bodyPr/>
                    <a:lstStyle/>
                    <a:p>
                      <a:r>
                        <a:rPr lang="en-US" sz="1600" dirty="0">
                          <a:latin typeface="verdana"/>
                        </a:rPr>
                        <a:t>Code</a:t>
                      </a:r>
                    </a:p>
                  </a:txBody>
                  <a:tcPr marL="47625" marR="47625" marT="47625" marB="47625"/>
                </a:tc>
                <a:tc>
                  <a:txBody>
                    <a:bodyPr/>
                    <a:lstStyle/>
                    <a:p>
                      <a:r>
                        <a:rPr lang="en-US" sz="1600" dirty="0">
                          <a:latin typeface="verdana"/>
                        </a:rPr>
                        <a:t>Constant</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latin typeface="verdana"/>
                        </a:rPr>
                        <a:t>0</a:t>
                      </a:r>
                    </a:p>
                  </a:txBody>
                  <a:tcPr marL="47625" marR="47625" marT="47625" marB="47625"/>
                </a:tc>
                <a:tc>
                  <a:txBody>
                    <a:bodyPr/>
                    <a:lstStyle/>
                    <a:p>
                      <a:pPr algn="l" fontAlgn="t"/>
                      <a:r>
                        <a:rPr lang="en-US" sz="1600" dirty="0">
                          <a:latin typeface="verdana"/>
                        </a:rPr>
                        <a:t>UNKNOWN_ERROR</a:t>
                      </a:r>
                    </a:p>
                  </a:txBody>
                  <a:tcPr marL="47625" marR="47625" marT="47625" marB="47625"/>
                </a:tc>
                <a:tc>
                  <a:txBody>
                    <a:bodyPr/>
                    <a:lstStyle/>
                    <a:p>
                      <a:pPr algn="just" fontAlgn="t"/>
                      <a:r>
                        <a:rPr lang="en-US" sz="1600" dirty="0">
                          <a:latin typeface="verdana"/>
                        </a:rPr>
                        <a:t>The method failed to retrieve the location of the device due to an unknown error.</a:t>
                      </a:r>
                    </a:p>
                  </a:txBody>
                  <a:tcPr marL="47625" marR="47625" marT="47625" marB="47625"/>
                </a:tc>
              </a:tr>
              <a:tr h="370840">
                <a:tc>
                  <a:txBody>
                    <a:bodyPr/>
                    <a:lstStyle/>
                    <a:p>
                      <a:pPr algn="l" fontAlgn="t"/>
                      <a:r>
                        <a:rPr lang="en-US" sz="1600" dirty="0">
                          <a:latin typeface="verdana"/>
                        </a:rPr>
                        <a:t>1</a:t>
                      </a:r>
                    </a:p>
                  </a:txBody>
                  <a:tcPr marL="47625" marR="47625" marT="47625" marB="47625"/>
                </a:tc>
                <a:tc>
                  <a:txBody>
                    <a:bodyPr/>
                    <a:lstStyle/>
                    <a:p>
                      <a:pPr algn="l" fontAlgn="t"/>
                      <a:r>
                        <a:rPr lang="en-US" sz="1600" dirty="0">
                          <a:latin typeface="verdana"/>
                        </a:rPr>
                        <a:t>PERMISSION_DENIED</a:t>
                      </a:r>
                    </a:p>
                  </a:txBody>
                  <a:tcPr marL="47625" marR="47625" marT="47625" marB="47625"/>
                </a:tc>
                <a:tc>
                  <a:txBody>
                    <a:bodyPr/>
                    <a:lstStyle/>
                    <a:p>
                      <a:pPr algn="just" fontAlgn="t"/>
                      <a:r>
                        <a:rPr lang="en-US" sz="1600" dirty="0">
                          <a:latin typeface="verdana"/>
                        </a:rPr>
                        <a:t>The method failed to retrieve the location of the device because the application does not have permission to use the Location Service.</a:t>
                      </a:r>
                    </a:p>
                  </a:txBody>
                  <a:tcPr marL="47625" marR="47625" marT="47625" marB="47625"/>
                </a:tc>
              </a:tr>
              <a:tr h="370840">
                <a:tc>
                  <a:txBody>
                    <a:bodyPr/>
                    <a:lstStyle/>
                    <a:p>
                      <a:pPr algn="l" fontAlgn="t"/>
                      <a:r>
                        <a:rPr lang="en-US" sz="1600" dirty="0">
                          <a:latin typeface="verdana"/>
                        </a:rPr>
                        <a:t>2</a:t>
                      </a:r>
                    </a:p>
                  </a:txBody>
                  <a:tcPr marL="47625" marR="47625" marT="47625" marB="47625"/>
                </a:tc>
                <a:tc>
                  <a:txBody>
                    <a:bodyPr/>
                    <a:lstStyle/>
                    <a:p>
                      <a:pPr algn="l" fontAlgn="t"/>
                      <a:r>
                        <a:rPr lang="en-US" sz="1600" dirty="0">
                          <a:latin typeface="verdana"/>
                        </a:rPr>
                        <a:t>POSITION_UNAVAILABLE</a:t>
                      </a:r>
                    </a:p>
                  </a:txBody>
                  <a:tcPr marL="47625" marR="47625" marT="47625" marB="47625"/>
                </a:tc>
                <a:tc>
                  <a:txBody>
                    <a:bodyPr/>
                    <a:lstStyle/>
                    <a:p>
                      <a:pPr algn="just" fontAlgn="t"/>
                      <a:r>
                        <a:rPr lang="en-US" sz="1600" dirty="0">
                          <a:latin typeface="verdana"/>
                        </a:rPr>
                        <a:t>The location of the device could not be determined.</a:t>
                      </a:r>
                    </a:p>
                  </a:txBody>
                  <a:tcPr marL="47625" marR="47625" marT="47625" marB="47625"/>
                </a:tc>
              </a:tr>
              <a:tr h="370840">
                <a:tc>
                  <a:txBody>
                    <a:bodyPr/>
                    <a:lstStyle/>
                    <a:p>
                      <a:pPr algn="l" fontAlgn="t"/>
                      <a:r>
                        <a:rPr lang="en-US" sz="1600" dirty="0">
                          <a:latin typeface="verdana"/>
                        </a:rPr>
                        <a:t>3</a:t>
                      </a:r>
                    </a:p>
                  </a:txBody>
                  <a:tcPr marL="47625" marR="47625" marT="47625" marB="47625"/>
                </a:tc>
                <a:tc>
                  <a:txBody>
                    <a:bodyPr/>
                    <a:lstStyle/>
                    <a:p>
                      <a:pPr algn="l" fontAlgn="t"/>
                      <a:r>
                        <a:rPr lang="en-US" sz="1600" dirty="0">
                          <a:latin typeface="verdana"/>
                        </a:rPr>
                        <a:t>TIMEOUT</a:t>
                      </a:r>
                    </a:p>
                  </a:txBody>
                  <a:tcPr marL="47625" marR="47625" marT="47625" marB="47625"/>
                </a:tc>
                <a:tc>
                  <a:txBody>
                    <a:bodyPr/>
                    <a:lstStyle/>
                    <a:p>
                      <a:pPr algn="just" fontAlgn="t"/>
                      <a:r>
                        <a:rPr lang="en-US" sz="1600" dirty="0">
                          <a:latin typeface="verdana"/>
                        </a:rPr>
                        <a:t>The method was unable to retrieve the location information within the specified maximum timeout interval.</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sz="2000" smtClean="0"/>
              <a:t>Today most of the browsers and mobile devices support Geolocation API.</a:t>
            </a:r>
          </a:p>
          <a:p>
            <a:r>
              <a:rPr sz="2000" smtClean="0"/>
              <a:t>Geolocation is much more accurate for devices with GPS, like iPhone.</a:t>
            </a:r>
          </a:p>
          <a:p>
            <a:r>
              <a:rPr sz="2000" smtClean="0"/>
              <a:t>Below are the current browsers supporting geolocation along with their version:</a:t>
            </a:r>
          </a:p>
          <a:p>
            <a:pPr lvl="1"/>
            <a:r>
              <a:rPr sz="1800" smtClean="0"/>
              <a:t>Firefox 3.5+</a:t>
            </a:r>
          </a:p>
          <a:p>
            <a:pPr lvl="1"/>
            <a:r>
              <a:rPr sz="1800" smtClean="0"/>
              <a:t>Opera 10.6+</a:t>
            </a:r>
          </a:p>
          <a:p>
            <a:pPr lvl="1"/>
            <a:r>
              <a:rPr sz="1800" smtClean="0"/>
              <a:t>Google Chrome 6+</a:t>
            </a:r>
          </a:p>
          <a:p>
            <a:pPr lvl="1"/>
            <a:r>
              <a:rPr sz="1800" smtClean="0"/>
              <a:t>Safari 5+</a:t>
            </a:r>
          </a:p>
        </p:txBody>
      </p:sp>
      <p:sp>
        <p:nvSpPr>
          <p:cNvPr id="3" name="Title 2"/>
          <p:cNvSpPr>
            <a:spLocks noGrp="1"/>
          </p:cNvSpPr>
          <p:nvPr>
            <p:ph type="title"/>
          </p:nvPr>
        </p:nvSpPr>
        <p:spPr/>
        <p:txBody>
          <a:bodyPr/>
          <a:lstStyle/>
          <a:p>
            <a:r>
              <a:rPr lang="en-US" dirty="0" smtClean="0"/>
              <a:t>Browser supports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18</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is the purpose of Geolocation API?</a:t>
            </a:r>
          </a:p>
          <a:p>
            <a:r>
              <a:rPr sz="2000" smtClean="0"/>
              <a:t>What are the privacy consideration with Geolocation?</a:t>
            </a:r>
          </a:p>
          <a:p>
            <a:r>
              <a:rPr sz="2000" smtClean="0"/>
              <a:t>What is position object?</a:t>
            </a:r>
          </a:p>
          <a:p>
            <a:r>
              <a:rPr lang="en-US" sz="2000" dirty="0" smtClean="0"/>
              <a:t>W</a:t>
            </a:r>
            <a:r>
              <a:rPr sz="2000" smtClean="0"/>
              <a:t>hich browsers support Geolocation?</a:t>
            </a:r>
          </a:p>
          <a:p>
            <a:r>
              <a:rPr sz="2000" smtClean="0"/>
              <a:t>How to handle error handling with geolocation?</a:t>
            </a:r>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9991534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experiences </a:t>
                      </a:r>
                      <a:r>
                        <a:rPr lang="en-US" sz="1600" kern="1200" dirty="0" smtClean="0">
                          <a:solidFill>
                            <a:schemeClr val="tx1"/>
                          </a:solidFill>
                          <a:effectLst/>
                          <a:latin typeface="+mn-lt"/>
                          <a:ea typeface="+mn-ea"/>
                          <a:cs typeface="+mn-cs"/>
                        </a:rPr>
                        <a:t>in Java/JEE technologies, HTML , HTML5,</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74458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smtClean="0"/>
              <a:t>Geolocation has never been part of the HTML5 specification, previously called Web Application specification.</a:t>
            </a:r>
          </a:p>
          <a:p>
            <a:r>
              <a:rPr sz="1800" smtClean="0"/>
              <a:t>HTML5 Geolocation API allows us to share our location with our favorite web sites. </a:t>
            </a:r>
          </a:p>
          <a:p>
            <a:r>
              <a:rPr sz="1800" smtClean="0"/>
              <a:t>The geolocation object is a service object that allows widgets to retrieve information about the geographic location of the device.</a:t>
            </a:r>
          </a:p>
          <a:p>
            <a:r>
              <a:rPr sz="1800" smtClean="0"/>
              <a:t>Social networking services have a lot of interest on geolocation eg., Facebook</a:t>
            </a:r>
          </a:p>
          <a:p>
            <a:r>
              <a:rPr sz="1800" smtClean="0"/>
              <a:t>User agents must not send location information to Web sites without the express permission of the user.</a:t>
            </a:r>
          </a:p>
          <a:p>
            <a:r>
              <a:rPr sz="1800" smtClean="0"/>
              <a:t>The geolocation API is located in the Geolocation object. This object provides three methods to get user location.</a:t>
            </a:r>
          </a:p>
          <a:p>
            <a:r>
              <a:rPr sz="1800" smtClean="0"/>
              <a:t>Geolocation is complicated, and it is very much required to catch any error and handle it gracefully.</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lang="en-US" sz="2000" dirty="0" smtClean="0">
                <a:hlinkClick r:id="rId2"/>
              </a:rPr>
              <a:t>http</a:t>
            </a:r>
            <a:r>
              <a:rPr lang="en-US" sz="2000" dirty="0">
                <a:hlinkClick r:id="rId2"/>
              </a:rPr>
              <a:t>://</a:t>
            </a:r>
            <a:r>
              <a:rPr lang="en-US" sz="2000" dirty="0" smtClean="0">
                <a:hlinkClick r:id="rId2"/>
              </a:rPr>
              <a:t>en.wikipedia.org/wiki/HTML5</a:t>
            </a:r>
            <a:endParaRPr lang="en-US" sz="2000" dirty="0" smtClean="0"/>
          </a:p>
          <a:p>
            <a:pPr indent="-285750"/>
            <a:r>
              <a:rPr lang="en-US" sz="2000" dirty="0">
                <a:hlinkClick r:id="rId3"/>
              </a:rPr>
              <a:t>http://html5test.com/</a:t>
            </a:r>
            <a:endParaRPr lang="en-US" sz="2000" dirty="0"/>
          </a:p>
          <a:p>
            <a:pPr indent="-285750"/>
            <a:r>
              <a:rPr lang="en-US" sz="2000" dirty="0">
                <a:hlinkClick r:id="rId4"/>
              </a:rPr>
              <a:t>http://html5readiness.com/</a:t>
            </a:r>
            <a:endParaRPr lang="en-US" sz="2000" dirty="0"/>
          </a:p>
          <a:p>
            <a:pPr indent="-285750"/>
            <a:r>
              <a:rPr lang="en-US" sz="2000" dirty="0">
                <a:hlinkClick r:id="rId5"/>
              </a:rPr>
              <a:t>http://fmbip.com</a:t>
            </a:r>
            <a:r>
              <a:rPr lang="en-US" sz="2000" dirty="0" smtClean="0">
                <a:hlinkClick r:id="rId5"/>
              </a:rPr>
              <a:t>/</a:t>
            </a:r>
            <a:endParaRPr lang="en-US" sz="2000" dirty="0" smtClean="0"/>
          </a:p>
          <a:p>
            <a:pPr indent="-285750"/>
            <a:r>
              <a:rPr lang="en-US" sz="2000" dirty="0">
                <a:hlinkClick r:id="rId6"/>
              </a:rPr>
              <a:t>http://www.w3.org/TR/html5-diff/#</a:t>
            </a:r>
            <a:r>
              <a:rPr lang="en-US" sz="2000" dirty="0" smtClean="0">
                <a:hlinkClick r:id="rId6"/>
              </a:rPr>
              <a:t>new-elements</a:t>
            </a:r>
            <a:endParaRPr lang="en-US" sz="2000" dirty="0" smtClean="0"/>
          </a:p>
          <a:p>
            <a:pPr marL="57150" indent="0">
              <a:buNone/>
            </a:pPr>
            <a:endParaRPr lang="en-US" sz="2000" dirty="0" smtClean="0"/>
          </a:p>
          <a:p>
            <a:pPr marL="57150" indent="0">
              <a:buNone/>
            </a:pPr>
            <a:r>
              <a:rPr lang="en-US" sz="2000" dirty="0" smtClean="0"/>
              <a:t>Books</a:t>
            </a:r>
          </a:p>
          <a:p>
            <a:pPr marL="514350" indent="-457200"/>
            <a:r>
              <a:rPr lang="en-US" sz="2000" dirty="0" smtClean="0"/>
              <a:t>HTML5 and CSS3 in the real world – Sitepoint</a:t>
            </a:r>
          </a:p>
          <a:p>
            <a:pPr marL="514350" indent="-457200"/>
            <a:r>
              <a:rPr lang="en-US" sz="2000" dirty="0" smtClean="0"/>
              <a:t>HTML5 Designing Rich Internet Applications</a:t>
            </a:r>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6"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Web development using HTML5 &amp; CSS3</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HTML5 Geolocation</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r>
              <a:rPr sz="2000" smtClean="0"/>
              <a:t>Geolocation has never been part of the HTML5 specification, previously called Web Application specification.</a:t>
            </a:r>
          </a:p>
          <a:p>
            <a:pPr lvl="1"/>
            <a:r>
              <a:rPr sz="2000" smtClean="0"/>
              <a:t>HTML5 Geolocation API allows us to share our location with our favorite web sites. </a:t>
            </a:r>
          </a:p>
          <a:p>
            <a:pPr lvl="1"/>
            <a:r>
              <a:rPr sz="2000" smtClean="0"/>
              <a:t>A JavaScript can capture latitude and longitude and can be sent to backend web server and do fancy location-aware things like finding local businesses or showing our location on a map.</a:t>
            </a:r>
          </a:p>
          <a:p>
            <a:pPr lvl="1"/>
            <a:r>
              <a:rPr sz="2000" smtClean="0"/>
              <a:t>Today most of the browsers and mobile devices support Geolocation API. </a:t>
            </a:r>
          </a:p>
          <a:p>
            <a:pPr lvl="1"/>
            <a:r>
              <a:rPr sz="2000" smtClean="0"/>
              <a:t>The geolocation APIs work with a new property of the global navigator object</a:t>
            </a:r>
          </a:p>
          <a:p>
            <a:pPr lvl="1"/>
            <a:r>
              <a:rPr sz="2000" smtClean="0"/>
              <a:t>The geolocation object is a service object that allows widgets to retrieve information about the geographic location of the device.</a:t>
            </a:r>
          </a:p>
        </p:txBody>
      </p:sp>
      <p:sp>
        <p:nvSpPr>
          <p:cNvPr id="3" name="Title 2"/>
          <p:cNvSpPr>
            <a:spLocks noGrp="1"/>
          </p:cNvSpPr>
          <p:nvPr>
            <p:ph type="title"/>
          </p:nvPr>
        </p:nvSpPr>
        <p:spPr/>
        <p:txBody>
          <a:bodyPr/>
          <a:lstStyle/>
          <a:p>
            <a:pPr lvl="1"/>
            <a:r>
              <a:rPr lang="en-US" sz="2800" b="1" dirty="0" smtClean="0">
                <a:solidFill>
                  <a:schemeClr val="bg1"/>
                </a:solidFill>
                <a:latin typeface="Cambria" pitchFamily="18" charset="0"/>
              </a:rPr>
              <a:t>Geolocation</a:t>
            </a:r>
            <a:r>
              <a:rPr lang="en-US" sz="4000" b="1" dirty="0" smtClean="0"/>
              <a:t> </a:t>
            </a:r>
            <a:r>
              <a:rPr lang="en-US" dirty="0" smtClean="0"/>
              <a:t>-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endParaRPr sz="1600" smtClean="0"/>
          </a:p>
          <a:p>
            <a:pPr lvl="1"/>
            <a:r>
              <a:rPr sz="1600" smtClean="0"/>
              <a:t>Usage</a:t>
            </a:r>
          </a:p>
          <a:p>
            <a:pPr lvl="1"/>
            <a:r>
              <a:rPr sz="1600" smtClean="0"/>
              <a:t>Privacy consideration</a:t>
            </a:r>
          </a:p>
          <a:p>
            <a:pPr lvl="1"/>
            <a:r>
              <a:rPr sz="1600" smtClean="0"/>
              <a:t>Geolocation Methods</a:t>
            </a:r>
          </a:p>
          <a:p>
            <a:pPr lvl="1"/>
            <a:r>
              <a:rPr sz="1600" smtClean="0"/>
              <a:t>Geolocation Properties</a:t>
            </a:r>
          </a:p>
          <a:p>
            <a:pPr lvl="1"/>
            <a:r>
              <a:rPr sz="1600" smtClean="0"/>
              <a:t>The Position Object</a:t>
            </a:r>
          </a:p>
          <a:p>
            <a:pPr lvl="1"/>
            <a:r>
              <a:rPr sz="1600" smtClean="0"/>
              <a:t>Ways To Get User Location</a:t>
            </a:r>
          </a:p>
          <a:p>
            <a:pPr lvl="1"/>
            <a:r>
              <a:rPr sz="1600" smtClean="0"/>
              <a:t>Handling Errors</a:t>
            </a:r>
          </a:p>
          <a:p>
            <a:pPr lvl="1"/>
            <a:r>
              <a:rPr sz="1600" smtClean="0"/>
              <a:t>Browser Support</a:t>
            </a:r>
            <a:endParaRPr lang="en-US" sz="2000" dirty="0"/>
          </a:p>
        </p:txBody>
      </p:sp>
      <p:sp>
        <p:nvSpPr>
          <p:cNvPr id="3" name="Title 2"/>
          <p:cNvSpPr>
            <a:spLocks noGrp="1"/>
          </p:cNvSpPr>
          <p:nvPr>
            <p:ph type="title"/>
          </p:nvPr>
        </p:nvSpPr>
        <p:spPr>
          <a:xfrm>
            <a:off x="1524000" y="0"/>
            <a:ext cx="7772400" cy="1066800"/>
          </a:xfrm>
        </p:spPr>
        <p:txBody>
          <a:bodyPr/>
          <a:lstStyle/>
          <a:p>
            <a:pPr lvl="1"/>
            <a:r>
              <a:rPr lang="en-US" sz="2800" b="1" dirty="0" smtClean="0">
                <a:solidFill>
                  <a:schemeClr val="bg1"/>
                </a:solidFill>
                <a:latin typeface="Cambria" pitchFamily="18" charset="0"/>
              </a:rPr>
              <a:t>Geolocation </a:t>
            </a:r>
            <a:r>
              <a:rPr lang="en-US" dirty="0" smtClean="0"/>
              <a:t>- 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There are multiple usage for geolocation. </a:t>
            </a:r>
          </a:p>
          <a:p>
            <a:pPr>
              <a:buNone/>
            </a:pPr>
            <a:r>
              <a:rPr sz="2000" smtClean="0"/>
              <a:t>	Among them:</a:t>
            </a:r>
          </a:p>
          <a:p>
            <a:pPr lvl="1"/>
            <a:r>
              <a:rPr sz="1800" smtClean="0"/>
              <a:t>Users can share their location with others</a:t>
            </a:r>
          </a:p>
          <a:p>
            <a:pPr lvl="1"/>
            <a:r>
              <a:rPr sz="1800" smtClean="0"/>
              <a:t>Users can be "aware" of what is around them depending on their interests</a:t>
            </a:r>
          </a:p>
          <a:p>
            <a:pPr lvl="1"/>
            <a:r>
              <a:rPr sz="1800" smtClean="0"/>
              <a:t>Users can be guided to a direction they want</a:t>
            </a:r>
          </a:p>
          <a:p>
            <a:r>
              <a:rPr sz="2000" smtClean="0"/>
              <a:t>Geolocation can be used as :</a:t>
            </a:r>
          </a:p>
          <a:p>
            <a:endParaRPr sz="2000" smtClean="0"/>
          </a:p>
          <a:p>
            <a:endParaRPr sz="2000" smtClean="0"/>
          </a:p>
          <a:p>
            <a:endParaRPr sz="2000" smtClean="0"/>
          </a:p>
          <a:p>
            <a:r>
              <a:rPr sz="2000" smtClean="0"/>
              <a:t>Social networking services have a lot of interest on geolocation. Facebook, for instance, recently released places that allow mobile users to share their location and tag friends at some places using geolocation.</a:t>
            </a:r>
          </a:p>
        </p:txBody>
      </p:sp>
      <p:sp>
        <p:nvSpPr>
          <p:cNvPr id="3" name="Title 2"/>
          <p:cNvSpPr>
            <a:spLocks noGrp="1"/>
          </p:cNvSpPr>
          <p:nvPr>
            <p:ph type="title"/>
          </p:nvPr>
        </p:nvSpPr>
        <p:spPr/>
        <p:txBody>
          <a:bodyPr/>
          <a:lstStyle/>
          <a:p>
            <a:pPr lvl="1"/>
            <a:r>
              <a:rPr lang="en-US" dirty="0" smtClean="0"/>
              <a:t>Geolocation - Usage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6" name="Rounded Rectangle 5"/>
          <p:cNvSpPr/>
          <p:nvPr/>
        </p:nvSpPr>
        <p:spPr>
          <a:xfrm>
            <a:off x="304800" y="3733800"/>
            <a:ext cx="8458200" cy="1066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function getLocation() { </a:t>
            </a:r>
          </a:p>
          <a:p>
            <a:r>
              <a:rPr lang="en-US" sz="1600" b="1" dirty="0" smtClean="0">
                <a:solidFill>
                  <a:srgbClr val="00B050"/>
                </a:solidFill>
                <a:latin typeface="Courier New" pitchFamily="49" charset="0"/>
                <a:cs typeface="Courier New" pitchFamily="49" charset="0"/>
              </a:rPr>
              <a:t>var geolocation = navigator.geolocation; geolocation.getCurrentPosition(showLocation, errorHandler); </a:t>
            </a:r>
          </a:p>
          <a:p>
            <a:r>
              <a:rPr lang="en-US" sz="1600" b="1" dirty="0" smtClean="0">
                <a:solidFill>
                  <a:srgbClr val="00B050"/>
                </a:solidFill>
                <a:latin typeface="Courier New" pitchFamily="49" charset="0"/>
                <a:cs typeface="Courier New" pitchFamily="49" charset="0"/>
              </a:rPr>
              <a: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Sharing user location might sound like a privacy concern but the specification clearly specify that the user have to first allow the user agent to share.</a:t>
            </a:r>
          </a:p>
          <a:p>
            <a:r>
              <a:rPr sz="2000" smtClean="0"/>
              <a:t> User agents must not send location information to Web sites without the express permission of the user.</a:t>
            </a:r>
          </a:p>
          <a:p>
            <a:r>
              <a:rPr sz="2000" smtClean="0"/>
              <a:t>Once a user allows the user agent to share the user location with the server, there are still some privacy concerns:</a:t>
            </a:r>
          </a:p>
          <a:p>
            <a:pPr lvl="1"/>
            <a:r>
              <a:rPr sz="1800" smtClean="0"/>
              <a:t>How long the location data is stored?</a:t>
            </a:r>
          </a:p>
          <a:p>
            <a:pPr lvl="1"/>
            <a:r>
              <a:rPr sz="1800" smtClean="0"/>
              <a:t>Is it shared with other sites/partners?</a:t>
            </a:r>
          </a:p>
          <a:p>
            <a:pPr lvl="1"/>
            <a:r>
              <a:rPr sz="1800" smtClean="0"/>
              <a:t>Can the location data be updated or deleted by the end user?</a:t>
            </a:r>
          </a:p>
          <a:p>
            <a:r>
              <a:rPr sz="2000" smtClean="0"/>
              <a:t>The specification recommends the following:</a:t>
            </a:r>
          </a:p>
          <a:p>
            <a:pPr lvl="1"/>
            <a:r>
              <a:rPr sz="1800" smtClean="0"/>
              <a:t> Recipients must clearly and conspicuously disclose the fact that they are collecting location data, the purpose for the collection, how long the data is retained, how the data is secured, how the data is shared if it is shared, how users may access, update and delete the data, and any other choices that users have with respect to the data.</a:t>
            </a:r>
            <a:br>
              <a:rPr sz="1800" smtClean="0"/>
            </a:br>
            <a:endParaRPr sz="1800" smtClean="0"/>
          </a:p>
        </p:txBody>
      </p:sp>
      <p:sp>
        <p:nvSpPr>
          <p:cNvPr id="3" name="Title 2"/>
          <p:cNvSpPr>
            <a:spLocks noGrp="1"/>
          </p:cNvSpPr>
          <p:nvPr>
            <p:ph type="title"/>
          </p:nvPr>
        </p:nvSpPr>
        <p:spPr/>
        <p:txBody>
          <a:bodyPr/>
          <a:lstStyle/>
          <a:p>
            <a:r>
              <a:rPr lang="en-US" dirty="0" smtClean="0"/>
              <a:t>Privacy Considerations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8</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dirty="0" smtClean="0"/>
              <a:t>The </a:t>
            </a:r>
            <a:r>
              <a:rPr sz="2000" dirty="0" err="1" smtClean="0"/>
              <a:t>geolocation</a:t>
            </a:r>
            <a:r>
              <a:rPr sz="2000" dirty="0" smtClean="0"/>
              <a:t> API is located in the </a:t>
            </a:r>
            <a:r>
              <a:rPr sz="2000" dirty="0" err="1" smtClean="0"/>
              <a:t>Geolocation</a:t>
            </a:r>
            <a:r>
              <a:rPr sz="2000" dirty="0" smtClean="0"/>
              <a:t> object. </a:t>
            </a:r>
            <a:r>
              <a:rPr sz="2000" smtClean="0"/>
              <a:t>This object provides three methods to get user location.</a:t>
            </a:r>
          </a:p>
        </p:txBody>
      </p:sp>
      <p:sp>
        <p:nvSpPr>
          <p:cNvPr id="3" name="Title 2"/>
          <p:cNvSpPr>
            <a:spLocks noGrp="1"/>
          </p:cNvSpPr>
          <p:nvPr>
            <p:ph type="title"/>
          </p:nvPr>
        </p:nvSpPr>
        <p:spPr/>
        <p:txBody>
          <a:bodyPr/>
          <a:lstStyle/>
          <a:p>
            <a:pPr lvl="1"/>
            <a:r>
              <a:rPr lang="en-US" dirty="0" smtClean="0"/>
              <a:t>Geolocation Methods</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graphicFrame>
        <p:nvGraphicFramePr>
          <p:cNvPr id="6" name="Table 5"/>
          <p:cNvGraphicFramePr>
            <a:graphicFrameLocks noGrp="1"/>
          </p:cNvGraphicFramePr>
          <p:nvPr/>
        </p:nvGraphicFramePr>
        <p:xfrm>
          <a:off x="609600" y="2740660"/>
          <a:ext cx="7848600" cy="1907540"/>
        </p:xfrm>
        <a:graphic>
          <a:graphicData uri="http://schemas.openxmlformats.org/drawingml/2006/table">
            <a:tbl>
              <a:tblPr firstRow="1" bandRow="1">
                <a:tableStyleId>{5C22544A-7EE6-4342-B048-85BDC9FD1C3A}</a:tableStyleId>
              </a:tblPr>
              <a:tblGrid>
                <a:gridCol w="2512187"/>
                <a:gridCol w="5336413"/>
              </a:tblGrid>
              <a:tr h="370840">
                <a:tc>
                  <a:txBody>
                    <a:bodyPr/>
                    <a:lstStyle/>
                    <a:p>
                      <a:r>
                        <a:rPr lang="en-US" sz="1600" dirty="0">
                          <a:latin typeface="verdana"/>
                        </a:rPr>
                        <a:t>Method</a:t>
                      </a:r>
                    </a:p>
                  </a:txBody>
                  <a:tcPr marL="47625" marR="47625" marT="47625" marB="47625"/>
                </a:tc>
                <a:tc>
                  <a:txBody>
                    <a:bodyPr/>
                    <a:lstStyle/>
                    <a:p>
                      <a:r>
                        <a:rPr lang="en-US" sz="1600" dirty="0">
                          <a:latin typeface="verdana"/>
                        </a:rPr>
                        <a:t>Description</a:t>
                      </a:r>
                    </a:p>
                  </a:txBody>
                  <a:tcPr marL="47625" marR="47625" marT="47625" marB="47625"/>
                </a:tc>
              </a:tr>
              <a:tr h="370840">
                <a:tc>
                  <a:txBody>
                    <a:bodyPr/>
                    <a:lstStyle/>
                    <a:p>
                      <a:pPr algn="l" fontAlgn="t"/>
                      <a:r>
                        <a:rPr lang="en-US" sz="1600" dirty="0">
                          <a:solidFill>
                            <a:schemeClr val="tx1"/>
                          </a:solidFill>
                          <a:latin typeface="verdana"/>
                        </a:rPr>
                        <a:t>getCurrentPosition()</a:t>
                      </a:r>
                    </a:p>
                  </a:txBody>
                  <a:tcPr marL="47625" marR="47625" marT="47625" marB="47625"/>
                </a:tc>
                <a:tc>
                  <a:txBody>
                    <a:bodyPr/>
                    <a:lstStyle/>
                    <a:p>
                      <a:pPr algn="just" fontAlgn="t"/>
                      <a:r>
                        <a:rPr lang="en-US" sz="1600" dirty="0">
                          <a:latin typeface="verdana"/>
                        </a:rPr>
                        <a:t>This method retrieves the current geographic location of the user.</a:t>
                      </a:r>
                    </a:p>
                  </a:txBody>
                  <a:tcPr marL="47625" marR="47625" marT="47625" marB="47625"/>
                </a:tc>
              </a:tr>
              <a:tr h="370840">
                <a:tc>
                  <a:txBody>
                    <a:bodyPr/>
                    <a:lstStyle/>
                    <a:p>
                      <a:pPr algn="l" fontAlgn="t"/>
                      <a:r>
                        <a:rPr lang="en-US" sz="1600" dirty="0">
                          <a:solidFill>
                            <a:schemeClr val="tx1"/>
                          </a:solidFill>
                          <a:latin typeface="verdana"/>
                        </a:rPr>
                        <a:t>watchPosition()</a:t>
                      </a:r>
                    </a:p>
                  </a:txBody>
                  <a:tcPr marL="47625" marR="47625" marT="47625" marB="47625"/>
                </a:tc>
                <a:tc>
                  <a:txBody>
                    <a:bodyPr/>
                    <a:lstStyle/>
                    <a:p>
                      <a:pPr algn="just" fontAlgn="t"/>
                      <a:r>
                        <a:rPr lang="en-US" sz="1600" dirty="0">
                          <a:latin typeface="verdana"/>
                        </a:rPr>
                        <a:t>This method retrieves periodic updates about the current geographic location of the device.</a:t>
                      </a:r>
                    </a:p>
                  </a:txBody>
                  <a:tcPr marL="47625" marR="47625" marT="47625" marB="47625"/>
                </a:tc>
              </a:tr>
              <a:tr h="370840">
                <a:tc>
                  <a:txBody>
                    <a:bodyPr/>
                    <a:lstStyle/>
                    <a:p>
                      <a:pPr algn="l" fontAlgn="t"/>
                      <a:r>
                        <a:rPr lang="en-US" sz="1600" dirty="0">
                          <a:solidFill>
                            <a:schemeClr val="tx1"/>
                          </a:solidFill>
                          <a:latin typeface="verdana"/>
                        </a:rPr>
                        <a:t>clearWatch()</a:t>
                      </a:r>
                    </a:p>
                  </a:txBody>
                  <a:tcPr marL="47625" marR="47625" marT="47625" marB="47625"/>
                </a:tc>
                <a:tc>
                  <a:txBody>
                    <a:bodyPr/>
                    <a:lstStyle/>
                    <a:p>
                      <a:pPr algn="just" fontAlgn="t"/>
                      <a:r>
                        <a:rPr lang="en-US" sz="1600" dirty="0">
                          <a:latin typeface="verdana"/>
                        </a:rPr>
                        <a:t>This method cancels an ongoing watchPosition call.</a:t>
                      </a:r>
                    </a:p>
                  </a:txBody>
                  <a:tcPr marL="47625" marR="47625" marT="47625" marB="47625"/>
                </a:tc>
              </a:tr>
            </a:tbl>
          </a:graphicData>
        </a:graphic>
      </p:graphicFrame>
      <p:sp>
        <p:nvSpPr>
          <p:cNvPr id="8" name="Rectangle 7"/>
          <p:cNvSpPr/>
          <p:nvPr/>
        </p:nvSpPr>
        <p:spPr>
          <a:xfrm>
            <a:off x="285720" y="6000768"/>
            <a:ext cx="5075620" cy="369332"/>
          </a:xfrm>
          <a:prstGeom prst="rect">
            <a:avLst/>
          </a:prstGeom>
        </p:spPr>
        <p:txBody>
          <a:bodyPr wrap="none">
            <a:spAutoFit/>
          </a:bodyPr>
          <a:lstStyle/>
          <a:p>
            <a:r>
              <a:rPr lang="en-US" dirty="0" smtClean="0">
                <a:solidFill>
                  <a:srgbClr val="2D9F01"/>
                </a:solidFill>
              </a:rPr>
              <a:t>For DEMO : Navigate to DEMO folder -&gt; </a:t>
            </a:r>
            <a:r>
              <a:rPr lang="en-US" dirty="0" err="1" smtClean="0">
                <a:solidFill>
                  <a:srgbClr val="2D9F01"/>
                </a:solidFill>
              </a:rPr>
              <a:t>Geolocation</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41F4BD-0015-4BA2-BCFC-FBB91D2691D6}"/>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8AAEEA49-3EED-4488-A043-7D1DC7843D7D}"/>
</file>

<file path=docProps/app.xml><?xml version="1.0" encoding="utf-8"?>
<Properties xmlns="http://schemas.openxmlformats.org/officeDocument/2006/extended-properties" xmlns:vt="http://schemas.openxmlformats.org/officeDocument/2006/docPropsVTypes">
  <Template>Theme_3</Template>
  <TotalTime>4554</TotalTime>
  <Words>1035</Words>
  <Application>Microsoft Office PowerPoint</Application>
  <PresentationFormat>On-screen Show (4:3)</PresentationFormat>
  <Paragraphs>226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Theme_3</vt:lpstr>
      <vt:lpstr>PowerPoint Presentation</vt:lpstr>
      <vt:lpstr>PowerPoint Presentation</vt:lpstr>
      <vt:lpstr>PowerPoint Presentation</vt:lpstr>
      <vt:lpstr>Geolocation - Overview</vt:lpstr>
      <vt:lpstr>Geolocation - Objectives</vt:lpstr>
      <vt:lpstr>Geolocation - Usage</vt:lpstr>
      <vt:lpstr>Privacy Considerations</vt:lpstr>
      <vt:lpstr>Questions from Participants</vt:lpstr>
      <vt:lpstr>Geolocation Methods</vt:lpstr>
      <vt:lpstr>Geolocation Properties</vt:lpstr>
      <vt:lpstr>Geolocation Properties(Contn…)</vt:lpstr>
      <vt:lpstr>The Position Object</vt:lpstr>
      <vt:lpstr>The Position Object(Contn…)</vt:lpstr>
      <vt:lpstr>Ways To Get User Location</vt:lpstr>
      <vt:lpstr>Handling Errors</vt:lpstr>
      <vt:lpstr>Handling Errors(Contd.)</vt:lpstr>
      <vt:lpstr>Browser supports</vt:lpstr>
      <vt:lpstr>Questions from Participants</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580</cp:revision>
  <dcterms:created xsi:type="dcterms:W3CDTF">2011-06-15T11:24:59Z</dcterms:created>
  <dcterms:modified xsi:type="dcterms:W3CDTF">2012-11-07T09:28:55Z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