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7" r:id="rId5"/>
    <p:sldId id="390" r:id="rId6"/>
    <p:sldId id="262" r:id="rId7"/>
    <p:sldId id="324" r:id="rId8"/>
    <p:sldId id="325" r:id="rId9"/>
    <p:sldId id="323" r:id="rId10"/>
    <p:sldId id="376" r:id="rId11"/>
    <p:sldId id="351" r:id="rId12"/>
    <p:sldId id="377" r:id="rId13"/>
    <p:sldId id="362" r:id="rId14"/>
    <p:sldId id="385" r:id="rId15"/>
    <p:sldId id="386" r:id="rId16"/>
    <p:sldId id="378" r:id="rId17"/>
    <p:sldId id="381" r:id="rId18"/>
    <p:sldId id="387" r:id="rId19"/>
    <p:sldId id="388" r:id="rId20"/>
    <p:sldId id="371" r:id="rId21"/>
    <p:sldId id="384" r:id="rId22"/>
    <p:sldId id="365" r:id="rId23"/>
    <p:sldId id="348" r:id="rId24"/>
    <p:sldId id="339" r:id="rId25"/>
    <p:sldId id="276" r:id="rId26"/>
    <p:sldId id="277"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varScale="1">
        <p:scale>
          <a:sx n="103" d="100"/>
          <a:sy n="103" d="100"/>
        </p:scale>
        <p:origin x="-210" y="-84"/>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7.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Web Workers and Web Sockets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Web Workers don't stop by themselves but the page that started them can stop them by calling </a:t>
            </a:r>
            <a:r>
              <a:rPr sz="2000" b="1" smtClean="0">
                <a:solidFill>
                  <a:srgbClr val="0070C0"/>
                </a:solidFill>
              </a:rPr>
              <a:t>terminate()</a:t>
            </a:r>
            <a:r>
              <a:rPr sz="2000" smtClean="0"/>
              <a:t> method.</a:t>
            </a:r>
          </a:p>
          <a:p>
            <a:r>
              <a:rPr sz="2000" smtClean="0"/>
              <a:t>A terminated Web Worker will no longer respond to messages or perform any additional computations. You cannot restart a worker; instead, you can create a new worker using the same URL.</a:t>
            </a:r>
          </a:p>
          <a:p>
            <a:endParaRPr sz="2000" smtClean="0"/>
          </a:p>
          <a:p>
            <a:endParaRPr sz="2000" smtClean="0"/>
          </a:p>
          <a:p>
            <a:r>
              <a:rPr sz="2000" smtClean="0"/>
              <a:t>Web Workers error handling can be handled by invoking </a:t>
            </a:r>
            <a:r>
              <a:rPr sz="2000" b="1" smtClean="0">
                <a:solidFill>
                  <a:srgbClr val="0070C0"/>
                </a:solidFill>
              </a:rPr>
              <a:t>onerror()</a:t>
            </a:r>
            <a:r>
              <a:rPr sz="2000" smtClean="0"/>
              <a:t> method. </a:t>
            </a:r>
          </a:p>
        </p:txBody>
      </p:sp>
      <p:sp>
        <p:nvSpPr>
          <p:cNvPr id="3" name="Title 2"/>
          <p:cNvSpPr>
            <a:spLocks noGrp="1"/>
          </p:cNvSpPr>
          <p:nvPr>
            <p:ph type="title"/>
          </p:nvPr>
        </p:nvSpPr>
        <p:spPr/>
        <p:txBody>
          <a:bodyPr/>
          <a:lstStyle/>
          <a:p>
            <a:r>
              <a:rPr lang="en-US" dirty="0" smtClean="0"/>
              <a:t>Web workers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ounded Rectangle 5"/>
          <p:cNvSpPr/>
          <p:nvPr/>
        </p:nvSpPr>
        <p:spPr>
          <a:xfrm>
            <a:off x="381000" y="3429000"/>
            <a:ext cx="8382000" cy="457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worker.terminate();</a:t>
            </a:r>
          </a:p>
        </p:txBody>
      </p:sp>
      <p:sp>
        <p:nvSpPr>
          <p:cNvPr id="9" name="Rounded Rectangle 8"/>
          <p:cNvSpPr/>
          <p:nvPr/>
        </p:nvSpPr>
        <p:spPr>
          <a:xfrm>
            <a:off x="381000" y="4572000"/>
            <a:ext cx="8382000" cy="1295400"/>
          </a:xfrm>
          <a:prstGeom prst="roundRect">
            <a:avLst>
              <a:gd name="adj"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worker.onerror = function (event) { </a:t>
            </a:r>
          </a:p>
          <a:p>
            <a:r>
              <a:rPr lang="en-US" sz="1600" b="1" dirty="0" smtClean="0">
                <a:solidFill>
                  <a:srgbClr val="00B050"/>
                </a:solidFill>
                <a:latin typeface="Courier New" pitchFamily="49" charset="0"/>
                <a:cs typeface="Courier New" pitchFamily="49" charset="0"/>
              </a:rPr>
              <a:t>			console.log(event.message, event); </a:t>
            </a:r>
          </a:p>
          <a:p>
            <a:r>
              <a:rPr lang="en-US" sz="1600" b="1" dirty="0" smtClean="0">
                <a:solidFill>
                  <a:srgbClr val="00B050"/>
                </a:solidFill>
                <a:latin typeface="Courier New" pitchFamily="49" charset="0"/>
                <a:cs typeface="Courier New" pitchFamily="49" charset="0"/>
              </a:rPr>
              <a:t>		  };</a:t>
            </a:r>
          </a:p>
        </p:txBody>
      </p:sp>
      <p:sp>
        <p:nvSpPr>
          <p:cNvPr id="7" name="Rectangle 6"/>
          <p:cNvSpPr/>
          <p:nvPr/>
        </p:nvSpPr>
        <p:spPr>
          <a:xfrm>
            <a:off x="285720" y="6096000"/>
            <a:ext cx="5591724" cy="369332"/>
          </a:xfrm>
          <a:prstGeom prst="rect">
            <a:avLst/>
          </a:prstGeom>
        </p:spPr>
        <p:txBody>
          <a:bodyPr wrap="none">
            <a:spAutoFit/>
          </a:bodyPr>
          <a:lstStyle/>
          <a:p>
            <a:r>
              <a:rPr lang="en-US" dirty="0" smtClean="0">
                <a:solidFill>
                  <a:srgbClr val="2D9F01"/>
                </a:solidFill>
              </a:rPr>
              <a:t>For DEMO : Navigate to DEMO folder -&gt; Workers &amp; Socket</a:t>
            </a:r>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11</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solidFill>
                  <a:srgbClr val="0070C0"/>
                </a:solidFill>
              </a:rPr>
              <a:t>Web Sockets is a next-generation bidirectional communication technology for web applications which operates over a single socket and is exposed via a JavaScript interface in HTML 5 compliant browsers. </a:t>
            </a:r>
          </a:p>
          <a:p>
            <a:r>
              <a:rPr sz="1800" smtClean="0"/>
              <a:t>Once the Web Socket connection is established with the web server, can send data from browser to server by calling a </a:t>
            </a:r>
            <a:r>
              <a:rPr sz="1800" b="1" smtClean="0">
                <a:solidFill>
                  <a:srgbClr val="0070C0"/>
                </a:solidFill>
              </a:rPr>
              <a:t>send()</a:t>
            </a:r>
            <a:r>
              <a:rPr sz="1800" smtClean="0">
                <a:solidFill>
                  <a:srgbClr val="0070C0"/>
                </a:solidFill>
              </a:rPr>
              <a:t> </a:t>
            </a:r>
            <a:r>
              <a:rPr sz="1800" smtClean="0"/>
              <a:t>method, and receive data from server to browser by an </a:t>
            </a:r>
            <a:r>
              <a:rPr sz="1800" b="1" smtClean="0">
                <a:solidFill>
                  <a:srgbClr val="0070C0"/>
                </a:solidFill>
              </a:rPr>
              <a:t>onmessage</a:t>
            </a:r>
            <a:r>
              <a:rPr sz="1800" b="1" smtClean="0"/>
              <a:t> </a:t>
            </a:r>
            <a:r>
              <a:rPr sz="1800" smtClean="0"/>
              <a:t>event handler. </a:t>
            </a:r>
          </a:p>
          <a:p>
            <a:endParaRPr sz="1800" smtClean="0"/>
          </a:p>
          <a:p>
            <a:endParaRPr sz="1800" smtClean="0"/>
          </a:p>
          <a:p>
            <a:endParaRPr sz="1800" smtClean="0"/>
          </a:p>
          <a:p>
            <a:r>
              <a:rPr sz="1800" smtClean="0"/>
              <a:t>Here first argument, url, specifies the URL to which to connect. The second attribute, protocol is optional, and if present, specifies a sub-protocol that the server must support for the connection to be successful. </a:t>
            </a:r>
          </a:p>
        </p:txBody>
      </p:sp>
      <p:sp>
        <p:nvSpPr>
          <p:cNvPr id="3" name="Title 2"/>
          <p:cNvSpPr>
            <a:spLocks noGrp="1"/>
          </p:cNvSpPr>
          <p:nvPr>
            <p:ph type="title"/>
          </p:nvPr>
        </p:nvSpPr>
        <p:spPr/>
        <p:txBody>
          <a:bodyPr/>
          <a:lstStyle/>
          <a:p>
            <a:r>
              <a:rPr lang="en-US" dirty="0" smtClean="0"/>
              <a:t>Web socket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Rounded Rectangle 5"/>
          <p:cNvSpPr/>
          <p:nvPr/>
        </p:nvSpPr>
        <p:spPr>
          <a:xfrm>
            <a:off x="381000" y="3581400"/>
            <a:ext cx="8382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b="1" dirty="0" smtClean="0">
                <a:solidFill>
                  <a:srgbClr val="00B050"/>
                </a:solidFill>
                <a:latin typeface="Courier New" pitchFamily="49" charset="0"/>
                <a:cs typeface="Courier New" pitchFamily="49" charset="0"/>
              </a:rPr>
              <a:t>var Socket = new WebSocket(url, [protocal] ); </a:t>
            </a:r>
            <a:endParaRPr lang="en-US" sz="1600" b="1" dirty="0" smtClean="0">
              <a:solidFill>
                <a:srgbClr val="00B050"/>
              </a:solidFill>
              <a:latin typeface="Courier New" pitchFamily="49" charset="0"/>
              <a:cs typeface="Courier New" pitchFamily="49" charset="0"/>
            </a:endParaRPr>
          </a:p>
        </p:txBody>
      </p:sp>
      <p:sp>
        <p:nvSpPr>
          <p:cNvPr id="7" name="Rectangle 6"/>
          <p:cNvSpPr/>
          <p:nvPr/>
        </p:nvSpPr>
        <p:spPr>
          <a:xfrm>
            <a:off x="285720" y="6019800"/>
            <a:ext cx="5591724" cy="369332"/>
          </a:xfrm>
          <a:prstGeom prst="rect">
            <a:avLst/>
          </a:prstGeom>
        </p:spPr>
        <p:txBody>
          <a:bodyPr wrap="none">
            <a:spAutoFit/>
          </a:bodyPr>
          <a:lstStyle/>
          <a:p>
            <a:r>
              <a:rPr lang="en-US" dirty="0" smtClean="0">
                <a:solidFill>
                  <a:srgbClr val="2D9F01"/>
                </a:solidFill>
              </a:rPr>
              <a:t>For DEMO : Navigate to DEMO folder -&gt; Workers &amp; Socket</a:t>
            </a:r>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t>The HTTP protocol is half duplex. The way browser request a web page is the following: </a:t>
            </a:r>
          </a:p>
          <a:p>
            <a:endParaRPr sz="1800" smtClean="0"/>
          </a:p>
          <a:p>
            <a:endParaRPr sz="1800" smtClean="0"/>
          </a:p>
          <a:p>
            <a:endParaRPr sz="1800" smtClean="0"/>
          </a:p>
          <a:p>
            <a:endParaRPr sz="1800" smtClean="0"/>
          </a:p>
          <a:p>
            <a:endParaRPr sz="1800" smtClean="0"/>
          </a:p>
          <a:p>
            <a:r>
              <a:rPr sz="1800" smtClean="0"/>
              <a:t>Originally labelled as "TCPConnection" in the previous version of the HTML5 specification, web socket is going to be the revolution for real-time communication between a browser and a server</a:t>
            </a:r>
          </a:p>
          <a:p>
            <a:pPr lvl="1"/>
            <a:r>
              <a:rPr sz="1600" smtClean="0"/>
              <a:t>Full duplex</a:t>
            </a:r>
          </a:p>
          <a:p>
            <a:pPr lvl="1"/>
            <a:r>
              <a:rPr sz="1600" smtClean="0"/>
              <a:t>Bi-directional communication channel using a single socket (TCP)</a:t>
            </a:r>
          </a:p>
        </p:txBody>
      </p:sp>
      <p:sp>
        <p:nvSpPr>
          <p:cNvPr id="3" name="Title 2"/>
          <p:cNvSpPr>
            <a:spLocks noGrp="1"/>
          </p:cNvSpPr>
          <p:nvPr>
            <p:ph type="title"/>
          </p:nvPr>
        </p:nvSpPr>
        <p:spPr/>
        <p:txBody>
          <a:bodyPr/>
          <a:lstStyle/>
          <a:p>
            <a:r>
              <a:rPr lang="en-US" dirty="0" smtClean="0"/>
              <a:t>Web socket real time solutions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7" name="Picture 6" descr="web_sockets-http_basic.png"/>
          <p:cNvPicPr>
            <a:picLocks noChangeAspect="1"/>
          </p:cNvPicPr>
          <p:nvPr/>
        </p:nvPicPr>
        <p:blipFill>
          <a:blip r:embed="rId3"/>
          <a:stretch>
            <a:fillRect/>
          </a:stretch>
        </p:blipFill>
        <p:spPr>
          <a:xfrm>
            <a:off x="1057275" y="2171700"/>
            <a:ext cx="7096125" cy="1485900"/>
          </a:xfrm>
          <a:prstGeom prst="rect">
            <a:avLst/>
          </a:prstGeom>
        </p:spPr>
      </p:pic>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Following are the attribute of WebSocket object. Assuming we created Socket object as mentioned below</a:t>
            </a:r>
          </a:p>
        </p:txBody>
      </p:sp>
      <p:sp>
        <p:nvSpPr>
          <p:cNvPr id="3" name="Title 2"/>
          <p:cNvSpPr>
            <a:spLocks noGrp="1"/>
          </p:cNvSpPr>
          <p:nvPr>
            <p:ph type="title"/>
          </p:nvPr>
        </p:nvSpPr>
        <p:spPr/>
        <p:txBody>
          <a:bodyPr/>
          <a:lstStyle/>
          <a:p>
            <a:r>
              <a:rPr lang="en-US" dirty="0" smtClean="0"/>
              <a:t>Web Socket Attributes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7" name="Rounded Rectangle 6"/>
          <p:cNvSpPr/>
          <p:nvPr/>
        </p:nvSpPr>
        <p:spPr>
          <a:xfrm>
            <a:off x="457200" y="2286000"/>
            <a:ext cx="8382000" cy="38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b="1" dirty="0" smtClean="0">
                <a:solidFill>
                  <a:srgbClr val="00B050"/>
                </a:solidFill>
                <a:latin typeface="Courier New" pitchFamily="49" charset="0"/>
                <a:cs typeface="Courier New" pitchFamily="49" charset="0"/>
              </a:rPr>
              <a:t>var Socket = new WebSocket(url, [protocal] );</a:t>
            </a:r>
            <a:endParaRPr lang="en-US" sz="1600" b="1" dirty="0" smtClean="0">
              <a:solidFill>
                <a:srgbClr val="00B050"/>
              </a:solidFill>
              <a:latin typeface="Courier New" pitchFamily="49" charset="0"/>
              <a:cs typeface="Courier New" pitchFamily="49" charset="0"/>
            </a:endParaRPr>
          </a:p>
        </p:txBody>
      </p:sp>
      <p:graphicFrame>
        <p:nvGraphicFramePr>
          <p:cNvPr id="8" name="Table 7"/>
          <p:cNvGraphicFramePr>
            <a:graphicFrameLocks noGrp="1"/>
          </p:cNvGraphicFramePr>
          <p:nvPr/>
        </p:nvGraphicFramePr>
        <p:xfrm>
          <a:off x="381000" y="2819400"/>
          <a:ext cx="8305800" cy="3867443"/>
        </p:xfrm>
        <a:graphic>
          <a:graphicData uri="http://schemas.openxmlformats.org/drawingml/2006/table">
            <a:tbl>
              <a:tblPr firstRow="1" bandRow="1">
                <a:tableStyleId>{5C22544A-7EE6-4342-B048-85BDC9FD1C3A}</a:tableStyleId>
              </a:tblPr>
              <a:tblGrid>
                <a:gridCol w="2133600"/>
                <a:gridCol w="6172200"/>
              </a:tblGrid>
              <a:tr h="382407">
                <a:tc>
                  <a:txBody>
                    <a:bodyPr/>
                    <a:lstStyle/>
                    <a:p>
                      <a:pPr algn="l" fontAlgn="b"/>
                      <a:r>
                        <a:rPr lang="en-US" sz="1600" b="1" kern="1200" dirty="0">
                          <a:solidFill>
                            <a:schemeClr val="lt1"/>
                          </a:solidFill>
                          <a:latin typeface="verdana"/>
                          <a:ea typeface="+mn-ea"/>
                          <a:cs typeface="+mn-cs"/>
                        </a:rPr>
                        <a:t>Attribute</a:t>
                      </a:r>
                    </a:p>
                  </a:txBody>
                  <a:tcPr marL="9525" marR="9525" marT="9525" marB="0" anchor="ctr" anchorCtr="1"/>
                </a:tc>
                <a:tc>
                  <a:txBody>
                    <a:bodyPr/>
                    <a:lstStyle/>
                    <a:p>
                      <a:pPr algn="l" fontAlgn="b"/>
                      <a:r>
                        <a:rPr lang="en-US" sz="1600" b="1" kern="1200" dirty="0">
                          <a:solidFill>
                            <a:schemeClr val="lt1"/>
                          </a:solidFill>
                          <a:latin typeface="verdana"/>
                          <a:ea typeface="+mn-ea"/>
                          <a:cs typeface="+mn-cs"/>
                        </a:rPr>
                        <a:t>Description</a:t>
                      </a:r>
                    </a:p>
                  </a:txBody>
                  <a:tcPr marL="182880" marR="9525" marT="91440" marB="91440" anchor="ctr" anchorCtr="1"/>
                </a:tc>
              </a:tr>
              <a:tr h="2349070">
                <a:tc>
                  <a:txBody>
                    <a:bodyPr/>
                    <a:lstStyle/>
                    <a:p>
                      <a:pPr algn="l" fontAlgn="b"/>
                      <a:r>
                        <a:rPr lang="en-US" sz="1600" b="0" i="0" kern="1200" dirty="0" smtClean="0">
                          <a:solidFill>
                            <a:schemeClr val="dk1"/>
                          </a:solidFill>
                          <a:latin typeface="+mn-lt"/>
                          <a:ea typeface="+mn-ea"/>
                          <a:cs typeface="+mn-cs"/>
                        </a:rPr>
                        <a:t>Socket.readyState</a:t>
                      </a:r>
                    </a:p>
                  </a:txBody>
                  <a:tcPr marL="9525" marR="9525" marT="9525" marB="0" anchor="ctr" anchorCtr="1"/>
                </a:tc>
                <a:tc>
                  <a:txBody>
                    <a:bodyPr/>
                    <a:lstStyle/>
                    <a:p>
                      <a:pPr algn="l" fontAlgn="b"/>
                      <a:r>
                        <a:rPr lang="en-US" sz="1600" b="0" i="0" kern="1200" dirty="0" smtClean="0">
                          <a:solidFill>
                            <a:schemeClr val="dk1"/>
                          </a:solidFill>
                          <a:latin typeface="+mn-lt"/>
                          <a:ea typeface="+mn-ea"/>
                          <a:cs typeface="+mn-cs"/>
                        </a:rPr>
                        <a:t>The readonly attribute readyState represents the state of the connection. </a:t>
                      </a:r>
                      <a:br>
                        <a:rPr lang="en-US" sz="1600" b="0" i="0" kern="1200" dirty="0" smtClean="0">
                          <a:solidFill>
                            <a:schemeClr val="dk1"/>
                          </a:solidFill>
                          <a:latin typeface="+mn-lt"/>
                          <a:ea typeface="+mn-ea"/>
                          <a:cs typeface="+mn-cs"/>
                        </a:rPr>
                      </a:br>
                      <a:r>
                        <a:rPr lang="en-US" sz="1600" b="0" i="0" kern="1200" dirty="0" smtClean="0">
                          <a:solidFill>
                            <a:schemeClr val="dk1"/>
                          </a:solidFill>
                          <a:latin typeface="+mn-lt"/>
                          <a:ea typeface="+mn-ea"/>
                          <a:cs typeface="+mn-cs"/>
                        </a:rPr>
                        <a:t>     - A value of 0 indicates that the connection has not yet been established.</a:t>
                      </a:r>
                      <a:br>
                        <a:rPr lang="en-US" sz="1600" b="0" i="0" kern="1200" dirty="0" smtClean="0">
                          <a:solidFill>
                            <a:schemeClr val="dk1"/>
                          </a:solidFill>
                          <a:latin typeface="+mn-lt"/>
                          <a:ea typeface="+mn-ea"/>
                          <a:cs typeface="+mn-cs"/>
                        </a:rPr>
                      </a:br>
                      <a:r>
                        <a:rPr lang="en-US" sz="1600" b="0" i="0" kern="1200" dirty="0" smtClean="0">
                          <a:solidFill>
                            <a:schemeClr val="dk1"/>
                          </a:solidFill>
                          <a:latin typeface="+mn-lt"/>
                          <a:ea typeface="+mn-ea"/>
                          <a:cs typeface="+mn-cs"/>
                        </a:rPr>
                        <a:t>     - A value of 1 indicates that the connection is established and communication is possible.</a:t>
                      </a:r>
                      <a:br>
                        <a:rPr lang="en-US" sz="1600" b="0" i="0" kern="1200" dirty="0" smtClean="0">
                          <a:solidFill>
                            <a:schemeClr val="dk1"/>
                          </a:solidFill>
                          <a:latin typeface="+mn-lt"/>
                          <a:ea typeface="+mn-ea"/>
                          <a:cs typeface="+mn-cs"/>
                        </a:rPr>
                      </a:br>
                      <a:r>
                        <a:rPr lang="en-US" sz="1600" b="0" i="0" kern="1200" dirty="0" smtClean="0">
                          <a:solidFill>
                            <a:schemeClr val="dk1"/>
                          </a:solidFill>
                          <a:latin typeface="+mn-lt"/>
                          <a:ea typeface="+mn-ea"/>
                          <a:cs typeface="+mn-cs"/>
                        </a:rPr>
                        <a:t>     - A value of 2 indicates that the connection is going through the closing handshake.</a:t>
                      </a:r>
                      <a:br>
                        <a:rPr lang="en-US" sz="1600" b="0" i="0" kern="1200" dirty="0" smtClean="0">
                          <a:solidFill>
                            <a:schemeClr val="dk1"/>
                          </a:solidFill>
                          <a:latin typeface="+mn-lt"/>
                          <a:ea typeface="+mn-ea"/>
                          <a:cs typeface="+mn-cs"/>
                        </a:rPr>
                      </a:br>
                      <a:r>
                        <a:rPr lang="en-US" sz="1600" b="0" i="0" kern="1200" dirty="0" smtClean="0">
                          <a:solidFill>
                            <a:schemeClr val="dk1"/>
                          </a:solidFill>
                          <a:latin typeface="+mn-lt"/>
                          <a:ea typeface="+mn-ea"/>
                          <a:cs typeface="+mn-cs"/>
                        </a:rPr>
                        <a:t>     - A value of 3 indicates that the connection has been closed or could not be opened</a:t>
                      </a:r>
                      <a:r>
                        <a:rPr lang="en-US" sz="1600" b="0" i="0" u="none" strike="noStrike" dirty="0">
                          <a:solidFill>
                            <a:srgbClr val="000000"/>
                          </a:solidFill>
                          <a:latin typeface="Calibri"/>
                        </a:rPr>
                        <a:t>.</a:t>
                      </a:r>
                    </a:p>
                  </a:txBody>
                  <a:tcPr marL="182880" marR="9525" marT="91440" marB="91440" anchor="b"/>
                </a:tc>
              </a:tr>
              <a:tr h="819443">
                <a:tc>
                  <a:txBody>
                    <a:bodyPr/>
                    <a:lstStyle/>
                    <a:p>
                      <a:pPr algn="l" fontAlgn="b"/>
                      <a:r>
                        <a:rPr lang="en-US" sz="1600" b="0" i="0" kern="1200" dirty="0" smtClean="0">
                          <a:solidFill>
                            <a:schemeClr val="dk1"/>
                          </a:solidFill>
                          <a:latin typeface="+mn-lt"/>
                          <a:ea typeface="+mn-ea"/>
                          <a:cs typeface="+mn-cs"/>
                        </a:rPr>
                        <a:t>Socket.bufferedAmount</a:t>
                      </a:r>
                    </a:p>
                  </a:txBody>
                  <a:tcPr marL="9525" marR="9525" marT="9525" marB="0" anchor="ctr" anchorCtr="1"/>
                </a:tc>
                <a:tc>
                  <a:txBody>
                    <a:bodyPr/>
                    <a:lstStyle/>
                    <a:p>
                      <a:pPr algn="l" fontAlgn="b"/>
                      <a:r>
                        <a:rPr lang="en-US" sz="1600" b="0" i="0" kern="1200" dirty="0" smtClean="0">
                          <a:solidFill>
                            <a:schemeClr val="dk1"/>
                          </a:solidFill>
                          <a:latin typeface="+mn-lt"/>
                          <a:ea typeface="+mn-ea"/>
                          <a:cs typeface="+mn-cs"/>
                        </a:rPr>
                        <a:t>The</a:t>
                      </a:r>
                      <a:r>
                        <a:rPr lang="en-US" sz="1600" b="0" i="0" kern="1200" baseline="0" dirty="0" smtClean="0">
                          <a:solidFill>
                            <a:schemeClr val="dk1"/>
                          </a:solidFill>
                          <a:latin typeface="+mn-lt"/>
                          <a:ea typeface="+mn-ea"/>
                          <a:cs typeface="+mn-cs"/>
                        </a:rPr>
                        <a:t> </a:t>
                      </a:r>
                      <a:r>
                        <a:rPr lang="en-US" sz="1600" b="0" i="0" kern="1200" dirty="0" smtClean="0">
                          <a:solidFill>
                            <a:schemeClr val="dk1"/>
                          </a:solidFill>
                          <a:latin typeface="+mn-lt"/>
                          <a:ea typeface="+mn-ea"/>
                          <a:cs typeface="+mn-cs"/>
                        </a:rPr>
                        <a:t>readonly attribute</a:t>
                      </a:r>
                      <a:r>
                        <a:rPr lang="en-US" sz="1600" b="0" i="0" kern="1200" baseline="0" dirty="0" smtClean="0">
                          <a:solidFill>
                            <a:schemeClr val="dk1"/>
                          </a:solidFill>
                          <a:latin typeface="+mn-lt"/>
                          <a:ea typeface="+mn-ea"/>
                          <a:cs typeface="+mn-cs"/>
                        </a:rPr>
                        <a:t> </a:t>
                      </a:r>
                      <a:r>
                        <a:rPr lang="en-US" sz="1600" b="1" i="0" kern="1200" dirty="0" smtClean="0">
                          <a:solidFill>
                            <a:schemeClr val="dk1"/>
                          </a:solidFill>
                          <a:latin typeface="+mn-lt"/>
                          <a:ea typeface="+mn-ea"/>
                          <a:cs typeface="+mn-cs"/>
                        </a:rPr>
                        <a:t>bufferedAmount</a:t>
                      </a:r>
                      <a:r>
                        <a:rPr lang="en-US" sz="1600" b="0" i="0" kern="1200" baseline="0" dirty="0" smtClean="0">
                          <a:solidFill>
                            <a:schemeClr val="dk1"/>
                          </a:solidFill>
                          <a:latin typeface="+mn-lt"/>
                          <a:ea typeface="+mn-ea"/>
                          <a:cs typeface="+mn-cs"/>
                        </a:rPr>
                        <a:t> </a:t>
                      </a:r>
                      <a:r>
                        <a:rPr lang="en-US" sz="1600" b="0" i="0" kern="1200" dirty="0" smtClean="0">
                          <a:solidFill>
                            <a:schemeClr val="dk1"/>
                          </a:solidFill>
                          <a:latin typeface="+mn-lt"/>
                          <a:ea typeface="+mn-ea"/>
                          <a:cs typeface="+mn-cs"/>
                        </a:rPr>
                        <a:t>represents the number of bytes of UTF-8 text that have been queued using send() method.</a:t>
                      </a:r>
                      <a:endParaRPr lang="en-US" sz="1600" b="0" i="0" u="none" strike="noStrike" dirty="0">
                        <a:solidFill>
                          <a:srgbClr val="000000"/>
                        </a:solidFill>
                        <a:latin typeface="Calibri"/>
                      </a:endParaRPr>
                    </a:p>
                  </a:txBody>
                  <a:tcPr marL="182880" marR="9525" marT="91440" marB="91440" anchor="b"/>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Following are the Events of WebSocket object. Assuming we created Socket object as mentioned below</a:t>
            </a:r>
          </a:p>
        </p:txBody>
      </p:sp>
      <p:sp>
        <p:nvSpPr>
          <p:cNvPr id="3" name="Title 2"/>
          <p:cNvSpPr>
            <a:spLocks noGrp="1"/>
          </p:cNvSpPr>
          <p:nvPr>
            <p:ph type="title"/>
          </p:nvPr>
        </p:nvSpPr>
        <p:spPr/>
        <p:txBody>
          <a:bodyPr/>
          <a:lstStyle/>
          <a:p>
            <a:r>
              <a:rPr lang="en-US" dirty="0" smtClean="0"/>
              <a:t>Web Socket Events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7" name="Rounded Rectangle 6"/>
          <p:cNvSpPr/>
          <p:nvPr/>
        </p:nvSpPr>
        <p:spPr>
          <a:xfrm>
            <a:off x="457200" y="2438400"/>
            <a:ext cx="8382000" cy="38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b="1" dirty="0" smtClean="0">
                <a:solidFill>
                  <a:srgbClr val="00B050"/>
                </a:solidFill>
                <a:latin typeface="Courier New" pitchFamily="49" charset="0"/>
                <a:cs typeface="Courier New" pitchFamily="49" charset="0"/>
              </a:rPr>
              <a:t>var Socket = new WebSocket(url, [protocal] );</a:t>
            </a:r>
            <a:endParaRPr lang="en-US" sz="1600" b="1" dirty="0" smtClean="0">
              <a:solidFill>
                <a:srgbClr val="00B050"/>
              </a:solidFill>
              <a:latin typeface="Courier New" pitchFamily="49" charset="0"/>
              <a:cs typeface="Courier New" pitchFamily="49" charset="0"/>
            </a:endParaRPr>
          </a:p>
        </p:txBody>
      </p:sp>
      <p:graphicFrame>
        <p:nvGraphicFramePr>
          <p:cNvPr id="9" name="Table 8"/>
          <p:cNvGraphicFramePr>
            <a:graphicFrameLocks noGrp="1"/>
          </p:cNvGraphicFramePr>
          <p:nvPr/>
        </p:nvGraphicFramePr>
        <p:xfrm>
          <a:off x="533400" y="3185160"/>
          <a:ext cx="8077200" cy="2377440"/>
        </p:xfrm>
        <a:graphic>
          <a:graphicData uri="http://schemas.openxmlformats.org/drawingml/2006/table">
            <a:tbl>
              <a:tblPr firstRow="1" bandRow="1">
                <a:tableStyleId>{5C22544A-7EE6-4342-B048-85BDC9FD1C3A}</a:tableStyleId>
              </a:tblPr>
              <a:tblGrid>
                <a:gridCol w="1295400"/>
                <a:gridCol w="1905000"/>
                <a:gridCol w="4876800"/>
              </a:tblGrid>
              <a:tr h="370840">
                <a:tc>
                  <a:txBody>
                    <a:bodyPr/>
                    <a:lstStyle/>
                    <a:p>
                      <a:r>
                        <a:rPr lang="en-US" sz="1600" dirty="0">
                          <a:latin typeface="verdana"/>
                        </a:rPr>
                        <a:t>Event</a:t>
                      </a:r>
                    </a:p>
                  </a:txBody>
                  <a:tcPr marR="0" marT="91440" marB="91440" anchor="ctr" anchorCtr="1"/>
                </a:tc>
                <a:tc>
                  <a:txBody>
                    <a:bodyPr/>
                    <a:lstStyle/>
                    <a:p>
                      <a:r>
                        <a:rPr lang="en-US" sz="1600" dirty="0">
                          <a:latin typeface="verdana"/>
                        </a:rPr>
                        <a:t>Event Handler</a:t>
                      </a:r>
                    </a:p>
                  </a:txBody>
                  <a:tcPr marR="0" marT="91440" marB="91440"/>
                </a:tc>
                <a:tc>
                  <a:txBody>
                    <a:bodyPr/>
                    <a:lstStyle/>
                    <a:p>
                      <a:r>
                        <a:rPr lang="en-US" sz="1600" dirty="0">
                          <a:latin typeface="verdana"/>
                        </a:rPr>
                        <a:t>Description</a:t>
                      </a:r>
                    </a:p>
                  </a:txBody>
                  <a:tcPr marR="0" marT="91440" marB="91440"/>
                </a:tc>
              </a:tr>
              <a:tr h="370840">
                <a:tc>
                  <a:txBody>
                    <a:bodyPr/>
                    <a:lstStyle/>
                    <a:p>
                      <a:pPr marL="0" algn="l" defTabSz="914400" rtl="0" eaLnBrk="1" fontAlgn="t" latinLnBrk="0" hangingPunct="1"/>
                      <a:r>
                        <a:rPr lang="en-US" sz="1600" b="0" i="0" kern="1200" dirty="0">
                          <a:solidFill>
                            <a:schemeClr val="dk1"/>
                          </a:solidFill>
                          <a:latin typeface="+mn-lt"/>
                          <a:ea typeface="+mn-ea"/>
                          <a:cs typeface="+mn-cs"/>
                        </a:rPr>
                        <a:t>open</a:t>
                      </a:r>
                    </a:p>
                  </a:txBody>
                  <a:tcPr marR="0" marT="91440" marB="91440" anchor="ctr" anchorCtr="1"/>
                </a:tc>
                <a:tc>
                  <a:txBody>
                    <a:bodyPr/>
                    <a:lstStyle/>
                    <a:p>
                      <a:pPr algn="l" fontAlgn="t"/>
                      <a:r>
                        <a:rPr lang="en-US" sz="1600" b="0" i="0" kern="1200" dirty="0">
                          <a:solidFill>
                            <a:schemeClr val="dk1"/>
                          </a:solidFill>
                          <a:latin typeface="+mn-lt"/>
                          <a:ea typeface="+mn-ea"/>
                          <a:cs typeface="+mn-cs"/>
                        </a:rPr>
                        <a:t>Socket.onopen</a:t>
                      </a:r>
                    </a:p>
                  </a:txBody>
                  <a:tcPr marR="0" marT="91440" marB="91440"/>
                </a:tc>
                <a:tc>
                  <a:txBody>
                    <a:bodyPr/>
                    <a:lstStyle/>
                    <a:p>
                      <a:pPr algn="l" fontAlgn="t"/>
                      <a:r>
                        <a:rPr lang="en-US" sz="1600" b="0" i="0" kern="1200" dirty="0">
                          <a:solidFill>
                            <a:schemeClr val="dk1"/>
                          </a:solidFill>
                          <a:latin typeface="+mn-lt"/>
                          <a:ea typeface="+mn-ea"/>
                          <a:cs typeface="+mn-cs"/>
                        </a:rPr>
                        <a:t>This event occurs when socket connection is established.</a:t>
                      </a:r>
                    </a:p>
                  </a:txBody>
                  <a:tcPr marR="0" marT="91440" marB="91440"/>
                </a:tc>
              </a:tr>
              <a:tr h="370840">
                <a:tc>
                  <a:txBody>
                    <a:bodyPr/>
                    <a:lstStyle/>
                    <a:p>
                      <a:pPr marL="0" algn="l" defTabSz="914400" rtl="0" eaLnBrk="1" fontAlgn="t" latinLnBrk="0" hangingPunct="1"/>
                      <a:r>
                        <a:rPr lang="en-US" sz="1600" b="0" i="0" kern="1200" dirty="0">
                          <a:solidFill>
                            <a:schemeClr val="dk1"/>
                          </a:solidFill>
                          <a:latin typeface="+mn-lt"/>
                          <a:ea typeface="+mn-ea"/>
                          <a:cs typeface="+mn-cs"/>
                        </a:rPr>
                        <a:t>message</a:t>
                      </a:r>
                    </a:p>
                  </a:txBody>
                  <a:tcPr marR="0" marT="91440" marB="91440" anchor="ctr" anchorCtr="1"/>
                </a:tc>
                <a:tc>
                  <a:txBody>
                    <a:bodyPr/>
                    <a:lstStyle/>
                    <a:p>
                      <a:pPr algn="l" fontAlgn="t"/>
                      <a:r>
                        <a:rPr lang="en-US" sz="1600" b="0" i="0" kern="1200" dirty="0">
                          <a:solidFill>
                            <a:schemeClr val="dk1"/>
                          </a:solidFill>
                          <a:latin typeface="+mn-lt"/>
                          <a:ea typeface="+mn-ea"/>
                          <a:cs typeface="+mn-cs"/>
                        </a:rPr>
                        <a:t>Socket.onmessage</a:t>
                      </a:r>
                    </a:p>
                  </a:txBody>
                  <a:tcPr marR="0" marT="91440" marB="91440"/>
                </a:tc>
                <a:tc>
                  <a:txBody>
                    <a:bodyPr/>
                    <a:lstStyle/>
                    <a:p>
                      <a:pPr algn="l" fontAlgn="t"/>
                      <a:r>
                        <a:rPr lang="en-US" sz="1600" b="0" i="0" kern="1200" dirty="0">
                          <a:solidFill>
                            <a:schemeClr val="dk1"/>
                          </a:solidFill>
                          <a:latin typeface="+mn-lt"/>
                          <a:ea typeface="+mn-ea"/>
                          <a:cs typeface="+mn-cs"/>
                        </a:rPr>
                        <a:t>This event occurs when client receives data from server.</a:t>
                      </a:r>
                    </a:p>
                  </a:txBody>
                  <a:tcPr marR="0" marT="91440" marB="91440"/>
                </a:tc>
              </a:tr>
              <a:tr h="370840">
                <a:tc>
                  <a:txBody>
                    <a:bodyPr/>
                    <a:lstStyle/>
                    <a:p>
                      <a:pPr marL="0" algn="l" defTabSz="914400" rtl="0" eaLnBrk="1" fontAlgn="t" latinLnBrk="0" hangingPunct="1"/>
                      <a:r>
                        <a:rPr lang="en-US" sz="1600" b="0" i="0" kern="1200" dirty="0">
                          <a:solidFill>
                            <a:schemeClr val="dk1"/>
                          </a:solidFill>
                          <a:latin typeface="+mn-lt"/>
                          <a:ea typeface="+mn-ea"/>
                          <a:cs typeface="+mn-cs"/>
                        </a:rPr>
                        <a:t>error</a:t>
                      </a:r>
                    </a:p>
                  </a:txBody>
                  <a:tcPr marR="0" marT="91440" marB="91440" anchor="ctr" anchorCtr="1"/>
                </a:tc>
                <a:tc>
                  <a:txBody>
                    <a:bodyPr/>
                    <a:lstStyle/>
                    <a:p>
                      <a:pPr algn="l" fontAlgn="t"/>
                      <a:r>
                        <a:rPr lang="en-US" sz="1600" b="0" i="0" kern="1200" dirty="0">
                          <a:solidFill>
                            <a:schemeClr val="dk1"/>
                          </a:solidFill>
                          <a:latin typeface="+mn-lt"/>
                          <a:ea typeface="+mn-ea"/>
                          <a:cs typeface="+mn-cs"/>
                        </a:rPr>
                        <a:t>Socket.onerror</a:t>
                      </a:r>
                    </a:p>
                  </a:txBody>
                  <a:tcPr marR="0" marT="91440" marB="91440"/>
                </a:tc>
                <a:tc>
                  <a:txBody>
                    <a:bodyPr/>
                    <a:lstStyle/>
                    <a:p>
                      <a:pPr algn="l" fontAlgn="t"/>
                      <a:r>
                        <a:rPr lang="en-US" sz="1600" b="0" i="0" kern="1200" dirty="0">
                          <a:solidFill>
                            <a:schemeClr val="dk1"/>
                          </a:solidFill>
                          <a:latin typeface="+mn-lt"/>
                          <a:ea typeface="+mn-ea"/>
                          <a:cs typeface="+mn-cs"/>
                        </a:rPr>
                        <a:t>This event occurs when there is any error in communication.</a:t>
                      </a:r>
                    </a:p>
                  </a:txBody>
                  <a:tcPr marR="0" marT="91440" marB="91440"/>
                </a:tc>
              </a:tr>
              <a:tr h="370840">
                <a:tc>
                  <a:txBody>
                    <a:bodyPr/>
                    <a:lstStyle/>
                    <a:p>
                      <a:pPr marL="0" algn="l" defTabSz="914400" rtl="0" eaLnBrk="1" fontAlgn="t" latinLnBrk="0" hangingPunct="1"/>
                      <a:r>
                        <a:rPr lang="en-US" sz="1600" b="0" i="0" kern="1200" dirty="0">
                          <a:solidFill>
                            <a:schemeClr val="dk1"/>
                          </a:solidFill>
                          <a:latin typeface="+mn-lt"/>
                          <a:ea typeface="+mn-ea"/>
                          <a:cs typeface="+mn-cs"/>
                        </a:rPr>
                        <a:t>close</a:t>
                      </a:r>
                    </a:p>
                  </a:txBody>
                  <a:tcPr marR="0" marT="91440" marB="91440" anchor="ctr" anchorCtr="1"/>
                </a:tc>
                <a:tc>
                  <a:txBody>
                    <a:bodyPr/>
                    <a:lstStyle/>
                    <a:p>
                      <a:pPr algn="l" fontAlgn="t"/>
                      <a:r>
                        <a:rPr lang="en-US" sz="1600" b="0" i="0" kern="1200" dirty="0">
                          <a:solidFill>
                            <a:schemeClr val="dk1"/>
                          </a:solidFill>
                          <a:latin typeface="+mn-lt"/>
                          <a:ea typeface="+mn-ea"/>
                          <a:cs typeface="+mn-cs"/>
                        </a:rPr>
                        <a:t>Socket.onclose</a:t>
                      </a:r>
                    </a:p>
                  </a:txBody>
                  <a:tcPr marR="0" marT="91440" marB="91440"/>
                </a:tc>
                <a:tc>
                  <a:txBody>
                    <a:bodyPr/>
                    <a:lstStyle/>
                    <a:p>
                      <a:pPr algn="l" fontAlgn="t"/>
                      <a:r>
                        <a:rPr lang="en-US" sz="1600" b="0" i="0" kern="1200" dirty="0">
                          <a:solidFill>
                            <a:schemeClr val="dk1"/>
                          </a:solidFill>
                          <a:latin typeface="+mn-lt"/>
                          <a:ea typeface="+mn-ea"/>
                          <a:cs typeface="+mn-cs"/>
                        </a:rPr>
                        <a:t>This event occurs when connection is closed.</a:t>
                      </a:r>
                    </a:p>
                  </a:txBody>
                  <a:tcPr marR="0" marT="91440" marB="91440"/>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Following are the attribute of WebSocket object. Assuming we created Socket object as mentioned below</a:t>
            </a:r>
          </a:p>
        </p:txBody>
      </p:sp>
      <p:sp>
        <p:nvSpPr>
          <p:cNvPr id="3" name="Title 2"/>
          <p:cNvSpPr>
            <a:spLocks noGrp="1"/>
          </p:cNvSpPr>
          <p:nvPr>
            <p:ph type="title"/>
          </p:nvPr>
        </p:nvSpPr>
        <p:spPr/>
        <p:txBody>
          <a:bodyPr/>
          <a:lstStyle/>
          <a:p>
            <a:r>
              <a:rPr lang="en-US" dirty="0" smtClean="0"/>
              <a:t>Web Socket Methods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7" name="Rounded Rectangle 6"/>
          <p:cNvSpPr/>
          <p:nvPr/>
        </p:nvSpPr>
        <p:spPr>
          <a:xfrm>
            <a:off x="457200" y="2438400"/>
            <a:ext cx="8382000" cy="381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600" b="1" dirty="0" smtClean="0">
                <a:solidFill>
                  <a:srgbClr val="00B050"/>
                </a:solidFill>
                <a:latin typeface="Courier New" pitchFamily="49" charset="0"/>
                <a:cs typeface="Courier New" pitchFamily="49" charset="0"/>
              </a:rPr>
              <a:t>var Socket = new WebSocket(url, [protocal] );</a:t>
            </a:r>
            <a:endParaRPr lang="en-US" sz="1600" b="1" dirty="0" smtClean="0">
              <a:solidFill>
                <a:srgbClr val="00B050"/>
              </a:solidFill>
              <a:latin typeface="Courier New" pitchFamily="49" charset="0"/>
              <a:cs typeface="Courier New" pitchFamily="49" charset="0"/>
            </a:endParaRPr>
          </a:p>
        </p:txBody>
      </p:sp>
      <p:graphicFrame>
        <p:nvGraphicFramePr>
          <p:cNvPr id="8" name="Table 7"/>
          <p:cNvGraphicFramePr>
            <a:graphicFrameLocks noGrp="1"/>
          </p:cNvGraphicFramePr>
          <p:nvPr/>
        </p:nvGraphicFramePr>
        <p:xfrm>
          <a:off x="533400" y="3398520"/>
          <a:ext cx="8077200" cy="1706880"/>
        </p:xfrm>
        <a:graphic>
          <a:graphicData uri="http://schemas.openxmlformats.org/drawingml/2006/table">
            <a:tbl>
              <a:tblPr firstRow="1" bandRow="1">
                <a:tableStyleId>{5C22544A-7EE6-4342-B048-85BDC9FD1C3A}</a:tableStyleId>
              </a:tblPr>
              <a:tblGrid>
                <a:gridCol w="1828800"/>
                <a:gridCol w="6248400"/>
              </a:tblGrid>
              <a:tr h="383392">
                <a:tc>
                  <a:txBody>
                    <a:bodyPr/>
                    <a:lstStyle/>
                    <a:p>
                      <a:r>
                        <a:rPr lang="en-US" sz="1800" b="1" kern="1200" dirty="0" smtClean="0">
                          <a:solidFill>
                            <a:schemeClr val="lt1"/>
                          </a:solidFill>
                          <a:latin typeface="verdana"/>
                          <a:ea typeface="+mn-ea"/>
                          <a:cs typeface="+mn-cs"/>
                        </a:rPr>
                        <a:t>Method</a:t>
                      </a:r>
                    </a:p>
                  </a:txBody>
                  <a:tcPr anchor="ctr" anchorCtr="1"/>
                </a:tc>
                <a:tc>
                  <a:txBody>
                    <a:bodyPr/>
                    <a:lstStyle/>
                    <a:p>
                      <a:r>
                        <a:rPr lang="en-US" sz="1800" b="1" kern="1200" dirty="0" smtClean="0">
                          <a:solidFill>
                            <a:schemeClr val="lt1"/>
                          </a:solidFill>
                          <a:latin typeface="verdana"/>
                          <a:ea typeface="+mn-ea"/>
                          <a:cs typeface="+mn-cs"/>
                        </a:rPr>
                        <a:t>Description</a:t>
                      </a:r>
                    </a:p>
                  </a:txBody>
                  <a:tcPr anchor="ctr" anchorCtr="1"/>
                </a:tc>
              </a:tr>
              <a:tr h="661744">
                <a:tc>
                  <a:txBody>
                    <a:bodyPr/>
                    <a:lstStyle/>
                    <a:p>
                      <a:pPr algn="l" fontAlgn="t"/>
                      <a:r>
                        <a:rPr lang="en-US" sz="1800" b="0" i="0" kern="1200" dirty="0" smtClean="0">
                          <a:solidFill>
                            <a:schemeClr val="dk1"/>
                          </a:solidFill>
                          <a:latin typeface="+mn-lt"/>
                          <a:ea typeface="+mn-ea"/>
                          <a:cs typeface="+mn-cs"/>
                        </a:rPr>
                        <a:t>Socket.send()</a:t>
                      </a:r>
                    </a:p>
                  </a:txBody>
                  <a:tcPr anchor="ctr" anchorCtr="1"/>
                </a:tc>
                <a:tc>
                  <a:txBody>
                    <a:bodyPr/>
                    <a:lstStyle/>
                    <a:p>
                      <a:pPr algn="just" fontAlgn="t"/>
                      <a:r>
                        <a:rPr lang="en-US" sz="1800" b="0" i="0" kern="1200" dirty="0" smtClean="0">
                          <a:solidFill>
                            <a:schemeClr val="dk1"/>
                          </a:solidFill>
                          <a:latin typeface="+mn-lt"/>
                          <a:ea typeface="+mn-ea"/>
                          <a:cs typeface="+mn-cs"/>
                        </a:rPr>
                        <a:t>The send(data) method transmits data using the connection.</a:t>
                      </a:r>
                    </a:p>
                  </a:txBody>
                  <a:tcPr anchor="ctr"/>
                </a:tc>
              </a:tr>
              <a:tr h="661744">
                <a:tc>
                  <a:txBody>
                    <a:bodyPr/>
                    <a:lstStyle/>
                    <a:p>
                      <a:pPr algn="l" fontAlgn="t"/>
                      <a:r>
                        <a:rPr lang="en-US" sz="1800" b="0" i="0" kern="1200" dirty="0" smtClean="0">
                          <a:solidFill>
                            <a:schemeClr val="dk1"/>
                          </a:solidFill>
                          <a:latin typeface="+mn-lt"/>
                          <a:ea typeface="+mn-ea"/>
                          <a:cs typeface="+mn-cs"/>
                        </a:rPr>
                        <a:t>Socket.close()</a:t>
                      </a:r>
                    </a:p>
                  </a:txBody>
                  <a:tcPr anchor="ctr" anchorCtr="1"/>
                </a:tc>
                <a:tc>
                  <a:txBody>
                    <a:bodyPr/>
                    <a:lstStyle/>
                    <a:p>
                      <a:pPr algn="just" fontAlgn="t"/>
                      <a:r>
                        <a:rPr lang="en-US" sz="1800" b="0" i="0" kern="1200" dirty="0" smtClean="0">
                          <a:solidFill>
                            <a:schemeClr val="dk1"/>
                          </a:solidFill>
                          <a:latin typeface="+mn-lt"/>
                          <a:ea typeface="+mn-ea"/>
                          <a:cs typeface="+mn-cs"/>
                        </a:rPr>
                        <a:t>The close() method would be used to terminate any existing connection.</a:t>
                      </a:r>
                    </a:p>
                  </a:txBody>
                  <a:tcPr anchor="ctr"/>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t>Many draft versions of the protocol exists, we explain here is the version 76</a:t>
            </a:r>
          </a:p>
          <a:p>
            <a:r>
              <a:rPr sz="1800" smtClean="0"/>
              <a:t>The Web Sockets protocol exists with two schemes: ws: or wss: for secure web sockets</a:t>
            </a:r>
          </a:p>
          <a:p>
            <a:r>
              <a:rPr sz="1800" smtClean="0"/>
              <a:t>To start a web socket connection between the client and the server, there is a handshake to upgrade the connection from HTTP protocol to web socket protocol</a:t>
            </a:r>
          </a:p>
          <a:p>
            <a:r>
              <a:rPr sz="1800" smtClean="0"/>
              <a:t>Once the handshake is established, the server can send messages to the client using frames</a:t>
            </a:r>
          </a:p>
          <a:p>
            <a:r>
              <a:rPr sz="1800" smtClean="0"/>
              <a:t>A frame is delimited by: [0x00 byte][UTF-8 message data][0xFF byte]</a:t>
            </a:r>
          </a:p>
          <a:p>
            <a:endParaRPr sz="1800" smtClean="0"/>
          </a:p>
        </p:txBody>
      </p:sp>
      <p:sp>
        <p:nvSpPr>
          <p:cNvPr id="3" name="Title 2"/>
          <p:cNvSpPr>
            <a:spLocks noGrp="1"/>
          </p:cNvSpPr>
          <p:nvPr>
            <p:ph type="title"/>
          </p:nvPr>
        </p:nvSpPr>
        <p:spPr/>
        <p:txBody>
          <a:bodyPr/>
          <a:lstStyle/>
          <a:p>
            <a:r>
              <a:rPr lang="en-US" dirty="0" smtClean="0"/>
              <a:t>Web Sockets API and Protocol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6" name="Rounded Rectangle 5"/>
          <p:cNvSpPr/>
          <p:nvPr/>
        </p:nvSpPr>
        <p:spPr>
          <a:xfrm>
            <a:off x="381000" y="4572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socket=new WebSocket("ws://127.0.0.1:8080/"); </a:t>
            </a:r>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sz="1800" smtClean="0"/>
              <a:t>Event listeners for Web Socket:</a:t>
            </a:r>
          </a:p>
          <a:p>
            <a:endParaRPr sz="1800" smtClean="0"/>
          </a:p>
          <a:p>
            <a:endParaRPr sz="1800" smtClean="0"/>
          </a:p>
          <a:p>
            <a:endParaRPr sz="1800" smtClean="0"/>
          </a:p>
          <a:p>
            <a:endParaRPr sz="1800" smtClean="0"/>
          </a:p>
          <a:p>
            <a:endParaRPr sz="1800" smtClean="0"/>
          </a:p>
          <a:p>
            <a:endParaRPr sz="1800" smtClean="0"/>
          </a:p>
          <a:p>
            <a:endParaRPr sz="1800" smtClean="0"/>
          </a:p>
          <a:p>
            <a:endParaRPr sz="1800" smtClean="0"/>
          </a:p>
          <a:p>
            <a:r>
              <a:rPr sz="1800" smtClean="0"/>
              <a:t>Send a message to the server</a:t>
            </a:r>
          </a:p>
        </p:txBody>
      </p:sp>
      <p:sp>
        <p:nvSpPr>
          <p:cNvPr id="3" name="Title 2"/>
          <p:cNvSpPr>
            <a:spLocks noGrp="1"/>
          </p:cNvSpPr>
          <p:nvPr>
            <p:ph type="title"/>
          </p:nvPr>
        </p:nvSpPr>
        <p:spPr/>
        <p:txBody>
          <a:bodyPr/>
          <a:lstStyle/>
          <a:p>
            <a:r>
              <a:rPr lang="en-US" dirty="0" smtClean="0"/>
              <a:t>Event Listeners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6" name="Rounded Rectangle 5"/>
          <p:cNvSpPr/>
          <p:nvPr/>
        </p:nvSpPr>
        <p:spPr>
          <a:xfrm>
            <a:off x="381000" y="2057400"/>
            <a:ext cx="8382000" cy="2133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socket.onopen = function(){ 		</a:t>
            </a:r>
          </a:p>
          <a:p>
            <a:r>
              <a:rPr lang="en-US" sz="1600" b="1" dirty="0" smtClean="0">
                <a:solidFill>
                  <a:srgbClr val="00B050"/>
                </a:solidFill>
                <a:latin typeface="Courier New" pitchFamily="49" charset="0"/>
                <a:cs typeface="Courier New" pitchFamily="49" charset="0"/>
              </a:rPr>
              <a:t>		alert("Connection to the socket is now open"); } socket.onmessage = function(e){ </a:t>
            </a:r>
          </a:p>
          <a:p>
            <a:r>
              <a:rPr lang="en-US" sz="1600" b="1" dirty="0" smtClean="0">
                <a:solidFill>
                  <a:srgbClr val="00B050"/>
                </a:solidFill>
                <a:latin typeface="Courier New" pitchFamily="49" charset="0"/>
                <a:cs typeface="Courier New" pitchFamily="49" charset="0"/>
              </a:rPr>
              <a:t>		alert("Message received: " + e.data); } socket.onclose = function(e){ </a:t>
            </a:r>
          </a:p>
          <a:p>
            <a:r>
              <a:rPr lang="en-US" sz="1600" b="1" dirty="0" smtClean="0">
                <a:solidFill>
                  <a:srgbClr val="00B050"/>
                </a:solidFill>
                <a:latin typeface="Courier New" pitchFamily="49" charset="0"/>
                <a:cs typeface="Courier New" pitchFamily="49" charset="0"/>
              </a:rPr>
              <a:t>		alert("Connection to the socket is closed");}</a:t>
            </a:r>
          </a:p>
        </p:txBody>
      </p:sp>
      <p:sp>
        <p:nvSpPr>
          <p:cNvPr id="7" name="Rounded Rectangle 6"/>
          <p:cNvSpPr/>
          <p:nvPr/>
        </p:nvSpPr>
        <p:spPr>
          <a:xfrm>
            <a:off x="381000" y="5105400"/>
            <a:ext cx="8382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socket.send("This is the message sent by the client");</a:t>
            </a:r>
          </a:p>
        </p:txBody>
      </p:sp>
      <p:sp>
        <p:nvSpPr>
          <p:cNvPr id="8" name="Rectangle 7"/>
          <p:cNvSpPr/>
          <p:nvPr/>
        </p:nvSpPr>
        <p:spPr>
          <a:xfrm>
            <a:off x="285720" y="6019800"/>
            <a:ext cx="5591724" cy="369332"/>
          </a:xfrm>
          <a:prstGeom prst="rect">
            <a:avLst/>
          </a:prstGeom>
        </p:spPr>
        <p:txBody>
          <a:bodyPr wrap="none">
            <a:spAutoFit/>
          </a:bodyPr>
          <a:lstStyle/>
          <a:p>
            <a:r>
              <a:rPr lang="en-US" dirty="0" smtClean="0">
                <a:solidFill>
                  <a:srgbClr val="2D9F01"/>
                </a:solidFill>
              </a:rPr>
              <a:t>For DEMO : Navigate to DEMO folder -&gt; Workers &amp; Socket</a:t>
            </a:r>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endParaRPr sz="2000" smtClean="0"/>
          </a:p>
          <a:p>
            <a:r>
              <a:rPr sz="2000" smtClean="0"/>
              <a:t>HTTP request and response headers are sent only once during the handshake</a:t>
            </a:r>
          </a:p>
          <a:p>
            <a:r>
              <a:rPr sz="2000" smtClean="0"/>
              <a:t>A frame size is at least 2 byte: [0x00 byte][UTF-8 data message][0xFF byte]</a:t>
            </a:r>
          </a:p>
          <a:p>
            <a:r>
              <a:rPr sz="2000" smtClean="0"/>
              <a:t>The server notifies the client of new messages, there is no need to hammer the server with unnecessary requests!</a:t>
            </a:r>
          </a:p>
          <a:p>
            <a:r>
              <a:rPr sz="2000" smtClean="0"/>
              <a:t>All of this obviously lead to reduce the network traffic and the network latency</a:t>
            </a:r>
          </a:p>
          <a:p>
            <a:endParaRPr sz="2000" smtClean="0"/>
          </a:p>
          <a:p>
            <a:endParaRPr lang="en-US" sz="2000" dirty="0" smtClean="0"/>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Advantages of Web Sockets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endParaRPr sz="2000" smtClean="0"/>
          </a:p>
          <a:p>
            <a:pPr indent="-285750"/>
            <a:r>
              <a:rPr sz="2000" smtClean="0"/>
              <a:t>Detect a Web Worker feature support through modernizr plug-in</a:t>
            </a:r>
          </a:p>
          <a:p>
            <a:pPr indent="-285750"/>
            <a:endParaRPr sz="2000" smtClean="0"/>
          </a:p>
          <a:p>
            <a:pPr indent="-285750"/>
            <a:endParaRPr sz="2000" smtClean="0"/>
          </a:p>
          <a:p>
            <a:pPr indent="-285750"/>
            <a:endParaRPr sz="2000" smtClean="0"/>
          </a:p>
          <a:p>
            <a:pPr indent="-285750"/>
            <a:endParaRPr sz="2000" smtClean="0"/>
          </a:p>
          <a:p>
            <a:pPr indent="-285750">
              <a:buNone/>
            </a:pPr>
            <a:endParaRPr sz="2000" smtClean="0"/>
          </a:p>
          <a:p>
            <a:pPr indent="-285750">
              <a:buNone/>
            </a:pPr>
            <a:endParaRPr sz="2000" smtClean="0"/>
          </a:p>
          <a:p>
            <a:pPr indent="-285750"/>
            <a:r>
              <a:rPr sz="2000" smtClean="0"/>
              <a:t> Safari 5.0, Chrome 4.0, 5.0 </a:t>
            </a:r>
            <a:r>
              <a:rPr sz="2100" smtClean="0"/>
              <a:t>draft-hixie-thewebsocketprotocol-75</a:t>
            </a:r>
            <a:r>
              <a:rPr sz="2000" smtClean="0"/>
              <a:t>.</a:t>
            </a:r>
          </a:p>
          <a:p>
            <a:pPr indent="-285750"/>
            <a:r>
              <a:rPr sz="1600" smtClean="0"/>
              <a:t> </a:t>
            </a:r>
            <a:r>
              <a:rPr sz="2000" smtClean="0"/>
              <a:t>Safari 5.0.1, Chrome 6.0 draft-hixie-thewebsocketprotocol-76 &amp; draft-ietf-hybi-thewebsocketprotocol-00.</a:t>
            </a:r>
          </a:p>
        </p:txBody>
      </p:sp>
      <p:sp>
        <p:nvSpPr>
          <p:cNvPr id="3" name="Title 2"/>
          <p:cNvSpPr>
            <a:spLocks noGrp="1"/>
          </p:cNvSpPr>
          <p:nvPr>
            <p:ph type="title"/>
          </p:nvPr>
        </p:nvSpPr>
        <p:spPr/>
        <p:txBody>
          <a:bodyPr/>
          <a:lstStyle/>
          <a:p>
            <a:r>
              <a:rPr lang="en-US" dirty="0" smtClean="0"/>
              <a:t>Browser supports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6" name="Rounded Rectangle 5"/>
          <p:cNvSpPr/>
          <p:nvPr/>
        </p:nvSpPr>
        <p:spPr>
          <a:xfrm>
            <a:off x="381000" y="2514600"/>
            <a:ext cx="8382000" cy="1828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&lt;script src="/js/modernizr-1.5.min.js"&gt;&lt;/script&gt; </a:t>
            </a:r>
          </a:p>
          <a:p>
            <a:r>
              <a:rPr lang="en-US" sz="1600" b="1" dirty="0" smtClean="0">
                <a:solidFill>
                  <a:srgbClr val="00B050"/>
                </a:solidFill>
                <a:latin typeface="Courier New" pitchFamily="49" charset="0"/>
                <a:cs typeface="Courier New" pitchFamily="49" charset="0"/>
              </a:rPr>
              <a:t>&lt;script&gt; </a:t>
            </a:r>
          </a:p>
          <a:p>
            <a:r>
              <a:rPr lang="en-US" sz="1600" b="1" dirty="0" smtClean="0">
                <a:solidFill>
                  <a:srgbClr val="00B050"/>
                </a:solidFill>
                <a:latin typeface="Courier New" pitchFamily="49" charset="0"/>
                <a:cs typeface="Courier New" pitchFamily="49" charset="0"/>
              </a:rPr>
              <a:t>if (Modernizr.webworkers) { </a:t>
            </a:r>
          </a:p>
          <a:p>
            <a:r>
              <a:rPr lang="en-US" sz="1600" b="1" dirty="0" smtClean="0">
                <a:solidFill>
                  <a:srgbClr val="00B050"/>
                </a:solidFill>
                <a:latin typeface="Courier New" pitchFamily="49" charset="0"/>
                <a:cs typeface="Courier New" pitchFamily="49" charset="0"/>
              </a:rPr>
              <a:t>	alert("Congratulation!! you have web workers support." ); }else{ </a:t>
            </a:r>
          </a:p>
          <a:p>
            <a:r>
              <a:rPr lang="en-US" sz="1600" b="1" dirty="0" smtClean="0">
                <a:solidFill>
                  <a:srgbClr val="00B050"/>
                </a:solidFill>
                <a:latin typeface="Courier New" pitchFamily="49" charset="0"/>
                <a:cs typeface="Courier New" pitchFamily="49" charset="0"/>
              </a:rPr>
              <a:t>	alert("Sorry!! you do not have web workers support." ); } &lt;/script&gt;</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21</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web worker?</a:t>
            </a:r>
          </a:p>
          <a:p>
            <a:r>
              <a:rPr sz="2000" smtClean="0"/>
              <a:t>How to invoke web worker?</a:t>
            </a:r>
          </a:p>
          <a:p>
            <a:r>
              <a:rPr sz="2000" smtClean="0"/>
              <a:t>How to terminate web worker?</a:t>
            </a:r>
          </a:p>
          <a:p>
            <a:r>
              <a:rPr sz="2000" smtClean="0"/>
              <a:t>How to handle error in web worker?</a:t>
            </a:r>
          </a:p>
          <a:p>
            <a:r>
              <a:rPr sz="2000" smtClean="0"/>
              <a:t>Explain the Attributes in web socket?</a:t>
            </a:r>
          </a:p>
          <a:p>
            <a:r>
              <a:rPr sz="2000" smtClean="0"/>
              <a:t>Explain the events &amp; methods in web socket?</a:t>
            </a:r>
          </a:p>
          <a:p>
            <a:r>
              <a:rPr sz="2000" smtClean="0"/>
              <a:t>Explain the event listeners in web socket?</a:t>
            </a:r>
            <a:endParaRPr lang="en-US" sz="2000"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Web workers defines an API for running background scripts.</a:t>
            </a:r>
          </a:p>
          <a:p>
            <a:r>
              <a:rPr sz="2000" smtClean="0"/>
              <a:t>Web worker is a thread, it allows to perform tasks in a background process in parallel of the main browser process.</a:t>
            </a:r>
          </a:p>
          <a:p>
            <a:r>
              <a:rPr sz="2000" smtClean="0"/>
              <a:t>Web worker is a JavaScript file that contains the "tasks" which to be performed in a separate thread.</a:t>
            </a:r>
          </a:p>
          <a:p>
            <a:r>
              <a:rPr sz="2000" smtClean="0"/>
              <a:t>Web Workers are initialized with the URL of a JavaScript file, which contains the code the worker will execute. This code sets event listeners and communicates with the script that spawned it from the main page.</a:t>
            </a:r>
          </a:p>
          <a:p>
            <a:r>
              <a:rPr sz="2000" smtClean="0"/>
              <a:t>Web Sockets is a next-generation bidirectional communication technology for web applications which operates over a single socket and is exposed via a JavaScript interface in HTML 5 compliant browsers. </a:t>
            </a:r>
          </a:p>
          <a:p>
            <a:r>
              <a:rPr sz="2000" smtClean="0"/>
              <a:t>Once the Web Socket connection is established with the web server, can send data from browser to server by calling a </a:t>
            </a:r>
            <a:r>
              <a:rPr sz="2000" b="1" smtClean="0"/>
              <a:t>send()</a:t>
            </a:r>
            <a:r>
              <a:rPr sz="2000" smtClean="0"/>
              <a:t> method, and receive data from server to browser by an </a:t>
            </a:r>
            <a:r>
              <a:rPr sz="2000" b="1" smtClean="0"/>
              <a:t>onmessage </a:t>
            </a:r>
            <a:r>
              <a:rPr sz="2000" smtClean="0"/>
              <a:t>event handler. </a:t>
            </a:r>
          </a:p>
          <a:p>
            <a:endParaRPr sz="200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Web development using HTML5 &amp; CSS3</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a:defRPr/>
            </a:pPr>
            <a:r>
              <a:rPr lang="en-US" sz="2400" smtClean="0">
                <a:solidFill>
                  <a:schemeClr val="bg1"/>
                </a:solidFill>
                <a:latin typeface="Cambria" pitchFamily="18" charset="0"/>
                <a:ea typeface="+mj-ea"/>
                <a:cs typeface="+mj-cs"/>
              </a:rPr>
              <a:t>HTML5 </a:t>
            </a:r>
            <a:r>
              <a:rPr lang="en-US" sz="2400" smtClean="0">
                <a:solidFill>
                  <a:schemeClr val="bg1"/>
                </a:solidFill>
                <a:latin typeface="Cambria" pitchFamily="18" charset="0"/>
              </a:rPr>
              <a:t>Web Workers and Web Sockets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buFont typeface="Calibri" pitchFamily="34" charset="0"/>
              <a:buChar char="–"/>
            </a:pPr>
            <a:r>
              <a:rPr sz="2000" smtClean="0"/>
              <a:t>Web workers defines an API for running background scripts.</a:t>
            </a:r>
          </a:p>
          <a:p>
            <a:pPr lvl="1">
              <a:buFont typeface="Calibri" pitchFamily="34" charset="0"/>
              <a:buChar char="–"/>
            </a:pPr>
            <a:r>
              <a:rPr sz="2000" smtClean="0"/>
              <a:t>Web worker is a thread, it allows to perform tasks in a background process in parallel of the main browser process.</a:t>
            </a:r>
          </a:p>
          <a:p>
            <a:pPr lvl="1">
              <a:buFont typeface="Calibri" pitchFamily="34" charset="0"/>
              <a:buChar char="–"/>
            </a:pPr>
            <a:r>
              <a:rPr sz="2000" smtClean="0"/>
              <a:t>Web worker is a JavaScript file that contains the "tasks" which to be performed in a separate thread.</a:t>
            </a:r>
          </a:p>
          <a:p>
            <a:pPr lvl="1">
              <a:buFont typeface="Calibri" pitchFamily="34" charset="0"/>
              <a:buChar char="–"/>
            </a:pPr>
            <a:r>
              <a:rPr sz="2000" smtClean="0"/>
              <a:t>Web Sockets allow a real-time, full duplex communication using a single socket.</a:t>
            </a:r>
          </a:p>
          <a:p>
            <a:pPr lvl="1">
              <a:buFont typeface="Calibri" pitchFamily="34" charset="0"/>
              <a:buChar char="–"/>
            </a:pPr>
            <a:r>
              <a:rPr sz="2000" smtClean="0"/>
              <a:t>Most of the modern web applications requires a real-time communication of the data between a client (browser) and a server like:</a:t>
            </a:r>
          </a:p>
          <a:p>
            <a:pPr lvl="3">
              <a:buFont typeface="Wingdings" pitchFamily="2" charset="2"/>
              <a:buChar char="v"/>
            </a:pPr>
            <a:r>
              <a:rPr smtClean="0"/>
              <a:t>Chat applications such as the Facebook chat</a:t>
            </a:r>
          </a:p>
          <a:p>
            <a:pPr lvl="3">
              <a:buFont typeface="Wingdings" pitchFamily="2" charset="2"/>
              <a:buChar char="v"/>
            </a:pPr>
            <a:r>
              <a:rPr smtClean="0"/>
              <a:t>Live sports result applications</a:t>
            </a:r>
          </a:p>
          <a:p>
            <a:pPr lvl="3">
              <a:buFont typeface="Wingdings" pitchFamily="2" charset="2"/>
              <a:buChar char="v"/>
            </a:pPr>
            <a:r>
              <a:rPr smtClean="0"/>
              <a:t>Stock quote application, etc</a:t>
            </a:r>
            <a:r>
              <a:rPr lang="en-US" dirty="0" smtClean="0"/>
              <a:t>…</a:t>
            </a:r>
            <a:endParaRPr smtClean="0"/>
          </a:p>
          <a:p>
            <a:pPr lvl="1">
              <a:buNone/>
            </a:pPr>
            <a:r>
              <a:rPr sz="2000" smtClean="0"/>
              <a:t>	Web sockets helps us to achieve this more efficiently.</a:t>
            </a:r>
            <a:endParaRPr sz="1600" smtClean="0"/>
          </a:p>
        </p:txBody>
      </p:sp>
      <p:sp>
        <p:nvSpPr>
          <p:cNvPr id="3" name="Title 2"/>
          <p:cNvSpPr>
            <a:spLocks noGrp="1"/>
          </p:cNvSpPr>
          <p:nvPr>
            <p:ph type="title"/>
          </p:nvPr>
        </p:nvSpPr>
        <p:spPr/>
        <p:txBody>
          <a:bodyPr/>
          <a:lstStyle/>
          <a:p>
            <a:pPr lvl="1"/>
            <a:r>
              <a:rPr lang="en-US" sz="2800" b="1" dirty="0" smtClean="0">
                <a:solidFill>
                  <a:schemeClr val="bg1"/>
                </a:solidFill>
                <a:latin typeface="Cambria" pitchFamily="18" charset="0"/>
              </a:rPr>
              <a:t>Web Workers and Web Sockets</a:t>
            </a:r>
            <a:r>
              <a:rPr lang="en-US" sz="4000" b="1" dirty="0" smtClean="0"/>
              <a:t> </a:t>
            </a:r>
            <a:r>
              <a:rPr lang="en-US" dirty="0" smtClean="0"/>
              <a:t>-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sz="1600" smtClean="0"/>
              <a:t>Current JavaScript Execution Model</a:t>
            </a:r>
          </a:p>
          <a:p>
            <a:pPr lvl="1"/>
            <a:r>
              <a:rPr sz="1600" smtClean="0"/>
              <a:t>Web Workers</a:t>
            </a:r>
          </a:p>
          <a:p>
            <a:pPr lvl="1"/>
            <a:r>
              <a:rPr sz="1600" smtClean="0"/>
              <a:t>How Web Workers Work?</a:t>
            </a:r>
          </a:p>
          <a:p>
            <a:pPr lvl="1"/>
            <a:r>
              <a:rPr sz="1600" smtClean="0"/>
              <a:t>Stopping Web Workers</a:t>
            </a:r>
          </a:p>
          <a:p>
            <a:pPr lvl="1"/>
            <a:r>
              <a:rPr sz="1600" smtClean="0"/>
              <a:t>Communication APIs</a:t>
            </a:r>
          </a:p>
          <a:p>
            <a:pPr lvl="1"/>
            <a:r>
              <a:rPr sz="1600" smtClean="0"/>
              <a:t>Handling Errors</a:t>
            </a:r>
          </a:p>
          <a:p>
            <a:pPr lvl="1"/>
            <a:r>
              <a:rPr sz="1600" smtClean="0"/>
              <a:t> Web Sockets</a:t>
            </a:r>
          </a:p>
          <a:p>
            <a:pPr lvl="1"/>
            <a:r>
              <a:rPr sz="1600" smtClean="0"/>
              <a:t>Current "Real-Time" Solutions for Web Sockets</a:t>
            </a:r>
          </a:p>
          <a:p>
            <a:pPr lvl="1"/>
            <a:r>
              <a:rPr sz="1600" smtClean="0"/>
              <a:t>WebSocket Attributes</a:t>
            </a:r>
          </a:p>
          <a:p>
            <a:pPr lvl="1"/>
            <a:r>
              <a:rPr sz="1600" smtClean="0"/>
              <a:t>WebSocket Events</a:t>
            </a:r>
          </a:p>
          <a:p>
            <a:pPr lvl="1"/>
            <a:r>
              <a:rPr sz="1600" smtClean="0"/>
              <a:t>Web Sockets API And Protocol</a:t>
            </a:r>
          </a:p>
          <a:p>
            <a:pPr lvl="1"/>
            <a:r>
              <a:rPr sz="1600" smtClean="0"/>
              <a:t>Advantages Of Web Sockets</a:t>
            </a:r>
          </a:p>
          <a:p>
            <a:pPr lvl="1"/>
            <a:r>
              <a:rPr sz="1600" smtClean="0"/>
              <a:t>Browser Support</a:t>
            </a:r>
            <a:endParaRPr lang="en-US" sz="2000" dirty="0"/>
          </a:p>
        </p:txBody>
      </p:sp>
      <p:sp>
        <p:nvSpPr>
          <p:cNvPr id="3" name="Title 2"/>
          <p:cNvSpPr>
            <a:spLocks noGrp="1"/>
          </p:cNvSpPr>
          <p:nvPr>
            <p:ph type="title"/>
          </p:nvPr>
        </p:nvSpPr>
        <p:spPr>
          <a:xfrm>
            <a:off x="1524000" y="0"/>
            <a:ext cx="7772400" cy="1066800"/>
          </a:xfrm>
        </p:spPr>
        <p:txBody>
          <a:bodyPr/>
          <a:lstStyle/>
          <a:p>
            <a:pPr lvl="1"/>
            <a:r>
              <a:rPr lang="en-US" sz="2800" b="1" dirty="0" smtClean="0">
                <a:solidFill>
                  <a:schemeClr val="bg1"/>
                </a:solidFill>
                <a:latin typeface="Cambria" pitchFamily="18" charset="0"/>
              </a:rPr>
              <a:t>Web Workers and Web Sockets </a:t>
            </a:r>
            <a:r>
              <a:rPr lang="en-US" dirty="0" smtClean="0"/>
              <a:t>-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JavaScript runs in single-threaded environment</a:t>
            </a:r>
            <a:r>
              <a:rPr sz="2000" smtClean="0"/>
              <a:t>.</a:t>
            </a:r>
          </a:p>
          <a:p>
            <a:r>
              <a:rPr sz="2000" smtClean="0"/>
              <a:t>While a long operation is taking place, the application becomes unresponsive to user interaction.</a:t>
            </a:r>
          </a:p>
          <a:p>
            <a:r>
              <a:rPr sz="2000" smtClean="0"/>
              <a:t>Many browsers might think that something is going wrong if a task is taking too much time and they will propose to kill the script</a:t>
            </a:r>
          </a:p>
          <a:p>
            <a:r>
              <a:rPr sz="2000" smtClean="0"/>
              <a:t>To circumvent that, most developers used to break a big operation into smaller ones when possible and use setTimeout or setInterval for instance.</a:t>
            </a:r>
          </a:p>
          <a:p>
            <a:r>
              <a:rPr sz="2000" smtClean="0"/>
              <a:t>The arrival of web workers will now allow developers to run an other script independent from the user interface script in a web application.</a:t>
            </a:r>
          </a:p>
        </p:txBody>
      </p:sp>
      <p:sp>
        <p:nvSpPr>
          <p:cNvPr id="3" name="Title 2"/>
          <p:cNvSpPr>
            <a:spLocks noGrp="1"/>
          </p:cNvSpPr>
          <p:nvPr>
            <p:ph type="title"/>
          </p:nvPr>
        </p:nvSpPr>
        <p:spPr/>
        <p:txBody>
          <a:bodyPr/>
          <a:lstStyle/>
          <a:p>
            <a:pPr lvl="1"/>
            <a:r>
              <a:rPr lang="en-US" dirty="0" smtClean="0"/>
              <a:t>Current JavaScript Execution Model</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Web Workers will do all the computationally expensive tasks without interrupting the user interface and typically run on separate threads.</a:t>
            </a:r>
          </a:p>
          <a:p>
            <a:r>
              <a:rPr sz="2000" smtClean="0"/>
              <a:t>Web Workers allow for long-running scripts that are not interrupted by scripts that respond to clicks or other user interactions, and allows long tasks to be executed without yielding to keep the page responsive.</a:t>
            </a:r>
          </a:p>
          <a:p>
            <a:r>
              <a:rPr sz="2000" smtClean="0"/>
              <a:t>Web Workers are background scripts and they are relatively heavy-weight, and are not intended to be used in large numbers.</a:t>
            </a:r>
          </a:p>
          <a:p>
            <a:r>
              <a:rPr sz="2000" smtClean="0"/>
              <a:t>When a script is executing inside a Web Worker it cannot access the web page's window object (window.document), which means that Web Workers don't have direct access to the web page and the DOM API. Although Web Workers cannot block the browser UI, they can still consume CPU cycles and make the system less responsive.</a:t>
            </a:r>
          </a:p>
          <a:p>
            <a:endParaRPr sz="2000" smtClean="0"/>
          </a:p>
        </p:txBody>
      </p:sp>
      <p:sp>
        <p:nvSpPr>
          <p:cNvPr id="3" name="Title 2"/>
          <p:cNvSpPr>
            <a:spLocks noGrp="1"/>
          </p:cNvSpPr>
          <p:nvPr>
            <p:ph type="title"/>
          </p:nvPr>
        </p:nvSpPr>
        <p:spPr/>
        <p:txBody>
          <a:bodyPr/>
          <a:lstStyle/>
          <a:p>
            <a:r>
              <a:rPr lang="en-US" dirty="0" smtClean="0"/>
              <a:t>Web workers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solidFill>
                  <a:srgbClr val="0070C0"/>
                </a:solidFill>
              </a:rPr>
              <a:t>Web Workers are initialized with the URL of a JavaScript file</a:t>
            </a:r>
            <a:r>
              <a:rPr sz="2000" smtClean="0"/>
              <a:t>, which contains the code the worker will execute. This code sets event listeners and communicates with the script that spawned it from the main page.</a:t>
            </a:r>
          </a:p>
          <a:p>
            <a:endParaRPr sz="2000" smtClean="0"/>
          </a:p>
          <a:p>
            <a:endParaRPr sz="2000" smtClean="0"/>
          </a:p>
          <a:p>
            <a:endParaRPr sz="2000" smtClean="0"/>
          </a:p>
          <a:p>
            <a:r>
              <a:rPr sz="2000" smtClean="0"/>
              <a:t>If the specified javascript file exists, the browser will spawn a new worker thread, which is downloaded asynchronously. If the path to the worker returns an 404, the worker will fail silently.</a:t>
            </a:r>
          </a:p>
          <a:p>
            <a:r>
              <a:rPr sz="2000" smtClean="0"/>
              <a:t>If the application has multiple supporting javascript files, that can be imported using </a:t>
            </a:r>
            <a:r>
              <a:rPr sz="2000" b="1" smtClean="0"/>
              <a:t>importScripts()</a:t>
            </a:r>
            <a:r>
              <a:rPr sz="2000" smtClean="0"/>
              <a:t> method which takes file name(s) as argument separated by comma.</a:t>
            </a:r>
          </a:p>
        </p:txBody>
      </p:sp>
      <p:sp>
        <p:nvSpPr>
          <p:cNvPr id="3" name="Title 2"/>
          <p:cNvSpPr>
            <a:spLocks noGrp="1"/>
          </p:cNvSpPr>
          <p:nvPr>
            <p:ph type="title"/>
          </p:nvPr>
        </p:nvSpPr>
        <p:spPr/>
        <p:txBody>
          <a:bodyPr/>
          <a:lstStyle/>
          <a:p>
            <a:r>
              <a:rPr lang="en-US" dirty="0" smtClean="0"/>
              <a:t>Web workers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6" name="Rounded Rectangle 5"/>
          <p:cNvSpPr/>
          <p:nvPr/>
        </p:nvSpPr>
        <p:spPr>
          <a:xfrm>
            <a:off x="381000" y="2971800"/>
            <a:ext cx="8382000" cy="685800"/>
          </a:xfrm>
          <a:prstGeom prst="roundRect">
            <a:avLst>
              <a:gd name="adj"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worker = new Worker('bigLoop.js');</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457200" y="2590800"/>
            <a:ext cx="3635482" cy="369332"/>
          </a:xfrm>
          <a:prstGeom prst="rect">
            <a:avLst/>
          </a:prstGeom>
        </p:spPr>
        <p:txBody>
          <a:bodyPr wrap="square">
            <a:spAutoFit/>
          </a:bodyPr>
          <a:lstStyle/>
          <a:p>
            <a:r>
              <a:rPr lang="en-US" b="1" dirty="0" smtClean="0">
                <a:solidFill>
                  <a:srgbClr val="FF0000"/>
                </a:solidFill>
              </a:rPr>
              <a:t>Code Snippet for Web Worker Usage</a:t>
            </a:r>
          </a:p>
        </p:txBody>
      </p:sp>
      <p:sp>
        <p:nvSpPr>
          <p:cNvPr id="8" name="Rounded Rectangle 7"/>
          <p:cNvSpPr/>
          <p:nvPr/>
        </p:nvSpPr>
        <p:spPr>
          <a:xfrm>
            <a:off x="381000" y="56388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importScripts("helper.js", "anotherHelper.js");</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Once the Web Worker is spawned, communication between web worker and its parent page is done using the </a:t>
            </a:r>
            <a:r>
              <a:rPr sz="2000" b="1" smtClean="0"/>
              <a:t>postMessage()</a:t>
            </a:r>
            <a:r>
              <a:rPr sz="2000" smtClean="0"/>
              <a:t> method. Depending on the browser/version, postMessage() can accept either a string or JSON object as its single argument.</a:t>
            </a:r>
          </a:p>
          <a:p>
            <a:endParaRPr sz="2000" smtClean="0"/>
          </a:p>
          <a:p>
            <a:endParaRPr sz="2000" smtClean="0"/>
          </a:p>
          <a:p>
            <a:endParaRPr sz="2000" smtClean="0"/>
          </a:p>
          <a:p>
            <a:r>
              <a:rPr sz="2000" smtClean="0">
                <a:solidFill>
                  <a:srgbClr val="0070C0"/>
                </a:solidFill>
              </a:rPr>
              <a:t>Message passed by Web Worker is accessed using </a:t>
            </a:r>
            <a:r>
              <a:rPr sz="2000" b="1" smtClean="0">
                <a:solidFill>
                  <a:srgbClr val="0070C0"/>
                </a:solidFill>
              </a:rPr>
              <a:t>onmessage</a:t>
            </a:r>
            <a:r>
              <a:rPr sz="2000" smtClean="0">
                <a:solidFill>
                  <a:srgbClr val="0070C0"/>
                </a:solidFill>
              </a:rPr>
              <a:t> event in the main page.</a:t>
            </a:r>
          </a:p>
        </p:txBody>
      </p:sp>
      <p:sp>
        <p:nvSpPr>
          <p:cNvPr id="3" name="Title 2"/>
          <p:cNvSpPr>
            <a:spLocks noGrp="1"/>
          </p:cNvSpPr>
          <p:nvPr>
            <p:ph type="title"/>
          </p:nvPr>
        </p:nvSpPr>
        <p:spPr/>
        <p:txBody>
          <a:bodyPr/>
          <a:lstStyle/>
          <a:p>
            <a:r>
              <a:rPr lang="en-US" dirty="0" smtClean="0"/>
              <a:t>Web workers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6" name="Rounded Rectangle 5"/>
          <p:cNvSpPr/>
          <p:nvPr/>
        </p:nvSpPr>
        <p:spPr>
          <a:xfrm>
            <a:off x="381000" y="4800600"/>
            <a:ext cx="8382000" cy="1295400"/>
          </a:xfrm>
          <a:prstGeom prst="roundRect">
            <a:avLst>
              <a:gd name="adj"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var worker = new Worker('bigLoop.js'); </a:t>
            </a:r>
          </a:p>
          <a:p>
            <a:r>
              <a:rPr lang="en-US" sz="1600" b="1" dirty="0" smtClean="0">
                <a:solidFill>
                  <a:srgbClr val="00B050"/>
                </a:solidFill>
                <a:latin typeface="Courier New" pitchFamily="49" charset="0"/>
                <a:cs typeface="Courier New" pitchFamily="49" charset="0"/>
              </a:rPr>
              <a:t>worker.onmessage = function (event) { </a:t>
            </a:r>
          </a:p>
          <a:p>
            <a:r>
              <a:rPr lang="en-US" sz="1600" b="1" dirty="0" smtClean="0">
                <a:solidFill>
                  <a:srgbClr val="00B050"/>
                </a:solidFill>
                <a:latin typeface="Courier New" pitchFamily="49" charset="0"/>
                <a:cs typeface="Courier New" pitchFamily="49" charset="0"/>
              </a:rPr>
              <a:t>		     alert(event.data);</a:t>
            </a:r>
          </a:p>
          <a:p>
            <a:r>
              <a:rPr lang="en-US" sz="1600" b="1" dirty="0" smtClean="0">
                <a:solidFill>
                  <a:srgbClr val="00B050"/>
                </a:solidFill>
                <a:latin typeface="Courier New" pitchFamily="49" charset="0"/>
                <a:cs typeface="Courier New" pitchFamily="49" charset="0"/>
              </a:rPr>
              <a:t>		    };</a:t>
            </a:r>
          </a:p>
        </p:txBody>
      </p:sp>
      <p:sp>
        <p:nvSpPr>
          <p:cNvPr id="8" name="Rounded Rectangle 7"/>
          <p:cNvSpPr/>
          <p:nvPr/>
        </p:nvSpPr>
        <p:spPr>
          <a:xfrm>
            <a:off x="381000" y="31242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Courier New" pitchFamily="49" charset="0"/>
                <a:cs typeface="Courier New" pitchFamily="49" charset="0"/>
              </a:rPr>
              <a:t>postMessage(result);</a:t>
            </a: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EE27AE-A020-4670-9911-EEC3BE8FD9D6}"/>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8AAEEA49-3EED-4488-A043-7D1DC7843D7D}"/>
</file>

<file path=docProps/app.xml><?xml version="1.0" encoding="utf-8"?>
<Properties xmlns="http://schemas.openxmlformats.org/officeDocument/2006/extended-properties" xmlns:vt="http://schemas.openxmlformats.org/officeDocument/2006/docPropsVTypes">
  <Template>Theme_3</Template>
  <TotalTime>3777</TotalTime>
  <Words>1395</Words>
  <Application>Microsoft Office PowerPoint</Application>
  <PresentationFormat>On-screen Show (4:3)</PresentationFormat>
  <Paragraphs>248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Theme_3</vt:lpstr>
      <vt:lpstr>PowerPoint Presentation</vt:lpstr>
      <vt:lpstr>PowerPoint Presentation</vt:lpstr>
      <vt:lpstr>PowerPoint Presentation</vt:lpstr>
      <vt:lpstr>Web Workers and Web Sockets - Overview</vt:lpstr>
      <vt:lpstr>Web Workers and Web Sockets - Objectives</vt:lpstr>
      <vt:lpstr>Current JavaScript Execution Model</vt:lpstr>
      <vt:lpstr>Web workers</vt:lpstr>
      <vt:lpstr>Web workers (Contd.)</vt:lpstr>
      <vt:lpstr>Web workers (Contn…)</vt:lpstr>
      <vt:lpstr>Web workers (Contn…)</vt:lpstr>
      <vt:lpstr>Questions from Participants</vt:lpstr>
      <vt:lpstr>Web socket</vt:lpstr>
      <vt:lpstr>Web socket real time solutions</vt:lpstr>
      <vt:lpstr>Web Socket Attributes</vt:lpstr>
      <vt:lpstr>Web Socket Events</vt:lpstr>
      <vt:lpstr>Web Socket Methods</vt:lpstr>
      <vt:lpstr>Web Sockets API and Protocol</vt:lpstr>
      <vt:lpstr>Event Listeners</vt:lpstr>
      <vt:lpstr>Advantages of Web Sockets</vt:lpstr>
      <vt:lpstr>Browser supports</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563</cp:revision>
  <dcterms:created xsi:type="dcterms:W3CDTF">2011-06-15T11:24:59Z</dcterms:created>
  <dcterms:modified xsi:type="dcterms:W3CDTF">2012-11-07T09:29:11Z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