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330" r:id="rId2"/>
    <p:sldId id="331" r:id="rId3"/>
    <p:sldId id="332" r:id="rId4"/>
    <p:sldId id="336" r:id="rId5"/>
    <p:sldId id="378" r:id="rId6"/>
    <p:sldId id="350" r:id="rId7"/>
    <p:sldId id="380" r:id="rId8"/>
    <p:sldId id="381" r:id="rId9"/>
    <p:sldId id="345" r:id="rId10"/>
    <p:sldId id="382" r:id="rId11"/>
    <p:sldId id="383" r:id="rId12"/>
    <p:sldId id="384" r:id="rId13"/>
    <p:sldId id="385" r:id="rId14"/>
    <p:sldId id="386" r:id="rId15"/>
    <p:sldId id="387" r:id="rId16"/>
    <p:sldId id="388" r:id="rId17"/>
    <p:sldId id="389" r:id="rId18"/>
    <p:sldId id="390" r:id="rId19"/>
    <p:sldId id="392" r:id="rId20"/>
    <p:sldId id="393" r:id="rId21"/>
    <p:sldId id="394" r:id="rId22"/>
    <p:sldId id="395" r:id="rId23"/>
    <p:sldId id="396" r:id="rId24"/>
    <p:sldId id="397" r:id="rId25"/>
    <p:sldId id="398" r:id="rId26"/>
    <p:sldId id="400" r:id="rId27"/>
    <p:sldId id="399"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33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AC8"/>
    <a:srgbClr val="15848B"/>
    <a:srgbClr val="008080"/>
    <a:srgbClr val="DFE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98A20-A3CE-956F-03D1-C1E5D2968917}" v="7244" dt="2023-11-27T18:12:51.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7" autoAdjust="0"/>
  </p:normalViewPr>
  <p:slideViewPr>
    <p:cSldViewPr snapToGrid="0">
      <p:cViewPr varScale="1">
        <p:scale>
          <a:sx n="78" d="100"/>
          <a:sy n="78" d="100"/>
        </p:scale>
        <p:origin x="83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82DE7-1DE6-46EB-8457-230EDCEDF1E3}"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5B1DB221-0A1E-42FF-9229-37445FF348BF}">
      <dgm:prSet phldrT="[Text]" custT="1"/>
      <dgm:spPr/>
      <dgm:t>
        <a:bodyPr anchor="ctr"/>
        <a:lstStyle/>
        <a:p>
          <a:r>
            <a:rPr lang="en-US" sz="2600" b="0" i="0" u="none" dirty="0">
              <a:latin typeface="Aptos Black"/>
              <a:cs typeface="Times New Roman"/>
            </a:rPr>
            <a:t>1</a:t>
          </a:r>
        </a:p>
      </dgm:t>
    </dgm:pt>
    <dgm:pt modelId="{08DBF7E2-9645-4FC1-8211-562E41D35BF8}" type="parTrans" cxnId="{0221D5F5-BD74-4FDE-94A8-48C1A3EC19D8}">
      <dgm:prSet/>
      <dgm:spPr/>
      <dgm:t>
        <a:bodyPr/>
        <a:lstStyle/>
        <a:p>
          <a:endParaRPr lang="en-US"/>
        </a:p>
      </dgm:t>
    </dgm:pt>
    <dgm:pt modelId="{3860C574-851C-48E8-8C71-323EF7380EE4}" type="sibTrans" cxnId="{0221D5F5-BD74-4FDE-94A8-48C1A3EC19D8}">
      <dgm:prSet/>
      <dgm:spPr/>
      <dgm:t>
        <a:bodyPr/>
        <a:lstStyle/>
        <a:p>
          <a:endParaRPr lang="en-US"/>
        </a:p>
      </dgm:t>
    </dgm:pt>
    <dgm:pt modelId="{E17420CF-04AD-43BD-BB96-B8E39FDB695E}">
      <dgm:prSet phldrT="[Text]" custT="1"/>
      <dgm:spPr/>
      <dgm:t>
        <a:bodyPr anchor="ctr"/>
        <a:lstStyle/>
        <a:p>
          <a:r>
            <a:rPr lang="en-US" sz="2600" b="0" i="0" u="none" dirty="0" err="1">
              <a:latin typeface="Aptos Black"/>
              <a:cs typeface="Times New Roman"/>
            </a:rPr>
            <a:t>Giới</a:t>
          </a:r>
          <a:r>
            <a:rPr lang="en-US" sz="2600" b="0" i="0" u="none" dirty="0">
              <a:latin typeface="Aptos Black"/>
              <a:cs typeface="Times New Roman"/>
            </a:rPr>
            <a:t> </a:t>
          </a:r>
          <a:r>
            <a:rPr lang="en-US" sz="2600" b="0" i="0" u="none" dirty="0" err="1">
              <a:latin typeface="Aptos Black"/>
              <a:cs typeface="Times New Roman"/>
            </a:rPr>
            <a:t>thiệu</a:t>
          </a:r>
          <a:r>
            <a:rPr lang="en-US" sz="2600" b="0" i="0" u="none" dirty="0">
              <a:latin typeface="Aptos Black"/>
              <a:cs typeface="Times New Roman"/>
            </a:rPr>
            <a:t> </a:t>
          </a:r>
          <a:r>
            <a:rPr lang="en-US" sz="2600" b="0" i="0" u="none" dirty="0" err="1">
              <a:latin typeface="Aptos Black"/>
              <a:cs typeface="Times New Roman"/>
            </a:rPr>
            <a:t>đề</a:t>
          </a:r>
          <a:r>
            <a:rPr lang="en-US" sz="2600" b="0" i="0" u="none" dirty="0">
              <a:latin typeface="Aptos Black"/>
              <a:cs typeface="Times New Roman"/>
            </a:rPr>
            <a:t> </a:t>
          </a:r>
          <a:r>
            <a:rPr lang="en-US" sz="2600" b="0" i="0" u="none" dirty="0" err="1">
              <a:latin typeface="Aptos Black"/>
              <a:cs typeface="Times New Roman"/>
            </a:rPr>
            <a:t>tài</a:t>
          </a:r>
          <a:endParaRPr lang="en-US" sz="2600" b="0" i="0" u="none" dirty="0">
            <a:latin typeface="Aptos Black"/>
            <a:cs typeface="Times New Roman"/>
          </a:endParaRPr>
        </a:p>
      </dgm:t>
    </dgm:pt>
    <dgm:pt modelId="{7EFDFE46-4D4A-4D1D-AA53-12EE5A8A071A}" type="parTrans" cxnId="{1A671E58-DE1D-43D6-BE1F-86C956BEA90E}">
      <dgm:prSet/>
      <dgm:spPr/>
      <dgm:t>
        <a:bodyPr/>
        <a:lstStyle/>
        <a:p>
          <a:endParaRPr lang="en-US"/>
        </a:p>
      </dgm:t>
    </dgm:pt>
    <dgm:pt modelId="{B5CC86D9-31F3-4498-860D-D0063BD0A8B6}" type="sibTrans" cxnId="{1A671E58-DE1D-43D6-BE1F-86C956BEA90E}">
      <dgm:prSet/>
      <dgm:spPr/>
      <dgm:t>
        <a:bodyPr/>
        <a:lstStyle/>
        <a:p>
          <a:endParaRPr lang="en-US"/>
        </a:p>
      </dgm:t>
    </dgm:pt>
    <dgm:pt modelId="{7F13D69F-16B9-4EB4-871D-B4909C42EAD6}">
      <dgm:prSet phldrT="[Text]" custT="1"/>
      <dgm:spPr>
        <a:solidFill>
          <a:schemeClr val="accent6"/>
        </a:solidFill>
      </dgm:spPr>
      <dgm:t>
        <a:bodyPr anchor="ctr"/>
        <a:lstStyle/>
        <a:p>
          <a:r>
            <a:rPr lang="en-US" sz="2600" b="0" i="0" u="none" dirty="0">
              <a:latin typeface="Aptos Black"/>
              <a:cs typeface="Times New Roman"/>
            </a:rPr>
            <a:t>2</a:t>
          </a:r>
        </a:p>
      </dgm:t>
    </dgm:pt>
    <dgm:pt modelId="{BB3C9A53-35D0-4E47-8618-B6082711B979}" type="parTrans" cxnId="{4610E7F5-1586-4AAE-95E6-12CE9B67ECA1}">
      <dgm:prSet/>
      <dgm:spPr/>
      <dgm:t>
        <a:bodyPr/>
        <a:lstStyle/>
        <a:p>
          <a:endParaRPr lang="en-US"/>
        </a:p>
      </dgm:t>
    </dgm:pt>
    <dgm:pt modelId="{6D96E285-C78A-4E08-93F9-B925256D6C66}" type="sibTrans" cxnId="{4610E7F5-1586-4AAE-95E6-12CE9B67ECA1}">
      <dgm:prSet/>
      <dgm:spPr/>
      <dgm:t>
        <a:bodyPr/>
        <a:lstStyle/>
        <a:p>
          <a:endParaRPr lang="en-US"/>
        </a:p>
      </dgm:t>
    </dgm:pt>
    <dgm:pt modelId="{F31D8906-9880-487C-9FCC-259BDB6C8556}">
      <dgm:prSet phldrT="[Text]" phldr="0" custT="1"/>
      <dgm:spPr/>
      <dgm:t>
        <a:bodyPr anchor="ctr"/>
        <a:lstStyle/>
        <a:p>
          <a:pPr rtl="0">
            <a:buNone/>
          </a:pPr>
          <a:r>
            <a:rPr lang="en-US" sz="2600" b="0" i="0" u="none" dirty="0">
              <a:latin typeface="Aptos Black"/>
              <a:cs typeface="Times New Roman"/>
            </a:rPr>
            <a:t>Thu </a:t>
          </a:r>
          <a:r>
            <a:rPr lang="en-US" sz="2600" b="0" i="0" u="none" dirty="0" err="1">
              <a:latin typeface="Aptos Black"/>
              <a:cs typeface="Times New Roman"/>
            </a:rPr>
            <a:t>thâp</a:t>
          </a:r>
          <a:r>
            <a:rPr lang="en-US" sz="2600" b="0" i="0" u="none" dirty="0">
              <a:latin typeface="Aptos Black"/>
              <a:cs typeface="Times New Roman"/>
            </a:rPr>
            <a:t> </a:t>
          </a:r>
          <a:r>
            <a:rPr lang="en-US" sz="2600" b="0" i="0" u="none" dirty="0" err="1">
              <a:latin typeface="Aptos Black"/>
              <a:cs typeface="Times New Roman"/>
            </a:rPr>
            <a:t>dữ</a:t>
          </a:r>
          <a:r>
            <a:rPr lang="en-US" sz="2600" b="0" i="0" u="none" dirty="0">
              <a:latin typeface="Aptos Black"/>
              <a:cs typeface="Times New Roman"/>
            </a:rPr>
            <a:t> </a:t>
          </a:r>
          <a:r>
            <a:rPr lang="en-US" sz="2600" b="0" i="0" u="none" dirty="0" err="1">
              <a:latin typeface="Aptos Black"/>
              <a:cs typeface="Times New Roman"/>
            </a:rPr>
            <a:t>liệu</a:t>
          </a:r>
          <a:r>
            <a:rPr lang="en-US" sz="2600" b="0" i="0" u="none" dirty="0">
              <a:latin typeface="Aptos Black"/>
              <a:cs typeface="Times New Roman"/>
            </a:rPr>
            <a:t> </a:t>
          </a:r>
          <a:r>
            <a:rPr lang="en-US" sz="2600" b="0" i="0" u="none" dirty="0" err="1">
              <a:latin typeface="Aptos Black"/>
              <a:cs typeface="Times New Roman"/>
            </a:rPr>
            <a:t>từ</a:t>
          </a:r>
          <a:r>
            <a:rPr lang="en-US" sz="2600" b="0" i="0" u="none" dirty="0">
              <a:latin typeface="Aptos Black"/>
              <a:cs typeface="Times New Roman"/>
            </a:rPr>
            <a:t> </a:t>
          </a:r>
          <a:r>
            <a:rPr lang="en-US" sz="2600" b="0" i="0" u="none" dirty="0" err="1">
              <a:latin typeface="Aptos Black"/>
              <a:cs typeface="Times New Roman"/>
            </a:rPr>
            <a:t>trang</a:t>
          </a:r>
          <a:r>
            <a:rPr lang="en-US" sz="2600" b="0" i="0" u="none" dirty="0">
              <a:latin typeface="Aptos Black"/>
              <a:cs typeface="Times New Roman"/>
            </a:rPr>
            <a:t> web</a:t>
          </a:r>
        </a:p>
      </dgm:t>
    </dgm:pt>
    <dgm:pt modelId="{A4DE3C6C-C9B1-46CA-AE75-AB3AAE96476C}" type="parTrans" cxnId="{73A3B86C-627B-4CCB-B348-4959D15EF6EB}">
      <dgm:prSet/>
      <dgm:spPr/>
      <dgm:t>
        <a:bodyPr/>
        <a:lstStyle/>
        <a:p>
          <a:endParaRPr lang="en-US"/>
        </a:p>
      </dgm:t>
    </dgm:pt>
    <dgm:pt modelId="{85F14C26-B03F-4703-B69F-826D1A8A3EB8}" type="sibTrans" cxnId="{73A3B86C-627B-4CCB-B348-4959D15EF6EB}">
      <dgm:prSet/>
      <dgm:spPr/>
      <dgm:t>
        <a:bodyPr/>
        <a:lstStyle/>
        <a:p>
          <a:endParaRPr lang="en-US"/>
        </a:p>
      </dgm:t>
    </dgm:pt>
    <dgm:pt modelId="{CBF686E0-9FD5-4738-834D-946F47F1E3DE}">
      <dgm:prSet phldrT="[Text]" custT="1"/>
      <dgm:spPr>
        <a:solidFill>
          <a:srgbClr val="FF0000"/>
        </a:solidFill>
      </dgm:spPr>
      <dgm:t>
        <a:bodyPr anchor="ctr"/>
        <a:lstStyle/>
        <a:p>
          <a:r>
            <a:rPr lang="en-US" sz="2600" b="0" i="0" u="none" dirty="0">
              <a:latin typeface="Aptos Black"/>
              <a:cs typeface="Times New Roman"/>
            </a:rPr>
            <a:t>3</a:t>
          </a:r>
        </a:p>
      </dgm:t>
    </dgm:pt>
    <dgm:pt modelId="{81ECE804-46F9-4845-B6EC-25303BBB96A4}" type="parTrans" cxnId="{D31F6F0F-21BE-431F-8051-66C7433CAAD8}">
      <dgm:prSet/>
      <dgm:spPr/>
      <dgm:t>
        <a:bodyPr/>
        <a:lstStyle/>
        <a:p>
          <a:endParaRPr lang="en-US"/>
        </a:p>
      </dgm:t>
    </dgm:pt>
    <dgm:pt modelId="{777889F6-6E76-49A8-9F57-879FA4D1F73E}" type="sibTrans" cxnId="{D31F6F0F-21BE-431F-8051-66C7433CAAD8}">
      <dgm:prSet/>
      <dgm:spPr/>
      <dgm:t>
        <a:bodyPr/>
        <a:lstStyle/>
        <a:p>
          <a:endParaRPr lang="en-US"/>
        </a:p>
      </dgm:t>
    </dgm:pt>
    <dgm:pt modelId="{C31FB97A-D1FB-4138-933F-41C45CD87F7B}">
      <dgm:prSet phldrT="[Text]" phldr="0" custT="1"/>
      <dgm:spPr/>
      <dgm:t>
        <a:bodyPr anchor="ctr"/>
        <a:lstStyle/>
        <a:p>
          <a:pPr rtl="0"/>
          <a:r>
            <a:rPr lang="en-US" sz="2600" b="0" i="0" u="none" dirty="0">
              <a:latin typeface="Aptos Black"/>
              <a:cs typeface="Times New Roman"/>
            </a:rPr>
            <a:t>         </a:t>
          </a:r>
          <a:r>
            <a:rPr lang="en-US" sz="2600" b="0" i="0" u="none" dirty="0" err="1">
              <a:latin typeface="Aptos Black"/>
              <a:cs typeface="Times New Roman"/>
            </a:rPr>
            <a:t>Trực</a:t>
          </a:r>
          <a:r>
            <a:rPr lang="en-US" sz="2600" b="0" i="0" u="none" dirty="0">
              <a:latin typeface="Aptos Black"/>
              <a:cs typeface="Times New Roman"/>
            </a:rPr>
            <a:t> </a:t>
          </a:r>
          <a:r>
            <a:rPr lang="en-US" sz="2600" b="0" i="0" u="none" dirty="0" err="1">
              <a:latin typeface="Aptos Black"/>
              <a:cs typeface="Times New Roman"/>
            </a:rPr>
            <a:t>quan</a:t>
          </a:r>
          <a:r>
            <a:rPr lang="en-US" sz="2600" b="0" i="0" u="none" dirty="0">
              <a:latin typeface="Aptos Black"/>
              <a:cs typeface="Times New Roman"/>
            </a:rPr>
            <a:t> </a:t>
          </a:r>
          <a:r>
            <a:rPr lang="en-US" sz="2600" b="0" i="0" u="none" dirty="0" err="1">
              <a:latin typeface="Aptos Black"/>
              <a:cs typeface="Times New Roman"/>
            </a:rPr>
            <a:t>hóa</a:t>
          </a:r>
        </a:p>
      </dgm:t>
    </dgm:pt>
    <dgm:pt modelId="{31666B1C-147C-4BFE-8DD4-531BA2E5D5E6}" type="parTrans" cxnId="{18DEA458-9279-4ACB-8296-D1121F260D2E}">
      <dgm:prSet/>
      <dgm:spPr/>
      <dgm:t>
        <a:bodyPr/>
        <a:lstStyle/>
        <a:p>
          <a:endParaRPr lang="en-US"/>
        </a:p>
      </dgm:t>
    </dgm:pt>
    <dgm:pt modelId="{73B247B3-FA47-4BC0-9650-C9C1BC145CC1}" type="sibTrans" cxnId="{18DEA458-9279-4ACB-8296-D1121F260D2E}">
      <dgm:prSet/>
      <dgm:spPr/>
      <dgm:t>
        <a:bodyPr/>
        <a:lstStyle/>
        <a:p>
          <a:endParaRPr lang="en-US"/>
        </a:p>
      </dgm:t>
    </dgm:pt>
    <dgm:pt modelId="{15DCEC88-BDA9-4B5C-A7D4-38FEAD576EA5}">
      <dgm:prSet phldrT="[Text]" custT="1"/>
      <dgm:spPr>
        <a:solidFill>
          <a:schemeClr val="accent4"/>
        </a:solidFill>
      </dgm:spPr>
      <dgm:t>
        <a:bodyPr anchor="ctr"/>
        <a:lstStyle/>
        <a:p>
          <a:r>
            <a:rPr lang="en-US" sz="2600" b="0" i="0" u="none" dirty="0">
              <a:latin typeface="Aptos Black"/>
              <a:cs typeface="Times New Roman"/>
            </a:rPr>
            <a:t>4</a:t>
          </a:r>
        </a:p>
      </dgm:t>
    </dgm:pt>
    <dgm:pt modelId="{EF9F0E0F-6684-447F-A7DE-A90F77A0799B}" type="parTrans" cxnId="{43D38D08-0546-4B72-A4AC-D4AE8EFA6780}">
      <dgm:prSet/>
      <dgm:spPr/>
      <dgm:t>
        <a:bodyPr/>
        <a:lstStyle/>
        <a:p>
          <a:endParaRPr lang="en-US"/>
        </a:p>
      </dgm:t>
    </dgm:pt>
    <dgm:pt modelId="{F03B15B7-B07C-44D1-9940-1535FC30DF96}" type="sibTrans" cxnId="{43D38D08-0546-4B72-A4AC-D4AE8EFA6780}">
      <dgm:prSet/>
      <dgm:spPr/>
      <dgm:t>
        <a:bodyPr/>
        <a:lstStyle/>
        <a:p>
          <a:endParaRPr lang="en-US"/>
        </a:p>
      </dgm:t>
    </dgm:pt>
    <dgm:pt modelId="{388CBEC5-29FC-419F-AAB8-3633538D9B6C}">
      <dgm:prSet phldrT="[Text]" phldr="0" custT="1"/>
      <dgm:spPr/>
      <dgm:t>
        <a:bodyPr anchor="ctr"/>
        <a:lstStyle/>
        <a:p>
          <a:pPr rtl="0"/>
          <a:r>
            <a:rPr lang="en-US" sz="2600" b="0" i="0" u="none" dirty="0" err="1">
              <a:latin typeface="Aptos Black"/>
              <a:cs typeface="Times New Roman"/>
            </a:rPr>
            <a:t>Tiền</a:t>
          </a:r>
          <a:r>
            <a:rPr lang="en-US" sz="2600" b="0" i="0" u="none" dirty="0">
              <a:latin typeface="Aptos Black"/>
              <a:cs typeface="Times New Roman"/>
            </a:rPr>
            <a:t> </a:t>
          </a:r>
          <a:r>
            <a:rPr lang="en-US" sz="2600" b="0" i="0" u="none" dirty="0" err="1">
              <a:latin typeface="Aptos Black"/>
              <a:cs typeface="Times New Roman"/>
            </a:rPr>
            <a:t>xử</a:t>
          </a:r>
          <a:r>
            <a:rPr lang="en-US" sz="2600" b="0" i="0" u="none" dirty="0">
              <a:latin typeface="Aptos Black"/>
              <a:cs typeface="Times New Roman"/>
            </a:rPr>
            <a:t> </a:t>
          </a:r>
          <a:r>
            <a:rPr lang="en-US" sz="2600" b="0" i="0" u="none" dirty="0" err="1">
              <a:latin typeface="Aptos Black"/>
              <a:cs typeface="Times New Roman"/>
            </a:rPr>
            <a:t>lí</a:t>
          </a:r>
          <a:r>
            <a:rPr lang="en-US" sz="2600" b="0" i="0" u="none" dirty="0">
              <a:latin typeface="Aptos Black"/>
              <a:cs typeface="Times New Roman"/>
            </a:rPr>
            <a:t> </a:t>
          </a:r>
          <a:r>
            <a:rPr lang="en-US" sz="2600" b="0" i="0" u="none" dirty="0" err="1">
              <a:latin typeface="Aptos Black"/>
              <a:cs typeface="Times New Roman"/>
            </a:rPr>
            <a:t>dữ</a:t>
          </a:r>
          <a:r>
            <a:rPr lang="en-US" sz="2600" b="0" i="0" u="none" dirty="0">
              <a:latin typeface="Aptos Black"/>
              <a:cs typeface="Times New Roman"/>
            </a:rPr>
            <a:t> </a:t>
          </a:r>
          <a:r>
            <a:rPr lang="en-US" sz="2600" b="0" i="0" u="none" dirty="0" err="1">
              <a:latin typeface="Aptos Black"/>
              <a:cs typeface="Times New Roman"/>
            </a:rPr>
            <a:t>liệu</a:t>
          </a:r>
          <a:endParaRPr lang="en-US" sz="2600" b="0" i="0" u="none" dirty="0">
            <a:latin typeface="Aptos Black"/>
            <a:cs typeface="Times New Roman"/>
          </a:endParaRPr>
        </a:p>
      </dgm:t>
    </dgm:pt>
    <dgm:pt modelId="{085146ED-6848-45A0-B259-09040E77751F}" type="parTrans" cxnId="{1780CA0B-272D-45FF-9D85-BAC28D77CAD5}">
      <dgm:prSet/>
      <dgm:spPr/>
      <dgm:t>
        <a:bodyPr/>
        <a:lstStyle/>
        <a:p>
          <a:endParaRPr lang="en-US"/>
        </a:p>
      </dgm:t>
    </dgm:pt>
    <dgm:pt modelId="{6946AFCF-9605-407B-A51E-AE81CA6ECA94}" type="sibTrans" cxnId="{1780CA0B-272D-45FF-9D85-BAC28D77CAD5}">
      <dgm:prSet/>
      <dgm:spPr/>
      <dgm:t>
        <a:bodyPr/>
        <a:lstStyle/>
        <a:p>
          <a:endParaRPr lang="en-US"/>
        </a:p>
      </dgm:t>
    </dgm:pt>
    <dgm:pt modelId="{F40C3316-9556-48A3-851E-AE2189E481BA}">
      <dgm:prSet phldr="0"/>
      <dgm:spPr/>
      <dgm:t>
        <a:bodyPr/>
        <a:lstStyle/>
        <a:p>
          <a:r>
            <a:rPr lang="en-US" b="0" i="0" u="none" dirty="0">
              <a:latin typeface="Aptos Black"/>
              <a:cs typeface="Times New Roman"/>
            </a:rPr>
            <a:t>5</a:t>
          </a:r>
        </a:p>
      </dgm:t>
    </dgm:pt>
    <dgm:pt modelId="{3EE8751A-AD17-4561-9C16-1B2520940C19}" type="parTrans" cxnId="{A6D25C2E-CF72-4672-8245-04C46A4F10A0}">
      <dgm:prSet/>
      <dgm:spPr/>
    </dgm:pt>
    <dgm:pt modelId="{7DEE288A-1F6D-416A-8DAE-B2D4285F59FD}" type="sibTrans" cxnId="{A6D25C2E-CF72-4672-8245-04C46A4F10A0}">
      <dgm:prSet/>
      <dgm:spPr/>
    </dgm:pt>
    <dgm:pt modelId="{9F33E070-0439-4D33-A8F8-DFD196DA5205}">
      <dgm:prSet phldr="0"/>
      <dgm:spPr/>
      <dgm:t>
        <a:bodyPr/>
        <a:lstStyle/>
        <a:p>
          <a:pPr rtl="0"/>
          <a:r>
            <a:rPr lang="en-US" b="0" i="0" u="none" dirty="0" err="1">
              <a:latin typeface="Aptos Black"/>
              <a:cs typeface="Times New Roman"/>
            </a:rPr>
            <a:t>Xây</a:t>
          </a:r>
          <a:r>
            <a:rPr lang="en-US" b="0" i="0" u="none" dirty="0">
              <a:latin typeface="Aptos Black"/>
              <a:cs typeface="Times New Roman"/>
            </a:rPr>
            <a:t> </a:t>
          </a:r>
          <a:r>
            <a:rPr lang="en-US" b="0" i="0" u="none" dirty="0" err="1">
              <a:latin typeface="Aptos Black"/>
              <a:cs typeface="Times New Roman"/>
            </a:rPr>
            <a:t>dựng</a:t>
          </a:r>
          <a:r>
            <a:rPr lang="en-US" b="0" i="0" u="none" dirty="0">
              <a:latin typeface="Aptos Black"/>
              <a:cs typeface="Times New Roman"/>
            </a:rPr>
            <a:t> </a:t>
          </a:r>
          <a:r>
            <a:rPr lang="en-US" b="0" i="0" u="none" dirty="0" err="1">
              <a:latin typeface="Aptos Black"/>
              <a:cs typeface="Times New Roman"/>
            </a:rPr>
            <a:t>mô</a:t>
          </a:r>
          <a:r>
            <a:rPr lang="en-US" b="0" i="0" u="none" dirty="0">
              <a:latin typeface="Aptos Black"/>
              <a:cs typeface="Times New Roman"/>
            </a:rPr>
            <a:t> hình</a:t>
          </a:r>
        </a:p>
      </dgm:t>
    </dgm:pt>
    <dgm:pt modelId="{036FE728-9F11-406E-BFB8-499F5B1393CE}" type="parTrans" cxnId="{77B5E5D2-1B74-4EC2-9C3C-F761669F7F3E}">
      <dgm:prSet/>
      <dgm:spPr/>
    </dgm:pt>
    <dgm:pt modelId="{2541D079-2289-4084-A535-0ABE4FA0A150}" type="sibTrans" cxnId="{77B5E5D2-1B74-4EC2-9C3C-F761669F7F3E}">
      <dgm:prSet/>
      <dgm:spPr/>
    </dgm:pt>
    <dgm:pt modelId="{D3773051-5EE1-470C-97D6-F0844B03277A}" type="pres">
      <dgm:prSet presAssocID="{B3782DE7-1DE6-46EB-8457-230EDCEDF1E3}" presName="Name0" presStyleCnt="0">
        <dgm:presLayoutVars>
          <dgm:chMax/>
          <dgm:chPref val="3"/>
          <dgm:dir/>
          <dgm:animOne val="branch"/>
          <dgm:animLvl val="lvl"/>
        </dgm:presLayoutVars>
      </dgm:prSet>
      <dgm:spPr/>
    </dgm:pt>
    <dgm:pt modelId="{D308ADAF-86E1-4201-B8FE-24FC7580CB7C}" type="pres">
      <dgm:prSet presAssocID="{5B1DB221-0A1E-42FF-9229-37445FF348BF}" presName="composite" presStyleCnt="0"/>
      <dgm:spPr/>
    </dgm:pt>
    <dgm:pt modelId="{B2129C76-720E-45F5-8E8F-C60EA740A625}" type="pres">
      <dgm:prSet presAssocID="{5B1DB221-0A1E-42FF-9229-37445FF348BF}" presName="FirstChild" presStyleLbl="revTx" presStyleIdx="0" presStyleCnt="5">
        <dgm:presLayoutVars>
          <dgm:chMax val="0"/>
          <dgm:chPref val="0"/>
          <dgm:bulletEnabled val="1"/>
        </dgm:presLayoutVars>
      </dgm:prSet>
      <dgm:spPr/>
    </dgm:pt>
    <dgm:pt modelId="{B1B72DF2-1685-444A-9507-218D08F64C40}" type="pres">
      <dgm:prSet presAssocID="{5B1DB221-0A1E-42FF-9229-37445FF348BF}" presName="Parent" presStyleLbl="alignNode1" presStyleIdx="0" presStyleCnt="5" custScaleX="47175" custLinFactNeighborX="-24529">
        <dgm:presLayoutVars>
          <dgm:chMax val="3"/>
          <dgm:chPref val="3"/>
          <dgm:bulletEnabled val="1"/>
        </dgm:presLayoutVars>
      </dgm:prSet>
      <dgm:spPr/>
    </dgm:pt>
    <dgm:pt modelId="{051719D1-D682-47E2-8B4A-765BAEE11818}" type="pres">
      <dgm:prSet presAssocID="{5B1DB221-0A1E-42FF-9229-37445FF348BF}" presName="Accent" presStyleLbl="parChTrans1D1" presStyleIdx="0" presStyleCnt="5"/>
      <dgm:spPr/>
    </dgm:pt>
    <dgm:pt modelId="{AA4C1649-81EA-4EFA-B974-C4F53F310C03}" type="pres">
      <dgm:prSet presAssocID="{3860C574-851C-48E8-8C71-323EF7380EE4}" presName="sibTrans" presStyleCnt="0"/>
      <dgm:spPr/>
    </dgm:pt>
    <dgm:pt modelId="{72056A38-4D7A-4C2D-A295-30F302E0BAEF}" type="pres">
      <dgm:prSet presAssocID="{7F13D69F-16B9-4EB4-871D-B4909C42EAD6}" presName="composite" presStyleCnt="0"/>
      <dgm:spPr/>
    </dgm:pt>
    <dgm:pt modelId="{4D9C1084-1ACE-4287-A9D5-C5D0A3F8DD96}" type="pres">
      <dgm:prSet presAssocID="{7F13D69F-16B9-4EB4-871D-B4909C42EAD6}" presName="FirstChild" presStyleLbl="revTx" presStyleIdx="1" presStyleCnt="5">
        <dgm:presLayoutVars>
          <dgm:chMax val="0"/>
          <dgm:chPref val="0"/>
          <dgm:bulletEnabled val="1"/>
        </dgm:presLayoutVars>
      </dgm:prSet>
      <dgm:spPr/>
    </dgm:pt>
    <dgm:pt modelId="{E3BDA27E-584F-4E71-83C6-139E4B6E05D1}" type="pres">
      <dgm:prSet presAssocID="{7F13D69F-16B9-4EB4-871D-B4909C42EAD6}" presName="Parent" presStyleLbl="alignNode1" presStyleIdx="1" presStyleCnt="5" custScaleX="50379" custLinFactNeighborX="-25231" custLinFactNeighborY="-1620">
        <dgm:presLayoutVars>
          <dgm:chMax val="3"/>
          <dgm:chPref val="3"/>
          <dgm:bulletEnabled val="1"/>
        </dgm:presLayoutVars>
      </dgm:prSet>
      <dgm:spPr/>
    </dgm:pt>
    <dgm:pt modelId="{92EBD537-8705-4C01-AD7F-3DA7B1D5D1FF}" type="pres">
      <dgm:prSet presAssocID="{7F13D69F-16B9-4EB4-871D-B4909C42EAD6}" presName="Accent" presStyleLbl="parChTrans1D1" presStyleIdx="1" presStyleCnt="5"/>
      <dgm:spPr/>
    </dgm:pt>
    <dgm:pt modelId="{513803C4-CC3D-4452-9D7A-7174B17E4FCD}" type="pres">
      <dgm:prSet presAssocID="{6D96E285-C78A-4E08-93F9-B925256D6C66}" presName="sibTrans" presStyleCnt="0"/>
      <dgm:spPr/>
    </dgm:pt>
    <dgm:pt modelId="{E106CC3E-2FCC-4560-8C6A-803D37B5983E}" type="pres">
      <dgm:prSet presAssocID="{CBF686E0-9FD5-4738-834D-946F47F1E3DE}" presName="composite" presStyleCnt="0"/>
      <dgm:spPr/>
    </dgm:pt>
    <dgm:pt modelId="{80A899C7-A938-45B3-9534-CDD599F598F7}" type="pres">
      <dgm:prSet presAssocID="{CBF686E0-9FD5-4738-834D-946F47F1E3DE}" presName="FirstChild" presStyleLbl="revTx" presStyleIdx="2" presStyleCnt="5">
        <dgm:presLayoutVars>
          <dgm:chMax val="0"/>
          <dgm:chPref val="0"/>
          <dgm:bulletEnabled val="1"/>
        </dgm:presLayoutVars>
      </dgm:prSet>
      <dgm:spPr/>
    </dgm:pt>
    <dgm:pt modelId="{95C93138-A9B1-47B6-BC8C-14DD119A0DA3}" type="pres">
      <dgm:prSet presAssocID="{CBF686E0-9FD5-4738-834D-946F47F1E3DE}" presName="Parent" presStyleLbl="alignNode1" presStyleIdx="2" presStyleCnt="5" custScaleX="48576" custLinFactNeighborX="-23968" custLinFactNeighborY="-2888">
        <dgm:presLayoutVars>
          <dgm:chMax val="3"/>
          <dgm:chPref val="3"/>
          <dgm:bulletEnabled val="1"/>
        </dgm:presLayoutVars>
      </dgm:prSet>
      <dgm:spPr/>
    </dgm:pt>
    <dgm:pt modelId="{2D10E121-F4A9-413B-BD28-04D70E139C67}" type="pres">
      <dgm:prSet presAssocID="{CBF686E0-9FD5-4738-834D-946F47F1E3DE}" presName="Accent" presStyleLbl="parChTrans1D1" presStyleIdx="2" presStyleCnt="5"/>
      <dgm:spPr/>
    </dgm:pt>
    <dgm:pt modelId="{0833F247-4E3F-40E0-9375-63CAF10D12E2}" type="pres">
      <dgm:prSet presAssocID="{777889F6-6E76-49A8-9F57-879FA4D1F73E}" presName="sibTrans" presStyleCnt="0"/>
      <dgm:spPr/>
    </dgm:pt>
    <dgm:pt modelId="{24155038-A8A7-4A35-8BBC-474AB7D7DCFC}" type="pres">
      <dgm:prSet presAssocID="{15DCEC88-BDA9-4B5C-A7D4-38FEAD576EA5}" presName="composite" presStyleCnt="0"/>
      <dgm:spPr/>
    </dgm:pt>
    <dgm:pt modelId="{08A68A8F-798A-46DB-8CF8-73C1646AEA7F}" type="pres">
      <dgm:prSet presAssocID="{15DCEC88-BDA9-4B5C-A7D4-38FEAD576EA5}" presName="FirstChild" presStyleLbl="revTx" presStyleIdx="3" presStyleCnt="5" custLinFactNeighborX="-10945" custLinFactNeighborY="-1607">
        <dgm:presLayoutVars>
          <dgm:chMax val="0"/>
          <dgm:chPref val="0"/>
          <dgm:bulletEnabled val="1"/>
        </dgm:presLayoutVars>
      </dgm:prSet>
      <dgm:spPr/>
    </dgm:pt>
    <dgm:pt modelId="{FED1C57E-E45F-4D41-B00D-BEB35DD5EC04}" type="pres">
      <dgm:prSet presAssocID="{15DCEC88-BDA9-4B5C-A7D4-38FEAD576EA5}" presName="Parent" presStyleLbl="alignNode1" presStyleIdx="3" presStyleCnt="5" custScaleX="51339" custLinFactNeighborX="-24087" custLinFactNeighborY="-2964">
        <dgm:presLayoutVars>
          <dgm:chMax val="3"/>
          <dgm:chPref val="3"/>
          <dgm:bulletEnabled val="1"/>
        </dgm:presLayoutVars>
      </dgm:prSet>
      <dgm:spPr/>
    </dgm:pt>
    <dgm:pt modelId="{4B036499-AB90-43BC-82F5-9E3B31F4E14E}" type="pres">
      <dgm:prSet presAssocID="{15DCEC88-BDA9-4B5C-A7D4-38FEAD576EA5}" presName="Accent" presStyleLbl="parChTrans1D1" presStyleIdx="3" presStyleCnt="5"/>
      <dgm:spPr/>
    </dgm:pt>
    <dgm:pt modelId="{E4E05F0B-FD15-4738-8FDE-F9BB19E1A969}" type="pres">
      <dgm:prSet presAssocID="{F03B15B7-B07C-44D1-9940-1535FC30DF96}" presName="sibTrans" presStyleCnt="0"/>
      <dgm:spPr/>
    </dgm:pt>
    <dgm:pt modelId="{BEE8BF9F-05E8-4B29-818E-6B2EAE584FD9}" type="pres">
      <dgm:prSet presAssocID="{F40C3316-9556-48A3-851E-AE2189E481BA}" presName="composite" presStyleCnt="0"/>
      <dgm:spPr/>
    </dgm:pt>
    <dgm:pt modelId="{1FC8E5ED-87FF-45C5-859A-483D5D28B074}" type="pres">
      <dgm:prSet presAssocID="{F40C3316-9556-48A3-851E-AE2189E481BA}" presName="FirstChild" presStyleLbl="revTx" presStyleIdx="4" presStyleCnt="5">
        <dgm:presLayoutVars>
          <dgm:chMax val="0"/>
          <dgm:chPref val="0"/>
          <dgm:bulletEnabled val="1"/>
        </dgm:presLayoutVars>
      </dgm:prSet>
      <dgm:spPr/>
    </dgm:pt>
    <dgm:pt modelId="{A89A74EA-56C6-409A-93CC-A16E27934D75}" type="pres">
      <dgm:prSet presAssocID="{F40C3316-9556-48A3-851E-AE2189E481BA}" presName="Parent" presStyleLbl="alignNode1" presStyleIdx="4" presStyleCnt="5">
        <dgm:presLayoutVars>
          <dgm:chMax val="3"/>
          <dgm:chPref val="3"/>
          <dgm:bulletEnabled val="1"/>
        </dgm:presLayoutVars>
      </dgm:prSet>
      <dgm:spPr/>
    </dgm:pt>
    <dgm:pt modelId="{5D353717-9C45-443F-9BF1-480545A40403}" type="pres">
      <dgm:prSet presAssocID="{F40C3316-9556-48A3-851E-AE2189E481BA}" presName="Accent" presStyleLbl="parChTrans1D1" presStyleIdx="4" presStyleCnt="5"/>
      <dgm:spPr/>
    </dgm:pt>
  </dgm:ptLst>
  <dgm:cxnLst>
    <dgm:cxn modelId="{43D38D08-0546-4B72-A4AC-D4AE8EFA6780}" srcId="{B3782DE7-1DE6-46EB-8457-230EDCEDF1E3}" destId="{15DCEC88-BDA9-4B5C-A7D4-38FEAD576EA5}" srcOrd="3" destOrd="0" parTransId="{EF9F0E0F-6684-447F-A7DE-A90F77A0799B}" sibTransId="{F03B15B7-B07C-44D1-9940-1535FC30DF96}"/>
    <dgm:cxn modelId="{1780CA0B-272D-45FF-9D85-BAC28D77CAD5}" srcId="{CBF686E0-9FD5-4738-834D-946F47F1E3DE}" destId="{388CBEC5-29FC-419F-AAB8-3633538D9B6C}" srcOrd="0" destOrd="0" parTransId="{085146ED-6848-45A0-B259-09040E77751F}" sibTransId="{6946AFCF-9605-407B-A51E-AE81CA6ECA94}"/>
    <dgm:cxn modelId="{D31F6F0F-21BE-431F-8051-66C7433CAAD8}" srcId="{B3782DE7-1DE6-46EB-8457-230EDCEDF1E3}" destId="{CBF686E0-9FD5-4738-834D-946F47F1E3DE}" srcOrd="2" destOrd="0" parTransId="{81ECE804-46F9-4845-B6EC-25303BBB96A4}" sibTransId="{777889F6-6E76-49A8-9F57-879FA4D1F73E}"/>
    <dgm:cxn modelId="{06F4471B-489C-465B-9C31-A719B884F2BA}" type="presOf" srcId="{C31FB97A-D1FB-4138-933F-41C45CD87F7B}" destId="{08A68A8F-798A-46DB-8CF8-73C1646AEA7F}" srcOrd="0" destOrd="0" presId="urn:microsoft.com/office/officeart/2011/layout/TabList"/>
    <dgm:cxn modelId="{A6D25C2E-CF72-4672-8245-04C46A4F10A0}" srcId="{B3782DE7-1DE6-46EB-8457-230EDCEDF1E3}" destId="{F40C3316-9556-48A3-851E-AE2189E481BA}" srcOrd="4" destOrd="0" parTransId="{3EE8751A-AD17-4561-9C16-1B2520940C19}" sibTransId="{7DEE288A-1F6D-416A-8DAE-B2D4285F59FD}"/>
    <dgm:cxn modelId="{73A3B86C-627B-4CCB-B348-4959D15EF6EB}" srcId="{7F13D69F-16B9-4EB4-871D-B4909C42EAD6}" destId="{F31D8906-9880-487C-9FCC-259BDB6C8556}" srcOrd="0" destOrd="0" parTransId="{A4DE3C6C-C9B1-46CA-AE75-AB3AAE96476C}" sibTransId="{85F14C26-B03F-4703-B69F-826D1A8A3EB8}"/>
    <dgm:cxn modelId="{73316651-1D1C-4EB8-84FC-8CCA16E88EBE}" type="presOf" srcId="{7F13D69F-16B9-4EB4-871D-B4909C42EAD6}" destId="{E3BDA27E-584F-4E71-83C6-139E4B6E05D1}" srcOrd="0" destOrd="0" presId="urn:microsoft.com/office/officeart/2011/layout/TabList"/>
    <dgm:cxn modelId="{2652B553-628E-463B-A978-BE717BE7FBA3}" type="presOf" srcId="{E17420CF-04AD-43BD-BB96-B8E39FDB695E}" destId="{B2129C76-720E-45F5-8E8F-C60EA740A625}" srcOrd="0" destOrd="0" presId="urn:microsoft.com/office/officeart/2011/layout/TabList"/>
    <dgm:cxn modelId="{05303F76-2D46-4130-833B-3419B05AF818}" type="presOf" srcId="{F40C3316-9556-48A3-851E-AE2189E481BA}" destId="{A89A74EA-56C6-409A-93CC-A16E27934D75}" srcOrd="0" destOrd="0" presId="urn:microsoft.com/office/officeart/2011/layout/TabList"/>
    <dgm:cxn modelId="{70DE8757-495D-4506-9FE2-8F5BD1483A06}" type="presOf" srcId="{5B1DB221-0A1E-42FF-9229-37445FF348BF}" destId="{B1B72DF2-1685-444A-9507-218D08F64C40}" srcOrd="0" destOrd="0" presId="urn:microsoft.com/office/officeart/2011/layout/TabList"/>
    <dgm:cxn modelId="{1A671E58-DE1D-43D6-BE1F-86C956BEA90E}" srcId="{5B1DB221-0A1E-42FF-9229-37445FF348BF}" destId="{E17420CF-04AD-43BD-BB96-B8E39FDB695E}" srcOrd="0" destOrd="0" parTransId="{7EFDFE46-4D4A-4D1D-AA53-12EE5A8A071A}" sibTransId="{B5CC86D9-31F3-4498-860D-D0063BD0A8B6}"/>
    <dgm:cxn modelId="{18DEA458-9279-4ACB-8296-D1121F260D2E}" srcId="{15DCEC88-BDA9-4B5C-A7D4-38FEAD576EA5}" destId="{C31FB97A-D1FB-4138-933F-41C45CD87F7B}" srcOrd="0" destOrd="0" parTransId="{31666B1C-147C-4BFE-8DD4-531BA2E5D5E6}" sibTransId="{73B247B3-FA47-4BC0-9650-C9C1BC145CC1}"/>
    <dgm:cxn modelId="{536DE389-FD78-4152-AAC0-28882566363A}" type="presOf" srcId="{B3782DE7-1DE6-46EB-8457-230EDCEDF1E3}" destId="{D3773051-5EE1-470C-97D6-F0844B03277A}" srcOrd="0" destOrd="0" presId="urn:microsoft.com/office/officeart/2011/layout/TabList"/>
    <dgm:cxn modelId="{847834B1-DC03-4AF8-832A-C11C335B8A39}" type="presOf" srcId="{CBF686E0-9FD5-4738-834D-946F47F1E3DE}" destId="{95C93138-A9B1-47B6-BC8C-14DD119A0DA3}" srcOrd="0" destOrd="0" presId="urn:microsoft.com/office/officeart/2011/layout/TabList"/>
    <dgm:cxn modelId="{C6D8C1B4-993E-4A6E-84B3-72FC2ED61065}" type="presOf" srcId="{388CBEC5-29FC-419F-AAB8-3633538D9B6C}" destId="{80A899C7-A938-45B3-9534-CDD599F598F7}" srcOrd="0" destOrd="0" presId="urn:microsoft.com/office/officeart/2011/layout/TabList"/>
    <dgm:cxn modelId="{24123EC1-3D86-4E59-A1B8-9947CBC25DE0}" type="presOf" srcId="{9F33E070-0439-4D33-A8F8-DFD196DA5205}" destId="{1FC8E5ED-87FF-45C5-859A-483D5D28B074}" srcOrd="0" destOrd="0" presId="urn:microsoft.com/office/officeart/2011/layout/TabList"/>
    <dgm:cxn modelId="{77B5E5D2-1B74-4EC2-9C3C-F761669F7F3E}" srcId="{F40C3316-9556-48A3-851E-AE2189E481BA}" destId="{9F33E070-0439-4D33-A8F8-DFD196DA5205}" srcOrd="0" destOrd="0" parTransId="{036FE728-9F11-406E-BFB8-499F5B1393CE}" sibTransId="{2541D079-2289-4084-A535-0ABE4FA0A150}"/>
    <dgm:cxn modelId="{F3CBE4E0-3900-4519-B3E1-CFAEDED276F1}" type="presOf" srcId="{15DCEC88-BDA9-4B5C-A7D4-38FEAD576EA5}" destId="{FED1C57E-E45F-4D41-B00D-BEB35DD5EC04}" srcOrd="0" destOrd="0" presId="urn:microsoft.com/office/officeart/2011/layout/TabList"/>
    <dgm:cxn modelId="{6C87D7E3-021D-4CC7-890C-56BA7A913D06}" type="presOf" srcId="{F31D8906-9880-487C-9FCC-259BDB6C8556}" destId="{4D9C1084-1ACE-4287-A9D5-C5D0A3F8DD96}" srcOrd="0" destOrd="0" presId="urn:microsoft.com/office/officeart/2011/layout/TabList"/>
    <dgm:cxn modelId="{0221D5F5-BD74-4FDE-94A8-48C1A3EC19D8}" srcId="{B3782DE7-1DE6-46EB-8457-230EDCEDF1E3}" destId="{5B1DB221-0A1E-42FF-9229-37445FF348BF}" srcOrd="0" destOrd="0" parTransId="{08DBF7E2-9645-4FC1-8211-562E41D35BF8}" sibTransId="{3860C574-851C-48E8-8C71-323EF7380EE4}"/>
    <dgm:cxn modelId="{4610E7F5-1586-4AAE-95E6-12CE9B67ECA1}" srcId="{B3782DE7-1DE6-46EB-8457-230EDCEDF1E3}" destId="{7F13D69F-16B9-4EB4-871D-B4909C42EAD6}" srcOrd="1" destOrd="0" parTransId="{BB3C9A53-35D0-4E47-8618-B6082711B979}" sibTransId="{6D96E285-C78A-4E08-93F9-B925256D6C66}"/>
    <dgm:cxn modelId="{40D53B0F-A720-4E27-8E05-AD649D595A0E}" type="presParOf" srcId="{D3773051-5EE1-470C-97D6-F0844B03277A}" destId="{D308ADAF-86E1-4201-B8FE-24FC7580CB7C}" srcOrd="0" destOrd="0" presId="urn:microsoft.com/office/officeart/2011/layout/TabList"/>
    <dgm:cxn modelId="{4DC64DF3-3E58-4AC0-AC0B-041657534707}" type="presParOf" srcId="{D308ADAF-86E1-4201-B8FE-24FC7580CB7C}" destId="{B2129C76-720E-45F5-8E8F-C60EA740A625}" srcOrd="0" destOrd="0" presId="urn:microsoft.com/office/officeart/2011/layout/TabList"/>
    <dgm:cxn modelId="{28552928-15B3-46E0-A8C2-BEDE8EC316C0}" type="presParOf" srcId="{D308ADAF-86E1-4201-B8FE-24FC7580CB7C}" destId="{B1B72DF2-1685-444A-9507-218D08F64C40}" srcOrd="1" destOrd="0" presId="urn:microsoft.com/office/officeart/2011/layout/TabList"/>
    <dgm:cxn modelId="{684F8C47-A1A2-47F5-94ED-CE2E67AC6E2C}" type="presParOf" srcId="{D308ADAF-86E1-4201-B8FE-24FC7580CB7C}" destId="{051719D1-D682-47E2-8B4A-765BAEE11818}" srcOrd="2" destOrd="0" presId="urn:microsoft.com/office/officeart/2011/layout/TabList"/>
    <dgm:cxn modelId="{2FBDB27B-A6C3-4CD1-AC26-182AA357C1C7}" type="presParOf" srcId="{D3773051-5EE1-470C-97D6-F0844B03277A}" destId="{AA4C1649-81EA-4EFA-B974-C4F53F310C03}" srcOrd="1" destOrd="0" presId="urn:microsoft.com/office/officeart/2011/layout/TabList"/>
    <dgm:cxn modelId="{0D52E460-4F61-4CFB-B57A-D3C3CFC8B81C}" type="presParOf" srcId="{D3773051-5EE1-470C-97D6-F0844B03277A}" destId="{72056A38-4D7A-4C2D-A295-30F302E0BAEF}" srcOrd="2" destOrd="0" presId="urn:microsoft.com/office/officeart/2011/layout/TabList"/>
    <dgm:cxn modelId="{355BD463-3660-4A47-999B-7C8E772945D7}" type="presParOf" srcId="{72056A38-4D7A-4C2D-A295-30F302E0BAEF}" destId="{4D9C1084-1ACE-4287-A9D5-C5D0A3F8DD96}" srcOrd="0" destOrd="0" presId="urn:microsoft.com/office/officeart/2011/layout/TabList"/>
    <dgm:cxn modelId="{F255F7C0-0BC2-4F30-9758-9C411709F778}" type="presParOf" srcId="{72056A38-4D7A-4C2D-A295-30F302E0BAEF}" destId="{E3BDA27E-584F-4E71-83C6-139E4B6E05D1}" srcOrd="1" destOrd="0" presId="urn:microsoft.com/office/officeart/2011/layout/TabList"/>
    <dgm:cxn modelId="{F5BCB6D4-E843-4240-B44F-FD5FD212B883}" type="presParOf" srcId="{72056A38-4D7A-4C2D-A295-30F302E0BAEF}" destId="{92EBD537-8705-4C01-AD7F-3DA7B1D5D1FF}" srcOrd="2" destOrd="0" presId="urn:microsoft.com/office/officeart/2011/layout/TabList"/>
    <dgm:cxn modelId="{7D5D4FFA-DBDA-45B8-9FE0-33920FDEBE12}" type="presParOf" srcId="{D3773051-5EE1-470C-97D6-F0844B03277A}" destId="{513803C4-CC3D-4452-9D7A-7174B17E4FCD}" srcOrd="3" destOrd="0" presId="urn:microsoft.com/office/officeart/2011/layout/TabList"/>
    <dgm:cxn modelId="{66CB00A2-C2FE-40D2-A7AE-A7A04CAB6F44}" type="presParOf" srcId="{D3773051-5EE1-470C-97D6-F0844B03277A}" destId="{E106CC3E-2FCC-4560-8C6A-803D37B5983E}" srcOrd="4" destOrd="0" presId="urn:microsoft.com/office/officeart/2011/layout/TabList"/>
    <dgm:cxn modelId="{A823DBF4-5D10-4DC7-B9A4-07D8B05F10CA}" type="presParOf" srcId="{E106CC3E-2FCC-4560-8C6A-803D37B5983E}" destId="{80A899C7-A938-45B3-9534-CDD599F598F7}" srcOrd="0" destOrd="0" presId="urn:microsoft.com/office/officeart/2011/layout/TabList"/>
    <dgm:cxn modelId="{D36D6F05-A972-4F35-B053-1C2B2543C4A3}" type="presParOf" srcId="{E106CC3E-2FCC-4560-8C6A-803D37B5983E}" destId="{95C93138-A9B1-47B6-BC8C-14DD119A0DA3}" srcOrd="1" destOrd="0" presId="urn:microsoft.com/office/officeart/2011/layout/TabList"/>
    <dgm:cxn modelId="{07827592-E6DE-4661-B742-B9501FDFE014}" type="presParOf" srcId="{E106CC3E-2FCC-4560-8C6A-803D37B5983E}" destId="{2D10E121-F4A9-413B-BD28-04D70E139C67}" srcOrd="2" destOrd="0" presId="urn:microsoft.com/office/officeart/2011/layout/TabList"/>
    <dgm:cxn modelId="{53E82080-D14B-43D1-B37E-26B0AB2EC28F}" type="presParOf" srcId="{D3773051-5EE1-470C-97D6-F0844B03277A}" destId="{0833F247-4E3F-40E0-9375-63CAF10D12E2}" srcOrd="5" destOrd="0" presId="urn:microsoft.com/office/officeart/2011/layout/TabList"/>
    <dgm:cxn modelId="{A728DDB4-0847-42E0-AEE9-2F8251B997F0}" type="presParOf" srcId="{D3773051-5EE1-470C-97D6-F0844B03277A}" destId="{24155038-A8A7-4A35-8BBC-474AB7D7DCFC}" srcOrd="6" destOrd="0" presId="urn:microsoft.com/office/officeart/2011/layout/TabList"/>
    <dgm:cxn modelId="{ADBBEE54-7962-4BEE-A65B-22063021662A}" type="presParOf" srcId="{24155038-A8A7-4A35-8BBC-474AB7D7DCFC}" destId="{08A68A8F-798A-46DB-8CF8-73C1646AEA7F}" srcOrd="0" destOrd="0" presId="urn:microsoft.com/office/officeart/2011/layout/TabList"/>
    <dgm:cxn modelId="{FA3B9880-E985-44FF-93E9-ACBE18243FC0}" type="presParOf" srcId="{24155038-A8A7-4A35-8BBC-474AB7D7DCFC}" destId="{FED1C57E-E45F-4D41-B00D-BEB35DD5EC04}" srcOrd="1" destOrd="0" presId="urn:microsoft.com/office/officeart/2011/layout/TabList"/>
    <dgm:cxn modelId="{84D2FEAA-704D-4ECF-A3DD-5850C1F9E05A}" type="presParOf" srcId="{24155038-A8A7-4A35-8BBC-474AB7D7DCFC}" destId="{4B036499-AB90-43BC-82F5-9E3B31F4E14E}" srcOrd="2" destOrd="0" presId="urn:microsoft.com/office/officeart/2011/layout/TabList"/>
    <dgm:cxn modelId="{8725D503-AE07-4535-BE78-10996516DF2B}" type="presParOf" srcId="{D3773051-5EE1-470C-97D6-F0844B03277A}" destId="{E4E05F0B-FD15-4738-8FDE-F9BB19E1A969}" srcOrd="7" destOrd="0" presId="urn:microsoft.com/office/officeart/2011/layout/TabList"/>
    <dgm:cxn modelId="{F2CF328F-2409-441F-98FC-772E2AE0D76D}" type="presParOf" srcId="{D3773051-5EE1-470C-97D6-F0844B03277A}" destId="{BEE8BF9F-05E8-4B29-818E-6B2EAE584FD9}" srcOrd="8" destOrd="0" presId="urn:microsoft.com/office/officeart/2011/layout/TabList"/>
    <dgm:cxn modelId="{41F4D455-61F1-44D4-B600-FE4D6F0E82FF}" type="presParOf" srcId="{BEE8BF9F-05E8-4B29-818E-6B2EAE584FD9}" destId="{1FC8E5ED-87FF-45C5-859A-483D5D28B074}" srcOrd="0" destOrd="0" presId="urn:microsoft.com/office/officeart/2011/layout/TabList"/>
    <dgm:cxn modelId="{F95139A7-A37D-48E6-B950-2C149C823C02}" type="presParOf" srcId="{BEE8BF9F-05E8-4B29-818E-6B2EAE584FD9}" destId="{A89A74EA-56C6-409A-93CC-A16E27934D75}" srcOrd="1" destOrd="0" presId="urn:microsoft.com/office/officeart/2011/layout/TabList"/>
    <dgm:cxn modelId="{93171B0F-826D-44CE-9399-83FF0D159277}" type="presParOf" srcId="{BEE8BF9F-05E8-4B29-818E-6B2EAE584FD9}" destId="{5D353717-9C45-443F-9BF1-480545A4040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53717-9C45-443F-9BF1-480545A40403}">
      <dsp:nvSpPr>
        <dsp:cNvPr id="0" name=""/>
        <dsp:cNvSpPr/>
      </dsp:nvSpPr>
      <dsp:spPr>
        <a:xfrm>
          <a:off x="0" y="3199848"/>
          <a:ext cx="7526756"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036499-AB90-43BC-82F5-9E3B31F4E14E}">
      <dsp:nvSpPr>
        <dsp:cNvPr id="0" name=""/>
        <dsp:cNvSpPr/>
      </dsp:nvSpPr>
      <dsp:spPr>
        <a:xfrm>
          <a:off x="0" y="2554178"/>
          <a:ext cx="7526756"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10E121-F4A9-413B-BD28-04D70E139C67}">
      <dsp:nvSpPr>
        <dsp:cNvPr id="0" name=""/>
        <dsp:cNvSpPr/>
      </dsp:nvSpPr>
      <dsp:spPr>
        <a:xfrm>
          <a:off x="0" y="1908508"/>
          <a:ext cx="7526756"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BD537-8705-4C01-AD7F-3DA7B1D5D1FF}">
      <dsp:nvSpPr>
        <dsp:cNvPr id="0" name=""/>
        <dsp:cNvSpPr/>
      </dsp:nvSpPr>
      <dsp:spPr>
        <a:xfrm>
          <a:off x="0" y="1262838"/>
          <a:ext cx="7526756"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719D1-D682-47E2-8B4A-765BAEE11818}">
      <dsp:nvSpPr>
        <dsp:cNvPr id="0" name=""/>
        <dsp:cNvSpPr/>
      </dsp:nvSpPr>
      <dsp:spPr>
        <a:xfrm>
          <a:off x="0" y="617168"/>
          <a:ext cx="7526756"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129C76-720E-45F5-8E8F-C60EA740A625}">
      <dsp:nvSpPr>
        <dsp:cNvPr id="0" name=""/>
        <dsp:cNvSpPr/>
      </dsp:nvSpPr>
      <dsp:spPr>
        <a:xfrm>
          <a:off x="1956956" y="2244"/>
          <a:ext cx="5569799" cy="61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1155700">
            <a:lnSpc>
              <a:spcPct val="90000"/>
            </a:lnSpc>
            <a:spcBef>
              <a:spcPct val="0"/>
            </a:spcBef>
            <a:spcAft>
              <a:spcPct val="35000"/>
            </a:spcAft>
            <a:buNone/>
          </a:pPr>
          <a:r>
            <a:rPr lang="en-US" sz="2600" b="0" i="0" u="none" kern="1200" dirty="0" err="1">
              <a:latin typeface="Aptos Black"/>
              <a:cs typeface="Times New Roman"/>
            </a:rPr>
            <a:t>Giới</a:t>
          </a:r>
          <a:r>
            <a:rPr lang="en-US" sz="2600" b="0" i="0" u="none" kern="1200" dirty="0">
              <a:latin typeface="Aptos Black"/>
              <a:cs typeface="Times New Roman"/>
            </a:rPr>
            <a:t> </a:t>
          </a:r>
          <a:r>
            <a:rPr lang="en-US" sz="2600" b="0" i="0" u="none" kern="1200" dirty="0" err="1">
              <a:latin typeface="Aptos Black"/>
              <a:cs typeface="Times New Roman"/>
            </a:rPr>
            <a:t>thiệu</a:t>
          </a:r>
          <a:r>
            <a:rPr lang="en-US" sz="2600" b="0" i="0" u="none" kern="1200" dirty="0">
              <a:latin typeface="Aptos Black"/>
              <a:cs typeface="Times New Roman"/>
            </a:rPr>
            <a:t> </a:t>
          </a:r>
          <a:r>
            <a:rPr lang="en-US" sz="2600" b="0" i="0" u="none" kern="1200" dirty="0" err="1">
              <a:latin typeface="Aptos Black"/>
              <a:cs typeface="Times New Roman"/>
            </a:rPr>
            <a:t>đề</a:t>
          </a:r>
          <a:r>
            <a:rPr lang="en-US" sz="2600" b="0" i="0" u="none" kern="1200" dirty="0">
              <a:latin typeface="Aptos Black"/>
              <a:cs typeface="Times New Roman"/>
            </a:rPr>
            <a:t> </a:t>
          </a:r>
          <a:r>
            <a:rPr lang="en-US" sz="2600" b="0" i="0" u="none" kern="1200" dirty="0" err="1">
              <a:latin typeface="Aptos Black"/>
              <a:cs typeface="Times New Roman"/>
            </a:rPr>
            <a:t>tài</a:t>
          </a:r>
          <a:endParaRPr lang="en-US" sz="2600" b="0" i="0" u="none" kern="1200" dirty="0">
            <a:latin typeface="Aptos Black"/>
            <a:cs typeface="Times New Roman"/>
          </a:endParaRPr>
        </a:p>
      </dsp:txBody>
      <dsp:txXfrm>
        <a:off x="1956956" y="2244"/>
        <a:ext cx="5569799" cy="614923"/>
      </dsp:txXfrm>
    </dsp:sp>
    <dsp:sp modelId="{B1B72DF2-1685-444A-9507-218D08F64C40}">
      <dsp:nvSpPr>
        <dsp:cNvPr id="0" name=""/>
        <dsp:cNvSpPr/>
      </dsp:nvSpPr>
      <dsp:spPr>
        <a:xfrm>
          <a:off x="36859" y="2244"/>
          <a:ext cx="923194" cy="614923"/>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0" i="0" u="none" kern="1200" dirty="0">
              <a:latin typeface="Aptos Black"/>
              <a:cs typeface="Times New Roman"/>
            </a:rPr>
            <a:t>1</a:t>
          </a:r>
        </a:p>
      </dsp:txBody>
      <dsp:txXfrm>
        <a:off x="66882" y="32267"/>
        <a:ext cx="863148" cy="584900"/>
      </dsp:txXfrm>
    </dsp:sp>
    <dsp:sp modelId="{4D9C1084-1ACE-4287-A9D5-C5D0A3F8DD96}">
      <dsp:nvSpPr>
        <dsp:cNvPr id="0" name=""/>
        <dsp:cNvSpPr/>
      </dsp:nvSpPr>
      <dsp:spPr>
        <a:xfrm>
          <a:off x="1956956" y="647914"/>
          <a:ext cx="5569799" cy="61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1155700" rtl="0">
            <a:lnSpc>
              <a:spcPct val="90000"/>
            </a:lnSpc>
            <a:spcBef>
              <a:spcPct val="0"/>
            </a:spcBef>
            <a:spcAft>
              <a:spcPct val="35000"/>
            </a:spcAft>
            <a:buNone/>
          </a:pPr>
          <a:r>
            <a:rPr lang="en-US" sz="2600" b="0" i="0" u="none" kern="1200" dirty="0">
              <a:latin typeface="Aptos Black"/>
              <a:cs typeface="Times New Roman"/>
            </a:rPr>
            <a:t>Thu </a:t>
          </a:r>
          <a:r>
            <a:rPr lang="en-US" sz="2600" b="0" i="0" u="none" kern="1200" dirty="0" err="1">
              <a:latin typeface="Aptos Black"/>
              <a:cs typeface="Times New Roman"/>
            </a:rPr>
            <a:t>thâp</a:t>
          </a:r>
          <a:r>
            <a:rPr lang="en-US" sz="2600" b="0" i="0" u="none" kern="1200" dirty="0">
              <a:latin typeface="Aptos Black"/>
              <a:cs typeface="Times New Roman"/>
            </a:rPr>
            <a:t> </a:t>
          </a:r>
          <a:r>
            <a:rPr lang="en-US" sz="2600" b="0" i="0" u="none" kern="1200" dirty="0" err="1">
              <a:latin typeface="Aptos Black"/>
              <a:cs typeface="Times New Roman"/>
            </a:rPr>
            <a:t>dữ</a:t>
          </a:r>
          <a:r>
            <a:rPr lang="en-US" sz="2600" b="0" i="0" u="none" kern="1200" dirty="0">
              <a:latin typeface="Aptos Black"/>
              <a:cs typeface="Times New Roman"/>
            </a:rPr>
            <a:t> </a:t>
          </a:r>
          <a:r>
            <a:rPr lang="en-US" sz="2600" b="0" i="0" u="none" kern="1200" dirty="0" err="1">
              <a:latin typeface="Aptos Black"/>
              <a:cs typeface="Times New Roman"/>
            </a:rPr>
            <a:t>liệu</a:t>
          </a:r>
          <a:r>
            <a:rPr lang="en-US" sz="2600" b="0" i="0" u="none" kern="1200" dirty="0">
              <a:latin typeface="Aptos Black"/>
              <a:cs typeface="Times New Roman"/>
            </a:rPr>
            <a:t> </a:t>
          </a:r>
          <a:r>
            <a:rPr lang="en-US" sz="2600" b="0" i="0" u="none" kern="1200" dirty="0" err="1">
              <a:latin typeface="Aptos Black"/>
              <a:cs typeface="Times New Roman"/>
            </a:rPr>
            <a:t>từ</a:t>
          </a:r>
          <a:r>
            <a:rPr lang="en-US" sz="2600" b="0" i="0" u="none" kern="1200" dirty="0">
              <a:latin typeface="Aptos Black"/>
              <a:cs typeface="Times New Roman"/>
            </a:rPr>
            <a:t> </a:t>
          </a:r>
          <a:r>
            <a:rPr lang="en-US" sz="2600" b="0" i="0" u="none" kern="1200" dirty="0" err="1">
              <a:latin typeface="Aptos Black"/>
              <a:cs typeface="Times New Roman"/>
            </a:rPr>
            <a:t>trang</a:t>
          </a:r>
          <a:r>
            <a:rPr lang="en-US" sz="2600" b="0" i="0" u="none" kern="1200" dirty="0">
              <a:latin typeface="Aptos Black"/>
              <a:cs typeface="Times New Roman"/>
            </a:rPr>
            <a:t> web</a:t>
          </a:r>
        </a:p>
      </dsp:txBody>
      <dsp:txXfrm>
        <a:off x="1956956" y="647914"/>
        <a:ext cx="5569799" cy="614923"/>
      </dsp:txXfrm>
    </dsp:sp>
    <dsp:sp modelId="{E3BDA27E-584F-4E71-83C6-139E4B6E05D1}">
      <dsp:nvSpPr>
        <dsp:cNvPr id="0" name=""/>
        <dsp:cNvSpPr/>
      </dsp:nvSpPr>
      <dsp:spPr>
        <a:xfrm>
          <a:off x="0" y="637952"/>
          <a:ext cx="985895" cy="614923"/>
        </a:xfrm>
        <a:prstGeom prst="round2SameRect">
          <a:avLst>
            <a:gd name="adj1" fmla="val 16670"/>
            <a:gd name="adj2" fmla="val 0"/>
          </a:avLst>
        </a:prstGeom>
        <a:solidFill>
          <a:schemeClr val="accent6"/>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0" i="0" u="none" kern="1200" dirty="0">
              <a:latin typeface="Aptos Black"/>
              <a:cs typeface="Times New Roman"/>
            </a:rPr>
            <a:t>2</a:t>
          </a:r>
        </a:p>
      </dsp:txBody>
      <dsp:txXfrm>
        <a:off x="30023" y="667975"/>
        <a:ext cx="925849" cy="584900"/>
      </dsp:txXfrm>
    </dsp:sp>
    <dsp:sp modelId="{80A899C7-A938-45B3-9534-CDD599F598F7}">
      <dsp:nvSpPr>
        <dsp:cNvPr id="0" name=""/>
        <dsp:cNvSpPr/>
      </dsp:nvSpPr>
      <dsp:spPr>
        <a:xfrm>
          <a:off x="1956956" y="1293584"/>
          <a:ext cx="5569799" cy="61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1155700" rtl="0">
            <a:lnSpc>
              <a:spcPct val="90000"/>
            </a:lnSpc>
            <a:spcBef>
              <a:spcPct val="0"/>
            </a:spcBef>
            <a:spcAft>
              <a:spcPct val="35000"/>
            </a:spcAft>
            <a:buNone/>
          </a:pPr>
          <a:r>
            <a:rPr lang="en-US" sz="2600" b="0" i="0" u="none" kern="1200" dirty="0" err="1">
              <a:latin typeface="Aptos Black"/>
              <a:cs typeface="Times New Roman"/>
            </a:rPr>
            <a:t>Tiền</a:t>
          </a:r>
          <a:r>
            <a:rPr lang="en-US" sz="2600" b="0" i="0" u="none" kern="1200" dirty="0">
              <a:latin typeface="Aptos Black"/>
              <a:cs typeface="Times New Roman"/>
            </a:rPr>
            <a:t> </a:t>
          </a:r>
          <a:r>
            <a:rPr lang="en-US" sz="2600" b="0" i="0" u="none" kern="1200" dirty="0" err="1">
              <a:latin typeface="Aptos Black"/>
              <a:cs typeface="Times New Roman"/>
            </a:rPr>
            <a:t>xử</a:t>
          </a:r>
          <a:r>
            <a:rPr lang="en-US" sz="2600" b="0" i="0" u="none" kern="1200" dirty="0">
              <a:latin typeface="Aptos Black"/>
              <a:cs typeface="Times New Roman"/>
            </a:rPr>
            <a:t> </a:t>
          </a:r>
          <a:r>
            <a:rPr lang="en-US" sz="2600" b="0" i="0" u="none" kern="1200" dirty="0" err="1">
              <a:latin typeface="Aptos Black"/>
              <a:cs typeface="Times New Roman"/>
            </a:rPr>
            <a:t>lí</a:t>
          </a:r>
          <a:r>
            <a:rPr lang="en-US" sz="2600" b="0" i="0" u="none" kern="1200" dirty="0">
              <a:latin typeface="Aptos Black"/>
              <a:cs typeface="Times New Roman"/>
            </a:rPr>
            <a:t> </a:t>
          </a:r>
          <a:r>
            <a:rPr lang="en-US" sz="2600" b="0" i="0" u="none" kern="1200" dirty="0" err="1">
              <a:latin typeface="Aptos Black"/>
              <a:cs typeface="Times New Roman"/>
            </a:rPr>
            <a:t>dữ</a:t>
          </a:r>
          <a:r>
            <a:rPr lang="en-US" sz="2600" b="0" i="0" u="none" kern="1200" dirty="0">
              <a:latin typeface="Aptos Black"/>
              <a:cs typeface="Times New Roman"/>
            </a:rPr>
            <a:t> </a:t>
          </a:r>
          <a:r>
            <a:rPr lang="en-US" sz="2600" b="0" i="0" u="none" kern="1200" dirty="0" err="1">
              <a:latin typeface="Aptos Black"/>
              <a:cs typeface="Times New Roman"/>
            </a:rPr>
            <a:t>liệu</a:t>
          </a:r>
          <a:endParaRPr lang="en-US" sz="2600" b="0" i="0" u="none" kern="1200" dirty="0">
            <a:latin typeface="Aptos Black"/>
            <a:cs typeface="Times New Roman"/>
          </a:endParaRPr>
        </a:p>
      </dsp:txBody>
      <dsp:txXfrm>
        <a:off x="1956956" y="1293584"/>
        <a:ext cx="5569799" cy="614923"/>
      </dsp:txXfrm>
    </dsp:sp>
    <dsp:sp modelId="{95C93138-A9B1-47B6-BC8C-14DD119A0DA3}">
      <dsp:nvSpPr>
        <dsp:cNvPr id="0" name=""/>
        <dsp:cNvSpPr/>
      </dsp:nvSpPr>
      <dsp:spPr>
        <a:xfrm>
          <a:off x="34129" y="1275825"/>
          <a:ext cx="950611" cy="614923"/>
        </a:xfrm>
        <a:prstGeom prst="round2SameRect">
          <a:avLst>
            <a:gd name="adj1" fmla="val 16670"/>
            <a:gd name="adj2" fmla="val 0"/>
          </a:avLst>
        </a:prstGeom>
        <a:solidFill>
          <a:srgbClr val="FF0000"/>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0" i="0" u="none" kern="1200" dirty="0">
              <a:latin typeface="Aptos Black"/>
              <a:cs typeface="Times New Roman"/>
            </a:rPr>
            <a:t>3</a:t>
          </a:r>
        </a:p>
      </dsp:txBody>
      <dsp:txXfrm>
        <a:off x="64152" y="1305848"/>
        <a:ext cx="890565" cy="584900"/>
      </dsp:txXfrm>
    </dsp:sp>
    <dsp:sp modelId="{08A68A8F-798A-46DB-8CF8-73C1646AEA7F}">
      <dsp:nvSpPr>
        <dsp:cNvPr id="0" name=""/>
        <dsp:cNvSpPr/>
      </dsp:nvSpPr>
      <dsp:spPr>
        <a:xfrm>
          <a:off x="1347342" y="1929372"/>
          <a:ext cx="5569799" cy="61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1155700" rtl="0">
            <a:lnSpc>
              <a:spcPct val="90000"/>
            </a:lnSpc>
            <a:spcBef>
              <a:spcPct val="0"/>
            </a:spcBef>
            <a:spcAft>
              <a:spcPct val="35000"/>
            </a:spcAft>
            <a:buNone/>
          </a:pPr>
          <a:r>
            <a:rPr lang="en-US" sz="2600" b="0" i="0" u="none" kern="1200" dirty="0">
              <a:latin typeface="Aptos Black"/>
              <a:cs typeface="Times New Roman"/>
            </a:rPr>
            <a:t>         </a:t>
          </a:r>
          <a:r>
            <a:rPr lang="en-US" sz="2600" b="0" i="0" u="none" kern="1200" dirty="0" err="1">
              <a:latin typeface="Aptos Black"/>
              <a:cs typeface="Times New Roman"/>
            </a:rPr>
            <a:t>Trực</a:t>
          </a:r>
          <a:r>
            <a:rPr lang="en-US" sz="2600" b="0" i="0" u="none" kern="1200" dirty="0">
              <a:latin typeface="Aptos Black"/>
              <a:cs typeface="Times New Roman"/>
            </a:rPr>
            <a:t> </a:t>
          </a:r>
          <a:r>
            <a:rPr lang="en-US" sz="2600" b="0" i="0" u="none" kern="1200" dirty="0" err="1">
              <a:latin typeface="Aptos Black"/>
              <a:cs typeface="Times New Roman"/>
            </a:rPr>
            <a:t>quan</a:t>
          </a:r>
          <a:r>
            <a:rPr lang="en-US" sz="2600" b="0" i="0" u="none" kern="1200" dirty="0">
              <a:latin typeface="Aptos Black"/>
              <a:cs typeface="Times New Roman"/>
            </a:rPr>
            <a:t> </a:t>
          </a:r>
          <a:r>
            <a:rPr lang="en-US" sz="2600" b="0" i="0" u="none" kern="1200" dirty="0" err="1">
              <a:latin typeface="Aptos Black"/>
              <a:cs typeface="Times New Roman"/>
            </a:rPr>
            <a:t>hóa</a:t>
          </a:r>
        </a:p>
      </dsp:txBody>
      <dsp:txXfrm>
        <a:off x="1347342" y="1929372"/>
        <a:ext cx="5569799" cy="614923"/>
      </dsp:txXfrm>
    </dsp:sp>
    <dsp:sp modelId="{FED1C57E-E45F-4D41-B00D-BEB35DD5EC04}">
      <dsp:nvSpPr>
        <dsp:cNvPr id="0" name=""/>
        <dsp:cNvSpPr/>
      </dsp:nvSpPr>
      <dsp:spPr>
        <a:xfrm>
          <a:off x="4765" y="1921028"/>
          <a:ext cx="1004681" cy="614923"/>
        </a:xfrm>
        <a:prstGeom prst="round2SameRect">
          <a:avLst>
            <a:gd name="adj1" fmla="val 16670"/>
            <a:gd name="adj2" fmla="val 0"/>
          </a:avLst>
        </a:prstGeom>
        <a:solidFill>
          <a:schemeClr val="accent4"/>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b="0" i="0" u="none" kern="1200" dirty="0">
              <a:latin typeface="Aptos Black"/>
              <a:cs typeface="Times New Roman"/>
            </a:rPr>
            <a:t>4</a:t>
          </a:r>
        </a:p>
      </dsp:txBody>
      <dsp:txXfrm>
        <a:off x="34788" y="1951051"/>
        <a:ext cx="944635" cy="584900"/>
      </dsp:txXfrm>
    </dsp:sp>
    <dsp:sp modelId="{1FC8E5ED-87FF-45C5-859A-483D5D28B074}">
      <dsp:nvSpPr>
        <dsp:cNvPr id="0" name=""/>
        <dsp:cNvSpPr/>
      </dsp:nvSpPr>
      <dsp:spPr>
        <a:xfrm>
          <a:off x="1956956" y="2584924"/>
          <a:ext cx="5569799" cy="61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1511300" rtl="0">
            <a:lnSpc>
              <a:spcPct val="90000"/>
            </a:lnSpc>
            <a:spcBef>
              <a:spcPct val="0"/>
            </a:spcBef>
            <a:spcAft>
              <a:spcPct val="35000"/>
            </a:spcAft>
            <a:buNone/>
          </a:pPr>
          <a:r>
            <a:rPr lang="en-US" sz="3400" b="0" i="0" u="none" kern="1200" dirty="0" err="1">
              <a:latin typeface="Aptos Black"/>
              <a:cs typeface="Times New Roman"/>
            </a:rPr>
            <a:t>Xây</a:t>
          </a:r>
          <a:r>
            <a:rPr lang="en-US" sz="3400" b="0" i="0" u="none" kern="1200" dirty="0">
              <a:latin typeface="Aptos Black"/>
              <a:cs typeface="Times New Roman"/>
            </a:rPr>
            <a:t> </a:t>
          </a:r>
          <a:r>
            <a:rPr lang="en-US" sz="3400" b="0" i="0" u="none" kern="1200" dirty="0" err="1">
              <a:latin typeface="Aptos Black"/>
              <a:cs typeface="Times New Roman"/>
            </a:rPr>
            <a:t>dựng</a:t>
          </a:r>
          <a:r>
            <a:rPr lang="en-US" sz="3400" b="0" i="0" u="none" kern="1200" dirty="0">
              <a:latin typeface="Aptos Black"/>
              <a:cs typeface="Times New Roman"/>
            </a:rPr>
            <a:t> </a:t>
          </a:r>
          <a:r>
            <a:rPr lang="en-US" sz="3400" b="0" i="0" u="none" kern="1200" dirty="0" err="1">
              <a:latin typeface="Aptos Black"/>
              <a:cs typeface="Times New Roman"/>
            </a:rPr>
            <a:t>mô</a:t>
          </a:r>
          <a:r>
            <a:rPr lang="en-US" sz="3400" b="0" i="0" u="none" kern="1200" dirty="0">
              <a:latin typeface="Aptos Black"/>
              <a:cs typeface="Times New Roman"/>
            </a:rPr>
            <a:t> hình</a:t>
          </a:r>
        </a:p>
      </dsp:txBody>
      <dsp:txXfrm>
        <a:off x="1956956" y="2584924"/>
        <a:ext cx="5569799" cy="614923"/>
      </dsp:txXfrm>
    </dsp:sp>
    <dsp:sp modelId="{A89A74EA-56C6-409A-93CC-A16E27934D75}">
      <dsp:nvSpPr>
        <dsp:cNvPr id="0" name=""/>
        <dsp:cNvSpPr/>
      </dsp:nvSpPr>
      <dsp:spPr>
        <a:xfrm>
          <a:off x="0" y="2584924"/>
          <a:ext cx="1956956" cy="614923"/>
        </a:xfrm>
        <a:prstGeom prst="round2SameRect">
          <a:avLst>
            <a:gd name="adj1" fmla="val 16670"/>
            <a:gd name="adj2" fmla="val 0"/>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US" sz="3200" b="0" i="0" u="none" kern="1200" dirty="0">
              <a:latin typeface="Aptos Black"/>
              <a:cs typeface="Times New Roman"/>
            </a:rPr>
            <a:t>5</a:t>
          </a:r>
        </a:p>
      </dsp:txBody>
      <dsp:txXfrm>
        <a:off x="30023" y="2614947"/>
        <a:ext cx="1896910" cy="58490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8:03:34.140"/>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8:03:34.141"/>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6"/>
    </inkml:context>
    <inkml:brush xml:id="br0">
      <inkml:brushProperty name="width" value="0.1" units="cm"/>
      <inkml:brushProperty name="height" value="0.1" units="cm"/>
      <inkml:brushProperty name="color" value="#FFC114"/>
    </inkml:brush>
  </inkml:definitions>
  <inkml:trace contextRef="#ctx0" brushRef="#br0">19764 11192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27T16:23:45.505"/>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20055 7779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2</a:t>
            </a:fld>
            <a:endParaRPr lang="en-GB"/>
          </a:p>
        </p:txBody>
      </p:sp>
    </p:spTree>
    <p:extLst>
      <p:ext uri="{BB962C8B-B14F-4D97-AF65-F5344CB8AC3E}">
        <p14:creationId xmlns:p14="http://schemas.microsoft.com/office/powerpoint/2010/main" val="211461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27/11/2023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27/11/2023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27/11/2023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27/11/2023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customXml" Target="../ink/ink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0.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customXml" Target="../ink/ink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customXml" Target="../ink/ink1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3.png"/><Relationship Id="rId4" Type="http://schemas.openxmlformats.org/officeDocument/2006/relationships/customXml" Target="../ink/ink18.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customXml" Target="../ink/ink2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3.png"/><Relationship Id="rId4" Type="http://schemas.openxmlformats.org/officeDocument/2006/relationships/customXml" Target="../ink/ink2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customXml" Target="../ink/ink2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customXml" Target="../ink/ink2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png"/><Relationship Id="rId4" Type="http://schemas.openxmlformats.org/officeDocument/2006/relationships/customXml" Target="../ink/ink30.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0.png"/><Relationship Id="rId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customXml" Target="../ink/ink3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customXml" Target="../ink/ink3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4.png"/><Relationship Id="rId2"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3.png"/><Relationship Id="rId4" Type="http://schemas.openxmlformats.org/officeDocument/2006/relationships/customXml" Target="../ink/ink36.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6.png"/><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3.png"/><Relationship Id="rId4" Type="http://schemas.openxmlformats.org/officeDocument/2006/relationships/customXml" Target="../ink/ink38.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3.png"/><Relationship Id="rId4" Type="http://schemas.openxmlformats.org/officeDocument/2006/relationships/customXml" Target="../ink/ink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3.png"/><Relationship Id="rId4" Type="http://schemas.openxmlformats.org/officeDocument/2006/relationships/customXml" Target="../ink/ink4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0.png"/><Relationship Id="rId2"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3.png"/><Relationship Id="rId4" Type="http://schemas.openxmlformats.org/officeDocument/2006/relationships/customXml" Target="../ink/ink44.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46.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3.png"/><Relationship Id="rId4" Type="http://schemas.openxmlformats.org/officeDocument/2006/relationships/customXml" Target="../ink/ink4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customXml" Target="../ink/ink50.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5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5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5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54.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ongkenhada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tanlocc/craw_data_price_house&#820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5943"/>
            <a:ext cx="10515600" cy="957943"/>
          </a:xfrm>
        </p:spPr>
        <p:txBody>
          <a:bodyPr>
            <a:normAutofit lnSpcReduction="10000"/>
          </a:bodyPr>
          <a:lstStyle/>
          <a:p>
            <a:pPr marL="0" indent="0" algn="ctr">
              <a:buNone/>
            </a:pPr>
            <a:r>
              <a:rPr lang="en-US" b="1">
                <a:solidFill>
                  <a:srgbClr val="15848B"/>
                </a:solidFill>
                <a:latin typeface="Times New Roman" panose="02020603050405020304" pitchFamily="18" charset="0"/>
                <a:cs typeface="Times New Roman" panose="02020603050405020304" pitchFamily="18" charset="0"/>
              </a:rPr>
              <a:t>BÁO CÁO </a:t>
            </a:r>
          </a:p>
          <a:p>
            <a:pPr marL="0" indent="0" algn="ctr">
              <a:buNone/>
            </a:pPr>
            <a:r>
              <a:rPr lang="en-GB" b="1">
                <a:solidFill>
                  <a:srgbClr val="15848B"/>
                </a:solidFill>
                <a:latin typeface="Times New Roman" panose="02020603050405020304" pitchFamily="18" charset="0"/>
                <a:cs typeface="Times New Roman" panose="02020603050405020304" pitchFamily="18" charset="0"/>
              </a:rPr>
              <a:t>THỰC TẬP TỐT NGHIỆP</a:t>
            </a:r>
          </a:p>
          <a:p>
            <a:endParaRPr lang="vi-VN"/>
          </a:p>
        </p:txBody>
      </p:sp>
      <p:sp>
        <p:nvSpPr>
          <p:cNvPr id="4" name="Slide Number Placeholder 3"/>
          <p:cNvSpPr>
            <a:spLocks noGrp="1"/>
          </p:cNvSpPr>
          <p:nvPr>
            <p:ph type="sldNum" sz="quarter" idx="12"/>
          </p:nvPr>
        </p:nvSpPr>
        <p:spPr/>
        <p:txBody>
          <a:bodyPr/>
          <a:lstStyle/>
          <a:p>
            <a:fld id="{AA3D6EC1-CEF0-44B9-AC69-1554EEB371D5}" type="slidenum">
              <a:rPr lang="en-GB" smtClean="0"/>
              <a:t>1</a:t>
            </a:fld>
            <a:endParaRPr lang="en-GB"/>
          </a:p>
        </p:txBody>
      </p:sp>
      <p:sp>
        <p:nvSpPr>
          <p:cNvPr id="5" name="Title 1"/>
          <p:cNvSpPr>
            <a:spLocks noGrp="1"/>
          </p:cNvSpPr>
          <p:nvPr>
            <p:ph type="title"/>
          </p:nvPr>
        </p:nvSpPr>
        <p:spPr>
          <a:xfrm>
            <a:off x="4528457" y="365126"/>
            <a:ext cx="6825343" cy="912132"/>
          </a:xfrm>
        </p:spPr>
        <p:txBody>
          <a:bodyPr>
            <a:noAutofit/>
          </a:bodyPr>
          <a:lstStyle/>
          <a:p>
            <a:pPr algn="ctr"/>
            <a:r>
              <a:rPr lang="en-US" sz="2400" b="1">
                <a:solidFill>
                  <a:srgbClr val="008080"/>
                </a:solidFill>
                <a:latin typeface="Times New Roman" panose="02020603050405020304" pitchFamily="18" charset="0"/>
                <a:cs typeface="Times New Roman" panose="02020603050405020304" pitchFamily="18" charset="0"/>
              </a:rPr>
              <a:t>TRƯỜNG ĐẠI HỌC GIAO THÔNG VẬN TẢI </a:t>
            </a:r>
            <a:br>
              <a:rPr lang="en-US" sz="2400" b="1">
                <a:solidFill>
                  <a:srgbClr val="008080"/>
                </a:solidFill>
                <a:latin typeface="Times New Roman" panose="02020603050405020304" pitchFamily="18" charset="0"/>
                <a:cs typeface="Times New Roman" panose="02020603050405020304" pitchFamily="18" charset="0"/>
              </a:rPr>
            </a:br>
            <a:r>
              <a:rPr lang="en-US" sz="2400" b="1">
                <a:solidFill>
                  <a:srgbClr val="008080"/>
                </a:solidFill>
                <a:latin typeface="Times New Roman" panose="02020603050405020304" pitchFamily="18" charset="0"/>
                <a:cs typeface="Times New Roman" panose="02020603050405020304" pitchFamily="18" charset="0"/>
              </a:rPr>
              <a:t>THÀNH PHỐ HỒ CHÍ MINH</a:t>
            </a:r>
            <a:endParaRPr lang="en-GB" sz="2400" b="1"/>
          </a:p>
        </p:txBody>
      </p:sp>
      <p:sp>
        <p:nvSpPr>
          <p:cNvPr id="6" name="Subtitle 2"/>
          <p:cNvSpPr txBox="1">
            <a:spLocks/>
          </p:cNvSpPr>
          <p:nvPr/>
        </p:nvSpPr>
        <p:spPr>
          <a:xfrm>
            <a:off x="727276" y="2688592"/>
            <a:ext cx="10922877" cy="1204686"/>
          </a:xfrm>
          <a:prstGeom prst="rect">
            <a:avLst/>
          </a:prstGeom>
          <a:solidFill>
            <a:schemeClr val="tx2">
              <a:lumMod val="20000"/>
              <a:lumOff val="80000"/>
            </a:schemeClr>
          </a:solidFill>
          <a:ln>
            <a:solidFill>
              <a:schemeClr val="tx2">
                <a:lumMod val="20000"/>
                <a:lumOff val="80000"/>
              </a:schemeClr>
            </a:solidFill>
          </a:ln>
          <a:effectLst>
            <a:glow rad="139700">
              <a:schemeClr val="accent5">
                <a:satMod val="175000"/>
                <a:alpha val="40000"/>
              </a:schemeClr>
            </a:glow>
          </a:effectLst>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err="1">
                <a:solidFill>
                  <a:srgbClr val="0070C0"/>
                </a:solidFill>
                <a:latin typeface="Times New Roman" panose="02020603050405020304" pitchFamily="18" charset="0"/>
                <a:cs typeface="Times New Roman" panose="02020603050405020304" pitchFamily="18" charset="0"/>
              </a:rPr>
              <a:t>Nghiên</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cứu</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ứng</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dụng</a:t>
            </a:r>
            <a:r>
              <a:rPr lang="en-US" sz="2800" b="1">
                <a:solidFill>
                  <a:srgbClr val="0070C0"/>
                </a:solidFill>
                <a:latin typeface="Times New Roman" panose="02020603050405020304" pitchFamily="18" charset="0"/>
                <a:cs typeface="Times New Roman" panose="02020603050405020304" pitchFamily="18" charset="0"/>
              </a:rPr>
              <a:t> y </a:t>
            </a:r>
            <a:r>
              <a:rPr lang="en-US" sz="2800" b="1" err="1">
                <a:solidFill>
                  <a:srgbClr val="0070C0"/>
                </a:solidFill>
                <a:latin typeface="Times New Roman" panose="02020603050405020304" pitchFamily="18" charset="0"/>
                <a:cs typeface="Times New Roman" panose="02020603050405020304" pitchFamily="18" charset="0"/>
              </a:rPr>
              <a:t>tế</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trong</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mạng</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cảm</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biến</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vô</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tuyến</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dựa</a:t>
            </a:r>
            <a:r>
              <a:rPr lang="en-US" sz="2800" b="1">
                <a:solidFill>
                  <a:srgbClr val="0070C0"/>
                </a:solidFill>
                <a:latin typeface="Times New Roman" panose="02020603050405020304" pitchFamily="18" charset="0"/>
                <a:cs typeface="Times New Roman" panose="02020603050405020304" pitchFamily="18" charset="0"/>
              </a:rPr>
              <a:t> </a:t>
            </a:r>
            <a:r>
              <a:rPr lang="en-US" sz="2800" b="1" err="1">
                <a:solidFill>
                  <a:srgbClr val="0070C0"/>
                </a:solidFill>
                <a:latin typeface="Times New Roman" panose="02020603050405020304" pitchFamily="18" charset="0"/>
                <a:cs typeface="Times New Roman" panose="02020603050405020304" pitchFamily="18" charset="0"/>
              </a:rPr>
              <a:t>trên</a:t>
            </a:r>
            <a:r>
              <a:rPr lang="en-US" sz="2800" b="1">
                <a:solidFill>
                  <a:srgbClr val="0070C0"/>
                </a:solidFill>
                <a:latin typeface="Times New Roman" panose="02020603050405020304" pitchFamily="18" charset="0"/>
                <a:cs typeface="Times New Roman" panose="02020603050405020304" pitchFamily="18" charset="0"/>
              </a:rPr>
              <a:t> IOT</a:t>
            </a:r>
            <a:endParaRPr lang="en-GB" sz="1400">
              <a:solidFill>
                <a:srgbClr val="0070C0"/>
              </a:solidFill>
            </a:endParaRPr>
          </a:p>
        </p:txBody>
      </p:sp>
      <p:sp>
        <p:nvSpPr>
          <p:cNvPr id="7" name="Subtitle 2"/>
          <p:cNvSpPr txBox="1">
            <a:spLocks/>
          </p:cNvSpPr>
          <p:nvPr/>
        </p:nvSpPr>
        <p:spPr>
          <a:xfrm>
            <a:off x="634561" y="4187370"/>
            <a:ext cx="10922877" cy="1204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000" b="1">
                <a:solidFill>
                  <a:srgbClr val="15848B"/>
                </a:solidFill>
                <a:latin typeface="Times New Roman" panose="02020603050405020304" pitchFamily="18" charset="0"/>
                <a:cs typeface="Times New Roman" panose="02020603050405020304" pitchFamily="18" charset="0"/>
              </a:rPr>
              <a:t>Sinh viên thực hiện:</a:t>
            </a:r>
          </a:p>
          <a:p>
            <a:r>
              <a:rPr lang="en-GB" sz="3000" b="1">
                <a:solidFill>
                  <a:srgbClr val="15848B"/>
                </a:solidFill>
                <a:latin typeface="Times New Roman" panose="02020603050405020304" pitchFamily="18" charset="0"/>
                <a:cs typeface="Times New Roman" panose="02020603050405020304" pitchFamily="18" charset="0"/>
              </a:rPr>
              <a:t>Nguyễn Đình Thái - 20H1120170 </a:t>
            </a:r>
          </a:p>
        </p:txBody>
      </p:sp>
    </p:spTree>
    <p:extLst>
      <p:ext uri="{BB962C8B-B14F-4D97-AF65-F5344CB8AC3E}">
        <p14:creationId xmlns:p14="http://schemas.microsoft.com/office/powerpoint/2010/main" val="254058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10</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3.1. </a:t>
            </a:r>
            <a:r>
              <a:rPr lang="en-US" sz="2800" b="1" dirty="0" err="1">
                <a:solidFill>
                  <a:srgbClr val="002060"/>
                </a:solidFill>
                <a:latin typeface="Times New Roman"/>
                <a:cs typeface="Times New Roman"/>
              </a:rPr>
              <a:t>Giới</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thiệu</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960120" y="1821407"/>
            <a:ext cx="10393680" cy="3846127"/>
          </a:xfrm>
        </p:spPr>
        <p:txBody>
          <a:bodyPr vert="horz" lIns="91440" tIns="45720" rIns="91440" bIns="45720" rtlCol="0" anchor="t">
            <a:normAutofit lnSpcReduction="10000"/>
          </a:bodyPr>
          <a:lstStyle/>
          <a:p>
            <a:pPr algn="just">
              <a:lnSpc>
                <a:spcPct val="150000"/>
              </a:lnSpc>
            </a:pPr>
            <a:r>
              <a:rPr lang="vi-VN" sz="2000" dirty="0">
                <a:latin typeface="Arial"/>
                <a:ea typeface="+mn-lt"/>
                <a:cs typeface="Arial"/>
              </a:rPr>
              <a:t>Các công việc phổ biến trong tiền xử lí dữ liệu:</a:t>
            </a:r>
          </a:p>
          <a:p>
            <a:pPr lvl="1" algn="just">
              <a:lnSpc>
                <a:spcPct val="150000"/>
              </a:lnSpc>
              <a:buFont typeface="Wingdings,Sans-Serif" panose="020B0604020202020204" pitchFamily="34" charset="0"/>
              <a:buChar char="§"/>
            </a:pPr>
            <a:r>
              <a:rPr lang="vi-VN" sz="1600" dirty="0">
                <a:latin typeface="Arial"/>
                <a:cs typeface="Arial"/>
              </a:rPr>
              <a:t>Loại bỏ dữ liệu nhiễu</a:t>
            </a:r>
            <a:endParaRPr lang="en-US" sz="1600" dirty="0">
              <a:latin typeface="Arial"/>
              <a:cs typeface="Arial"/>
            </a:endParaRPr>
          </a:p>
          <a:p>
            <a:pPr lvl="1" algn="just">
              <a:lnSpc>
                <a:spcPct val="150000"/>
              </a:lnSpc>
              <a:buFont typeface="Wingdings,Sans-Serif" panose="020B0604020202020204" pitchFamily="34" charset="0"/>
              <a:buChar char="§"/>
            </a:pPr>
            <a:r>
              <a:rPr lang="vi-VN" sz="1600" dirty="0">
                <a:latin typeface="Arial"/>
                <a:cs typeface="Arial"/>
              </a:rPr>
              <a:t>Xử lí gí trị bị thiếu (</a:t>
            </a:r>
            <a:r>
              <a:rPr lang="vi-VN" sz="1600" dirty="0" err="1">
                <a:latin typeface="Arial"/>
                <a:cs typeface="Arial"/>
              </a:rPr>
              <a:t>Missing</a:t>
            </a:r>
            <a:r>
              <a:rPr lang="vi-VN" sz="1600" dirty="0">
                <a:latin typeface="Arial"/>
                <a:cs typeface="Arial"/>
              </a:rPr>
              <a:t> </a:t>
            </a:r>
            <a:r>
              <a:rPr lang="vi-VN" sz="1600" dirty="0" err="1">
                <a:latin typeface="Arial"/>
                <a:cs typeface="Arial"/>
              </a:rPr>
              <a:t>values</a:t>
            </a:r>
            <a:r>
              <a:rPr lang="vi-VN" sz="1600" dirty="0">
                <a:latin typeface="Arial"/>
                <a:cs typeface="Arial"/>
              </a:rPr>
              <a:t>)</a:t>
            </a:r>
            <a:endParaRPr lang="en-US" sz="1600" dirty="0">
              <a:latin typeface="Arial"/>
              <a:cs typeface="Arial"/>
            </a:endParaRPr>
          </a:p>
          <a:p>
            <a:pPr lvl="1" algn="just">
              <a:lnSpc>
                <a:spcPct val="150000"/>
              </a:lnSpc>
              <a:buFont typeface="Wingdings,Sans-Serif" panose="020B0604020202020204" pitchFamily="34" charset="0"/>
              <a:buChar char="§"/>
            </a:pPr>
            <a:r>
              <a:rPr lang="vi-VN" sz="1600" dirty="0">
                <a:latin typeface="Arial"/>
                <a:cs typeface="Arial"/>
              </a:rPr>
              <a:t>Chuyển đổi dữ liệu</a:t>
            </a:r>
          </a:p>
          <a:p>
            <a:pPr lvl="1" algn="just">
              <a:lnSpc>
                <a:spcPct val="150000"/>
              </a:lnSpc>
              <a:buFont typeface="Wingdings,Sans-Serif" panose="020B0604020202020204" pitchFamily="34" charset="0"/>
              <a:buChar char="§"/>
            </a:pPr>
            <a:r>
              <a:rPr lang="vi-VN" sz="1600" dirty="0">
                <a:latin typeface="Arial"/>
                <a:cs typeface="Arial"/>
              </a:rPr>
              <a:t>Xử lí dữ liệu cho mô hình có thể hiểu</a:t>
            </a:r>
            <a:endParaRPr lang="vi-VN" dirty="0"/>
          </a:p>
          <a:p>
            <a:pPr lvl="1" algn="just">
              <a:lnSpc>
                <a:spcPct val="150000"/>
              </a:lnSpc>
              <a:buFont typeface="Wingdings,Sans-Serif" panose="020B0604020202020204" pitchFamily="34" charset="0"/>
              <a:buChar char="§"/>
            </a:pPr>
            <a:r>
              <a:rPr lang="vi-VN" sz="1600" dirty="0">
                <a:latin typeface="Arial"/>
                <a:cs typeface="Arial"/>
              </a:rPr>
              <a:t>...</a:t>
            </a:r>
          </a:p>
          <a:p>
            <a:pPr algn="just">
              <a:lnSpc>
                <a:spcPct val="150000"/>
              </a:lnSpc>
            </a:pPr>
            <a:r>
              <a:rPr lang="vi-VN" sz="2000" dirty="0">
                <a:latin typeface="Arial"/>
                <a:cs typeface="Arial"/>
              </a:rPr>
              <a:t>Mục tiêu để dữ liệu có thể đưa vào mô hình, và dữ liệu trong mơ nhất</a:t>
            </a:r>
          </a:p>
          <a:p>
            <a:pPr algn="just">
              <a:lnSpc>
                <a:spcPct val="150000"/>
              </a:lnSpc>
            </a:pPr>
            <a:r>
              <a:rPr lang="vi-VN" sz="2000" dirty="0">
                <a:latin typeface="Arial"/>
                <a:cs typeface="Arial"/>
              </a:rPr>
              <a:t>Ở đây chúng tôi sử dụng ngôn ngữ </a:t>
            </a:r>
            <a:r>
              <a:rPr lang="vi-VN" sz="2000" dirty="0" err="1">
                <a:latin typeface="Arial"/>
                <a:cs typeface="Arial"/>
              </a:rPr>
              <a:t>python</a:t>
            </a:r>
            <a:r>
              <a:rPr lang="vi-VN" sz="2000" dirty="0">
                <a:latin typeface="Arial"/>
                <a:cs typeface="Arial"/>
              </a:rPr>
              <a:t> và thư viện </a:t>
            </a:r>
            <a:r>
              <a:rPr lang="vi-VN" sz="2000" dirty="0" err="1">
                <a:latin typeface="Arial"/>
                <a:cs typeface="Arial"/>
              </a:rPr>
              <a:t>pandas</a:t>
            </a:r>
            <a:r>
              <a:rPr lang="vi-VN" sz="2000" dirty="0">
                <a:latin typeface="Arial"/>
                <a:cs typeface="Arial"/>
              </a:rPr>
              <a:t> để xử lí</a:t>
            </a:r>
          </a:p>
          <a:p>
            <a:pPr lvl="1" algn="just">
              <a:lnSpc>
                <a:spcPct val="150000"/>
              </a:lnSpc>
              <a:buFont typeface="Wingdings" panose="020B0604020202020204" pitchFamily="34" charset="0"/>
              <a:buChar char="§"/>
            </a:pPr>
            <a:endParaRPr lang="vi-VN" sz="1600" dirty="0">
              <a:latin typeface="Arial"/>
              <a:cs typeface="Arial"/>
            </a:endParaRPr>
          </a:p>
          <a:p>
            <a:pPr marL="457200" lvl="1" indent="0" algn="just">
              <a:lnSpc>
                <a:spcPct val="150000"/>
              </a:lnSpc>
              <a:buNone/>
            </a:pPr>
            <a:endParaRPr lang="vi-VN" sz="1600" dirty="0">
              <a:latin typeface="Arial"/>
              <a:cs typeface="Arial"/>
            </a:endParaRPr>
          </a:p>
        </p:txBody>
      </p:sp>
    </p:spTree>
    <p:extLst>
      <p:ext uri="{BB962C8B-B14F-4D97-AF65-F5344CB8AC3E}">
        <p14:creationId xmlns:p14="http://schemas.microsoft.com/office/powerpoint/2010/main" val="398621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11</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2058818" y="1759384"/>
            <a:ext cx="10379005" cy="1091907"/>
          </a:xfrm>
        </p:spPr>
        <p:txBody>
          <a:bodyPr vert="horz" lIns="91440" tIns="45720" rIns="91440" bIns="45720" rtlCol="0" anchor="t">
            <a:normAutofit lnSpcReduction="10000"/>
          </a:bodyPr>
          <a:lstStyle/>
          <a:p>
            <a:pPr algn="just">
              <a:lnSpc>
                <a:spcPct val="150000"/>
              </a:lnSpc>
            </a:pPr>
            <a:r>
              <a:rPr lang="vi-VN" sz="2000" dirty="0">
                <a:latin typeface="Arial"/>
                <a:ea typeface="+mn-lt"/>
                <a:cs typeface="Arial"/>
              </a:rPr>
              <a:t>Bước 1: Đọc dữ liệu từ </a:t>
            </a:r>
            <a:r>
              <a:rPr lang="vi-VN" sz="2000" dirty="0" err="1">
                <a:latin typeface="Arial"/>
                <a:ea typeface="+mn-lt"/>
                <a:cs typeface="Arial"/>
              </a:rPr>
              <a:t>file</a:t>
            </a:r>
            <a:r>
              <a:rPr lang="vi-VN" sz="2000" dirty="0">
                <a:latin typeface="Arial"/>
                <a:ea typeface="+mn-lt"/>
                <a:cs typeface="Arial"/>
              </a:rPr>
              <a:t> </a:t>
            </a:r>
            <a:r>
              <a:rPr lang="vi-VN" sz="2000" dirty="0" err="1">
                <a:latin typeface="Arial"/>
                <a:ea typeface="+mn-lt"/>
                <a:cs typeface="Arial"/>
              </a:rPr>
              <a:t>csv</a:t>
            </a:r>
            <a:r>
              <a:rPr lang="vi-VN" sz="2000" dirty="0">
                <a:latin typeface="Arial"/>
                <a:ea typeface="+mn-lt"/>
                <a:cs typeface="Arial"/>
              </a:rPr>
              <a:t> đã thu thập từ mục 2.</a:t>
            </a:r>
          </a:p>
          <a:p>
            <a:pPr marL="0" indent="0" algn="just">
              <a:lnSpc>
                <a:spcPct val="150000"/>
              </a:lnSpc>
              <a:buNone/>
            </a:pPr>
            <a:r>
              <a:rPr lang="vi-VN" sz="2000" err="1">
                <a:latin typeface="Arial"/>
                <a:ea typeface="+mn-lt"/>
                <a:cs typeface="Arial"/>
              </a:rPr>
              <a:t>df</a:t>
            </a:r>
            <a:r>
              <a:rPr lang="vi-VN" sz="2000">
                <a:latin typeface="Arial"/>
                <a:ea typeface="+mn-lt"/>
                <a:cs typeface="Arial"/>
              </a:rPr>
              <a:t> = </a:t>
            </a:r>
            <a:r>
              <a:rPr lang="vi-VN" sz="2000" err="1">
                <a:latin typeface="Arial"/>
                <a:ea typeface="+mn-lt"/>
                <a:cs typeface="Arial"/>
              </a:rPr>
              <a:t>pd.read_csv</a:t>
            </a:r>
            <a:r>
              <a:rPr lang="vi-VN" sz="2000">
                <a:latin typeface="Arial"/>
                <a:ea typeface="+mn-lt"/>
                <a:cs typeface="Arial"/>
              </a:rPr>
              <a:t>('</a:t>
            </a:r>
            <a:r>
              <a:rPr lang="vi-VN" sz="2000" err="1">
                <a:latin typeface="Arial"/>
                <a:ea typeface="+mn-lt"/>
                <a:cs typeface="Arial"/>
              </a:rPr>
              <a:t>Data</a:t>
            </a:r>
            <a:r>
              <a:rPr lang="vi-VN" sz="2000">
                <a:latin typeface="Arial"/>
                <a:ea typeface="+mn-lt"/>
                <a:cs typeface="Arial"/>
              </a:rPr>
              <a:t>/data_price_house.csv')</a:t>
            </a:r>
            <a:endParaRPr lang="vi-VN" sz="2000" dirty="0">
              <a:latin typeface="Arial"/>
              <a:cs typeface="Arial"/>
            </a:endParaRPr>
          </a:p>
          <a:p>
            <a:pPr marL="0" indent="0" algn="just">
              <a:lnSpc>
                <a:spcPct val="150000"/>
              </a:lnSpc>
              <a:buNone/>
            </a:pPr>
            <a:endParaRPr lang="vi-VN" sz="2000" dirty="0">
              <a:latin typeface="Arial"/>
              <a:cs typeface="Arial"/>
            </a:endParaRPr>
          </a:p>
          <a:p>
            <a:pPr lvl="1" algn="just">
              <a:lnSpc>
                <a:spcPct val="150000"/>
              </a:lnSpc>
              <a:buFont typeface="Wingdings" panose="020B0604020202020204" pitchFamily="34" charset="0"/>
              <a:buChar char="§"/>
            </a:pPr>
            <a:endParaRPr lang="vi-VN" sz="1600" dirty="0">
              <a:latin typeface="Arial"/>
              <a:cs typeface="Arial"/>
            </a:endParaRPr>
          </a:p>
          <a:p>
            <a:pPr marL="457200" lvl="1" indent="0" algn="just">
              <a:lnSpc>
                <a:spcPct val="150000"/>
              </a:lnSpc>
              <a:buNone/>
            </a:pPr>
            <a:endParaRPr lang="vi-VN" sz="1600" dirty="0">
              <a:latin typeface="Arial"/>
              <a:cs typeface="Arial"/>
            </a:endParaRPr>
          </a:p>
        </p:txBody>
      </p:sp>
      <p:pic>
        <p:nvPicPr>
          <p:cNvPr id="6" name="Hình ảnh 5" descr="df = pd.read_csv('Data/data_price_house.csv') &#10;">
            <a:extLst>
              <a:ext uri="{FF2B5EF4-FFF2-40B4-BE49-F238E27FC236}">
                <a16:creationId xmlns:a16="http://schemas.microsoft.com/office/drawing/2014/main" id="{F1C31B2F-3C60-A260-6AD9-D3C20298AAD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729563" y="2845015"/>
            <a:ext cx="8405035" cy="3418527"/>
          </a:xfrm>
          <a:prstGeom prst="rect">
            <a:avLst/>
          </a:prstGeom>
        </p:spPr>
      </p:pic>
    </p:spTree>
    <p:extLst>
      <p:ext uri="{BB962C8B-B14F-4D97-AF65-F5344CB8AC3E}">
        <p14:creationId xmlns:p14="http://schemas.microsoft.com/office/powerpoint/2010/main" val="9707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12</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1527190" y="2175826"/>
            <a:ext cx="10379005" cy="1091907"/>
          </a:xfrm>
        </p:spPr>
        <p:txBody>
          <a:bodyPr vert="horz" lIns="91440" tIns="45720" rIns="91440" bIns="45720" rtlCol="0" anchor="t">
            <a:normAutofit/>
          </a:bodyPr>
          <a:lstStyle/>
          <a:p>
            <a:pPr algn="just">
              <a:lnSpc>
                <a:spcPct val="150000"/>
              </a:lnSpc>
            </a:pPr>
            <a:r>
              <a:rPr lang="vi-VN" sz="2000" dirty="0">
                <a:latin typeface="Arial"/>
                <a:ea typeface="+mn-lt"/>
                <a:cs typeface="Arial"/>
              </a:rPr>
              <a:t>Bước 2: Ở đây tôi đã xóa đi vài cột không cần thiết mà tôi nghĩ, để lại các cột sau:</a:t>
            </a:r>
            <a:endParaRPr lang="vi-VN" sz="2000" dirty="0">
              <a:latin typeface="Arial"/>
              <a:cs typeface="Arial"/>
            </a:endParaRPr>
          </a:p>
          <a:p>
            <a:pPr marL="457200" lvl="1" indent="0" algn="just">
              <a:lnSpc>
                <a:spcPct val="150000"/>
              </a:lnSpc>
              <a:buNone/>
            </a:pPr>
            <a:endParaRPr lang="vi-VN" sz="1600" dirty="0">
              <a:latin typeface="Arial"/>
              <a:cs typeface="Arial"/>
            </a:endParaRPr>
          </a:p>
        </p:txBody>
      </p:sp>
      <p:graphicFrame>
        <p:nvGraphicFramePr>
          <p:cNvPr id="8" name="Bảng 7">
            <a:extLst>
              <a:ext uri="{FF2B5EF4-FFF2-40B4-BE49-F238E27FC236}">
                <a16:creationId xmlns:a16="http://schemas.microsoft.com/office/drawing/2014/main" id="{F7151948-17BA-6E25-465E-80074648CCFB}"/>
              </a:ext>
            </a:extLst>
          </p:cNvPr>
          <p:cNvGraphicFramePr>
            <a:graphicFrameLocks noGrp="1"/>
          </p:cNvGraphicFramePr>
          <p:nvPr>
            <p:extLst>
              <p:ext uri="{D42A27DB-BD31-4B8C-83A1-F6EECF244321}">
                <p14:modId xmlns:p14="http://schemas.microsoft.com/office/powerpoint/2010/main" val="2921428917"/>
              </p:ext>
            </p:extLst>
          </p:nvPr>
        </p:nvGraphicFramePr>
        <p:xfrm>
          <a:off x="1373372" y="3118883"/>
          <a:ext cx="9905735" cy="365760"/>
        </p:xfrm>
        <a:graphic>
          <a:graphicData uri="http://schemas.openxmlformats.org/drawingml/2006/table">
            <a:tbl>
              <a:tblPr firstRow="1" bandRow="1">
                <a:tableStyleId>{5C22544A-7EE6-4342-B048-85BDC9FD1C3A}</a:tableStyleId>
              </a:tblPr>
              <a:tblGrid>
                <a:gridCol w="672062">
                  <a:extLst>
                    <a:ext uri="{9D8B030D-6E8A-4147-A177-3AD203B41FA5}">
                      <a16:colId xmlns:a16="http://schemas.microsoft.com/office/drawing/2014/main" val="50046143"/>
                    </a:ext>
                  </a:extLst>
                </a:gridCol>
                <a:gridCol w="1196825">
                  <a:extLst>
                    <a:ext uri="{9D8B030D-6E8A-4147-A177-3AD203B41FA5}">
                      <a16:colId xmlns:a16="http://schemas.microsoft.com/office/drawing/2014/main" val="2608288491"/>
                    </a:ext>
                  </a:extLst>
                </a:gridCol>
                <a:gridCol w="1178412">
                  <a:extLst>
                    <a:ext uri="{9D8B030D-6E8A-4147-A177-3AD203B41FA5}">
                      <a16:colId xmlns:a16="http://schemas.microsoft.com/office/drawing/2014/main" val="2037427948"/>
                    </a:ext>
                  </a:extLst>
                </a:gridCol>
                <a:gridCol w="2218729">
                  <a:extLst>
                    <a:ext uri="{9D8B030D-6E8A-4147-A177-3AD203B41FA5}">
                      <a16:colId xmlns:a16="http://schemas.microsoft.com/office/drawing/2014/main" val="2333710930"/>
                    </a:ext>
                  </a:extLst>
                </a:gridCol>
                <a:gridCol w="1160000">
                  <a:extLst>
                    <a:ext uri="{9D8B030D-6E8A-4147-A177-3AD203B41FA5}">
                      <a16:colId xmlns:a16="http://schemas.microsoft.com/office/drawing/2014/main" val="701237311"/>
                    </a:ext>
                  </a:extLst>
                </a:gridCol>
                <a:gridCol w="1320195">
                  <a:extLst>
                    <a:ext uri="{9D8B030D-6E8A-4147-A177-3AD203B41FA5}">
                      <a16:colId xmlns:a16="http://schemas.microsoft.com/office/drawing/2014/main" val="1829807098"/>
                    </a:ext>
                  </a:extLst>
                </a:gridCol>
                <a:gridCol w="1110785">
                  <a:extLst>
                    <a:ext uri="{9D8B030D-6E8A-4147-A177-3AD203B41FA5}">
                      <a16:colId xmlns:a16="http://schemas.microsoft.com/office/drawing/2014/main" val="1222384584"/>
                    </a:ext>
                  </a:extLst>
                </a:gridCol>
                <a:gridCol w="1048727">
                  <a:extLst>
                    <a:ext uri="{9D8B030D-6E8A-4147-A177-3AD203B41FA5}">
                      <a16:colId xmlns:a16="http://schemas.microsoft.com/office/drawing/2014/main" val="372079712"/>
                    </a:ext>
                  </a:extLst>
                </a:gridCol>
              </a:tblGrid>
              <a:tr h="0">
                <a:tc>
                  <a:txBody>
                    <a:bodyPr/>
                    <a:lstStyle/>
                    <a:p>
                      <a:pPr algn="r" fontAlgn="ctr"/>
                      <a:r>
                        <a:rPr lang="vi-VN" b="1" dirty="0">
                          <a:effectLst/>
                        </a:rPr>
                        <a:t>Giá</a:t>
                      </a:r>
                    </a:p>
                  </a:txBody>
                  <a:tcPr anchor="ctr">
                    <a:lnL>
                      <a:noFill/>
                    </a:lnL>
                    <a:lnR>
                      <a:noFill/>
                    </a:lnR>
                    <a:lnT>
                      <a:noFill/>
                    </a:lnT>
                    <a:lnB>
                      <a:noFill/>
                    </a:lnB>
                    <a:solidFill>
                      <a:srgbClr val="111111"/>
                    </a:solidFill>
                  </a:tcPr>
                </a:tc>
                <a:tc>
                  <a:txBody>
                    <a:bodyPr/>
                    <a:lstStyle/>
                    <a:p>
                      <a:pPr algn="r" fontAlgn="ctr"/>
                      <a:r>
                        <a:rPr lang="vi-VN" b="1" dirty="0">
                          <a:effectLst/>
                        </a:rPr>
                        <a:t>Diện tích</a:t>
                      </a:r>
                    </a:p>
                  </a:txBody>
                  <a:tcPr anchor="ctr">
                    <a:lnL>
                      <a:noFill/>
                    </a:lnL>
                    <a:lnR>
                      <a:noFill/>
                    </a:lnR>
                    <a:lnT>
                      <a:noFill/>
                    </a:lnT>
                    <a:lnB>
                      <a:noFill/>
                    </a:lnB>
                    <a:solidFill>
                      <a:srgbClr val="111111"/>
                    </a:solidFill>
                  </a:tcPr>
                </a:tc>
                <a:tc>
                  <a:txBody>
                    <a:bodyPr/>
                    <a:lstStyle/>
                    <a:p>
                      <a:pPr algn="r" fontAlgn="ctr"/>
                      <a:r>
                        <a:rPr lang="vi-VN" b="1" dirty="0">
                          <a:effectLst/>
                        </a:rPr>
                        <a:t>Mặt tiền</a:t>
                      </a:r>
                    </a:p>
                  </a:txBody>
                  <a:tcPr anchor="ctr">
                    <a:lnL>
                      <a:noFill/>
                    </a:lnL>
                    <a:lnR>
                      <a:noFill/>
                    </a:lnR>
                    <a:lnT>
                      <a:noFill/>
                    </a:lnT>
                    <a:lnB>
                      <a:noFill/>
                    </a:lnB>
                    <a:solidFill>
                      <a:srgbClr val="111111"/>
                    </a:solidFill>
                  </a:tcPr>
                </a:tc>
                <a:tc>
                  <a:txBody>
                    <a:bodyPr/>
                    <a:lstStyle/>
                    <a:p>
                      <a:pPr algn="r" fontAlgn="ctr"/>
                      <a:r>
                        <a:rPr lang="vi-VN" b="1" dirty="0">
                          <a:effectLst/>
                        </a:rPr>
                        <a:t>Đường trước nhà</a:t>
                      </a:r>
                    </a:p>
                  </a:txBody>
                  <a:tcPr anchor="ctr">
                    <a:lnL>
                      <a:noFill/>
                    </a:lnL>
                    <a:lnR>
                      <a:noFill/>
                    </a:lnR>
                    <a:lnT>
                      <a:noFill/>
                    </a:lnT>
                    <a:lnB>
                      <a:noFill/>
                    </a:lnB>
                    <a:solidFill>
                      <a:srgbClr val="111111"/>
                    </a:solidFill>
                  </a:tcPr>
                </a:tc>
                <a:tc>
                  <a:txBody>
                    <a:bodyPr/>
                    <a:lstStyle/>
                    <a:p>
                      <a:pPr algn="r" fontAlgn="ctr"/>
                      <a:r>
                        <a:rPr lang="vi-VN" b="1" dirty="0">
                          <a:effectLst/>
                        </a:rPr>
                        <a:t>Số tầng</a:t>
                      </a:r>
                    </a:p>
                  </a:txBody>
                  <a:tcPr anchor="ctr">
                    <a:lnL>
                      <a:noFill/>
                    </a:lnL>
                    <a:lnR>
                      <a:noFill/>
                    </a:lnR>
                    <a:lnT>
                      <a:noFill/>
                    </a:lnT>
                    <a:lnB>
                      <a:noFill/>
                    </a:lnB>
                    <a:solidFill>
                      <a:srgbClr val="111111"/>
                    </a:solidFill>
                  </a:tcPr>
                </a:tc>
                <a:tc>
                  <a:txBody>
                    <a:bodyPr/>
                    <a:lstStyle/>
                    <a:p>
                      <a:pPr algn="r" fontAlgn="ctr"/>
                      <a:r>
                        <a:rPr lang="vi-VN" b="1" dirty="0">
                          <a:effectLst/>
                        </a:rPr>
                        <a:t>Số phòng</a:t>
                      </a:r>
                    </a:p>
                  </a:txBody>
                  <a:tcPr anchor="ctr">
                    <a:lnL>
                      <a:noFill/>
                    </a:lnL>
                    <a:lnR>
                      <a:noFill/>
                    </a:lnR>
                    <a:lnT>
                      <a:noFill/>
                    </a:lnT>
                    <a:lnB>
                      <a:noFill/>
                    </a:lnB>
                    <a:solidFill>
                      <a:srgbClr val="111111"/>
                    </a:solidFill>
                  </a:tcPr>
                </a:tc>
                <a:tc>
                  <a:txBody>
                    <a:bodyPr/>
                    <a:lstStyle/>
                    <a:p>
                      <a:pPr algn="r" fontAlgn="ctr"/>
                      <a:r>
                        <a:rPr lang="vi-VN" b="1" dirty="0">
                          <a:effectLst/>
                        </a:rPr>
                        <a:t>Số </a:t>
                      </a:r>
                      <a:r>
                        <a:rPr lang="vi-VN" b="1" dirty="0" err="1">
                          <a:effectLst/>
                        </a:rPr>
                        <a:t>toilet</a:t>
                      </a:r>
                    </a:p>
                  </a:txBody>
                  <a:tcPr anchor="ctr">
                    <a:lnL>
                      <a:noFill/>
                    </a:lnL>
                    <a:lnR>
                      <a:noFill/>
                    </a:lnR>
                    <a:lnT>
                      <a:noFill/>
                    </a:lnT>
                    <a:lnB>
                      <a:noFill/>
                    </a:lnB>
                    <a:solidFill>
                      <a:srgbClr val="111111"/>
                    </a:solidFill>
                  </a:tcPr>
                </a:tc>
                <a:tc>
                  <a:txBody>
                    <a:bodyPr/>
                    <a:lstStyle/>
                    <a:p>
                      <a:pPr algn="r" fontAlgn="ctr"/>
                      <a:r>
                        <a:rPr lang="vi-VN" b="1" dirty="0">
                          <a:effectLst/>
                        </a:rPr>
                        <a:t>Nội thất</a:t>
                      </a:r>
                    </a:p>
                  </a:txBody>
                  <a:tcPr anchor="ctr">
                    <a:lnL>
                      <a:noFill/>
                    </a:lnL>
                    <a:lnR>
                      <a:noFill/>
                    </a:lnR>
                    <a:lnT>
                      <a:noFill/>
                    </a:lnT>
                    <a:lnB>
                      <a:noFill/>
                    </a:lnB>
                    <a:solidFill>
                      <a:srgbClr val="111111"/>
                    </a:solidFill>
                  </a:tcPr>
                </a:tc>
                <a:extLst>
                  <a:ext uri="{0D108BD9-81ED-4DB2-BD59-A6C34878D82A}">
                    <a16:rowId xmlns:a16="http://schemas.microsoft.com/office/drawing/2014/main" val="4239666268"/>
                  </a:ext>
                </a:extLst>
              </a:tr>
            </a:tbl>
          </a:graphicData>
        </a:graphic>
      </p:graphicFrame>
      <p:graphicFrame>
        <p:nvGraphicFramePr>
          <p:cNvPr id="12" name="Bảng 11">
            <a:extLst>
              <a:ext uri="{FF2B5EF4-FFF2-40B4-BE49-F238E27FC236}">
                <a16:creationId xmlns:a16="http://schemas.microsoft.com/office/drawing/2014/main" id="{94939390-78CC-7CE4-AA0C-1BB859F3716D}"/>
              </a:ext>
            </a:extLst>
          </p:cNvPr>
          <p:cNvGraphicFramePr>
            <a:graphicFrameLocks noGrp="1"/>
          </p:cNvGraphicFramePr>
          <p:nvPr>
            <p:extLst>
              <p:ext uri="{D42A27DB-BD31-4B8C-83A1-F6EECF244321}">
                <p14:modId xmlns:p14="http://schemas.microsoft.com/office/powerpoint/2010/main" val="3572233755"/>
              </p:ext>
            </p:extLst>
          </p:nvPr>
        </p:nvGraphicFramePr>
        <p:xfrm>
          <a:off x="248092" y="2915092"/>
          <a:ext cx="11793235" cy="2103120"/>
        </p:xfrm>
        <a:graphic>
          <a:graphicData uri="http://schemas.openxmlformats.org/drawingml/2006/table">
            <a:tbl>
              <a:tblPr firstRow="1" bandRow="1">
                <a:tableStyleId>{5C22544A-7EE6-4342-B048-85BDC9FD1C3A}</a:tableStyleId>
              </a:tblPr>
              <a:tblGrid>
                <a:gridCol w="974649">
                  <a:extLst>
                    <a:ext uri="{9D8B030D-6E8A-4147-A177-3AD203B41FA5}">
                      <a16:colId xmlns:a16="http://schemas.microsoft.com/office/drawing/2014/main" val="694275393"/>
                    </a:ext>
                  </a:extLst>
                </a:gridCol>
                <a:gridCol w="1329069">
                  <a:extLst>
                    <a:ext uri="{9D8B030D-6E8A-4147-A177-3AD203B41FA5}">
                      <a16:colId xmlns:a16="http://schemas.microsoft.com/office/drawing/2014/main" val="1720582055"/>
                    </a:ext>
                  </a:extLst>
                </a:gridCol>
                <a:gridCol w="1627357">
                  <a:extLst>
                    <a:ext uri="{9D8B030D-6E8A-4147-A177-3AD203B41FA5}">
                      <a16:colId xmlns:a16="http://schemas.microsoft.com/office/drawing/2014/main" val="3871828062"/>
                    </a:ext>
                  </a:extLst>
                </a:gridCol>
                <a:gridCol w="1310360">
                  <a:extLst>
                    <a:ext uri="{9D8B030D-6E8A-4147-A177-3AD203B41FA5}">
                      <a16:colId xmlns:a16="http://schemas.microsoft.com/office/drawing/2014/main" val="3141501122"/>
                    </a:ext>
                  </a:extLst>
                </a:gridCol>
                <a:gridCol w="1310360">
                  <a:extLst>
                    <a:ext uri="{9D8B030D-6E8A-4147-A177-3AD203B41FA5}">
                      <a16:colId xmlns:a16="http://schemas.microsoft.com/office/drawing/2014/main" val="4050197863"/>
                    </a:ext>
                  </a:extLst>
                </a:gridCol>
                <a:gridCol w="1310360">
                  <a:extLst>
                    <a:ext uri="{9D8B030D-6E8A-4147-A177-3AD203B41FA5}">
                      <a16:colId xmlns:a16="http://schemas.microsoft.com/office/drawing/2014/main" val="2367740546"/>
                    </a:ext>
                  </a:extLst>
                </a:gridCol>
                <a:gridCol w="1310360">
                  <a:extLst>
                    <a:ext uri="{9D8B030D-6E8A-4147-A177-3AD203B41FA5}">
                      <a16:colId xmlns:a16="http://schemas.microsoft.com/office/drawing/2014/main" val="3230345160"/>
                    </a:ext>
                  </a:extLst>
                </a:gridCol>
                <a:gridCol w="1310360">
                  <a:extLst>
                    <a:ext uri="{9D8B030D-6E8A-4147-A177-3AD203B41FA5}">
                      <a16:colId xmlns:a16="http://schemas.microsoft.com/office/drawing/2014/main" val="2194695558"/>
                    </a:ext>
                  </a:extLst>
                </a:gridCol>
                <a:gridCol w="1310360">
                  <a:extLst>
                    <a:ext uri="{9D8B030D-6E8A-4147-A177-3AD203B41FA5}">
                      <a16:colId xmlns:a16="http://schemas.microsoft.com/office/drawing/2014/main" val="3965552969"/>
                    </a:ext>
                  </a:extLst>
                </a:gridCol>
              </a:tblGrid>
              <a:tr h="0">
                <a:tc>
                  <a:txBody>
                    <a:bodyPr/>
                    <a:lstStyle/>
                    <a:p>
                      <a:pPr algn="r" fontAlgn="ctr"/>
                      <a:endParaRPr lang="vi-VN">
                        <a:effectLst/>
                      </a:endParaRP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Giá</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Diện tích</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Mặt tiền</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Đường trước nhà</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Số tầng</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Số phòng</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Số </a:t>
                      </a:r>
                      <a:r>
                        <a:rPr lang="vi-VN" dirty="0" err="1">
                          <a:effectLst/>
                        </a:rPr>
                        <a:t>toilet</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tc>
                  <a:txBody>
                    <a:bodyPr/>
                    <a:lstStyle/>
                    <a:p>
                      <a:pPr algn="r" fontAlgn="ctr"/>
                      <a:r>
                        <a:rPr lang="vi-VN" dirty="0">
                          <a:effectLst/>
                        </a:rPr>
                        <a:t>Nội thất</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5"/>
                    </a:solidFill>
                  </a:tcPr>
                </a:tc>
                <a:extLst>
                  <a:ext uri="{0D108BD9-81ED-4DB2-BD59-A6C34878D82A}">
                    <a16:rowId xmlns:a16="http://schemas.microsoft.com/office/drawing/2014/main" val="3628767218"/>
                  </a:ext>
                </a:extLst>
              </a:tr>
              <a:tr h="0">
                <a:tc>
                  <a:txBody>
                    <a:bodyPr/>
                    <a:lstStyle/>
                    <a:p>
                      <a:pPr algn="r" fontAlgn="ctr"/>
                      <a:r>
                        <a:rPr lang="vi-VN" dirty="0">
                          <a:effectLst/>
                        </a:rPr>
                        <a:t>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4350 Triệu</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36</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6.0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err="1">
                          <a:effectLst/>
                        </a:rPr>
                        <a:t>NaN</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extLst>
                  <a:ext uri="{0D108BD9-81ED-4DB2-BD59-A6C34878D82A}">
                    <a16:rowId xmlns:a16="http://schemas.microsoft.com/office/drawing/2014/main" val="1700680011"/>
                  </a:ext>
                </a:extLst>
              </a:tr>
              <a:tr h="0">
                <a:tc>
                  <a:txBody>
                    <a:bodyPr/>
                    <a:lstStyle/>
                    <a:p>
                      <a:pPr algn="r" fontAlgn="ctr"/>
                      <a:r>
                        <a:rPr lang="vi-VN" dirty="0">
                          <a:effectLst/>
                        </a:rPr>
                        <a:t>1</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5.7 Tỷ</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58.7</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5.0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2.0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2.0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2.0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err="1">
                          <a:effectLst/>
                        </a:rPr>
                        <a:t>NaN</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extLst>
                  <a:ext uri="{0D108BD9-81ED-4DB2-BD59-A6C34878D82A}">
                    <a16:rowId xmlns:a16="http://schemas.microsoft.com/office/drawing/2014/main" val="2936504755"/>
                  </a:ext>
                </a:extLst>
              </a:tr>
              <a:tr h="0">
                <a:tc>
                  <a:txBody>
                    <a:bodyPr/>
                    <a:lstStyle/>
                    <a:p>
                      <a:pPr algn="r" fontAlgn="ctr"/>
                      <a:r>
                        <a:rPr lang="vi-VN" dirty="0">
                          <a:effectLst/>
                        </a:rPr>
                        <a:t>2</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7 Tỷ</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80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12.0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5.0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err="1">
                          <a:effectLst/>
                        </a:rPr>
                        <a:t>NaN</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extLst>
                  <a:ext uri="{0D108BD9-81ED-4DB2-BD59-A6C34878D82A}">
                    <a16:rowId xmlns:a16="http://schemas.microsoft.com/office/drawing/2014/main" val="3432904669"/>
                  </a:ext>
                </a:extLst>
              </a:tr>
              <a:tr h="0">
                <a:tc>
                  <a:txBody>
                    <a:bodyPr/>
                    <a:lstStyle/>
                    <a:p>
                      <a:pPr algn="r" fontAlgn="ctr"/>
                      <a:r>
                        <a:rPr lang="vi-VN" dirty="0">
                          <a:effectLst/>
                        </a:rPr>
                        <a:t>3</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4.8 Tỷ</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68</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5.0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2.0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4.0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a:effectLst/>
                        </a:rPr>
                        <a:t>3.0</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tc>
                  <a:txBody>
                    <a:bodyPr/>
                    <a:lstStyle/>
                    <a:p>
                      <a:pPr fontAlgn="ctr"/>
                      <a:r>
                        <a:rPr lang="vi-VN" dirty="0" err="1">
                          <a:effectLst/>
                        </a:rPr>
                        <a:t>NaN</a:t>
                      </a:r>
                    </a:p>
                  </a:txBody>
                  <a:tcPr anchor="ctr">
                    <a:lnL w="12700">
                      <a:solidFill>
                        <a:schemeClr val="bg1"/>
                      </a:solidFill>
                    </a:lnL>
                    <a:lnR w="12700">
                      <a:solidFill>
                        <a:schemeClr val="bg1"/>
                      </a:solidFill>
                    </a:lnR>
                    <a:lnT w="12700">
                      <a:solidFill>
                        <a:schemeClr val="bg1"/>
                      </a:solidFill>
                    </a:lnT>
                    <a:lnB w="12700">
                      <a:solidFill>
                        <a:schemeClr val="bg1"/>
                      </a:solidFill>
                    </a:lnB>
                    <a:solidFill>
                      <a:schemeClr val="accent1"/>
                    </a:solidFill>
                  </a:tcPr>
                </a:tc>
                <a:extLst>
                  <a:ext uri="{0D108BD9-81ED-4DB2-BD59-A6C34878D82A}">
                    <a16:rowId xmlns:a16="http://schemas.microsoft.com/office/drawing/2014/main" val="4245932634"/>
                  </a:ext>
                </a:extLst>
              </a:tr>
            </a:tbl>
          </a:graphicData>
        </a:graphic>
      </p:graphicFrame>
    </p:spTree>
    <p:extLst>
      <p:ext uri="{BB962C8B-B14F-4D97-AF65-F5344CB8AC3E}">
        <p14:creationId xmlns:p14="http://schemas.microsoft.com/office/powerpoint/2010/main" val="40722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13</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587981" y="1972035"/>
            <a:ext cx="11203028" cy="1091907"/>
          </a:xfrm>
        </p:spPr>
        <p:txBody>
          <a:bodyPr vert="horz" lIns="91440" tIns="45720" rIns="91440" bIns="45720" rtlCol="0" anchor="t">
            <a:normAutofit fontScale="85000" lnSpcReduction="10000"/>
          </a:bodyPr>
          <a:lstStyle/>
          <a:p>
            <a:pPr algn="just">
              <a:lnSpc>
                <a:spcPct val="150000"/>
              </a:lnSpc>
            </a:pPr>
            <a:r>
              <a:rPr lang="vi-VN" sz="2000" dirty="0">
                <a:latin typeface="Arial"/>
                <a:ea typeface="+mn-lt"/>
                <a:cs typeface="Arial"/>
              </a:rPr>
              <a:t>Bước 3: Theo tôi nghĩ, các cột như mặt tiền, đường trước nhà, số tầng, số phòng, số </a:t>
            </a:r>
            <a:r>
              <a:rPr lang="vi-VN" sz="2000" dirty="0" err="1">
                <a:latin typeface="Arial"/>
                <a:ea typeface="+mn-lt"/>
                <a:cs typeface="Arial"/>
              </a:rPr>
              <a:t>toilet</a:t>
            </a:r>
            <a:r>
              <a:rPr lang="vi-VN" sz="2000" dirty="0">
                <a:latin typeface="Arial"/>
                <a:ea typeface="+mn-lt"/>
                <a:cs typeface="Arial"/>
              </a:rPr>
              <a:t> thì nhà nào cũng có ít nhất 1. Nên tôi xử lí </a:t>
            </a:r>
            <a:r>
              <a:rPr lang="vi-VN" sz="2000" dirty="0" err="1">
                <a:latin typeface="Arial"/>
                <a:ea typeface="+mn-lt"/>
                <a:cs typeface="Arial"/>
              </a:rPr>
              <a:t>missing</a:t>
            </a:r>
            <a:r>
              <a:rPr lang="vi-VN" sz="2000" dirty="0">
                <a:latin typeface="Arial"/>
                <a:ea typeface="+mn-lt"/>
                <a:cs typeface="Arial"/>
              </a:rPr>
              <a:t> </a:t>
            </a:r>
            <a:r>
              <a:rPr lang="vi-VN" sz="2000" dirty="0" err="1">
                <a:latin typeface="Arial"/>
                <a:ea typeface="+mn-lt"/>
                <a:cs typeface="Arial"/>
              </a:rPr>
              <a:t>values</a:t>
            </a:r>
            <a:r>
              <a:rPr lang="vi-VN" sz="2000" dirty="0">
                <a:latin typeface="Arial"/>
                <a:ea typeface="+mn-lt"/>
                <a:cs typeface="Arial"/>
              </a:rPr>
              <a:t> của các cột đó bằng cách cho các giá trị </a:t>
            </a:r>
            <a:r>
              <a:rPr lang="vi-VN" sz="2000" dirty="0" err="1">
                <a:latin typeface="Arial"/>
                <a:ea typeface="+mn-lt"/>
                <a:cs typeface="Arial"/>
              </a:rPr>
              <a:t>missing</a:t>
            </a:r>
            <a:r>
              <a:rPr lang="vi-VN" sz="2000" dirty="0">
                <a:latin typeface="Arial"/>
                <a:ea typeface="+mn-lt"/>
                <a:cs typeface="Arial"/>
              </a:rPr>
              <a:t> </a:t>
            </a:r>
            <a:r>
              <a:rPr lang="vi-VN" sz="2000" dirty="0" err="1">
                <a:latin typeface="Arial"/>
                <a:ea typeface="+mn-lt"/>
                <a:cs typeface="Arial"/>
              </a:rPr>
              <a:t>values</a:t>
            </a:r>
            <a:r>
              <a:rPr lang="vi-VN" sz="2000" dirty="0">
                <a:latin typeface="Arial"/>
                <a:ea typeface="+mn-lt"/>
                <a:cs typeface="Arial"/>
              </a:rPr>
              <a:t> đó bằng 1</a:t>
            </a:r>
            <a:endParaRPr lang="vi-VN" dirty="0">
              <a:latin typeface="Arial" panose="020B0604020202020204" pitchFamily="34" charset="0"/>
              <a:cs typeface="Arial" panose="020B0604020202020204" pitchFamily="34" charset="0"/>
            </a:endParaRPr>
          </a:p>
        </p:txBody>
      </p:sp>
      <p:pic>
        <p:nvPicPr>
          <p:cNvPr id="7" name="Hình ảnh 6" descr="Ảnh có chứa văn bản, ảnh chụp màn hình, Phông chữ, phần mềm&#10;&#10;Mô tả được tự động tạo">
            <a:extLst>
              <a:ext uri="{FF2B5EF4-FFF2-40B4-BE49-F238E27FC236}">
                <a16:creationId xmlns:a16="http://schemas.microsoft.com/office/drawing/2014/main" id="{B33F7757-3C5F-4CC3-B4C0-CFCAA8317565}"/>
              </a:ext>
            </a:extLst>
          </p:cNvPr>
          <p:cNvPicPr>
            <a:picLocks noChangeAspect="1"/>
          </p:cNvPicPr>
          <p:nvPr/>
        </p:nvPicPr>
        <p:blipFill>
          <a:blip r:embed="rId2"/>
          <a:stretch>
            <a:fillRect/>
          </a:stretch>
        </p:blipFill>
        <p:spPr>
          <a:xfrm>
            <a:off x="3802912" y="4563225"/>
            <a:ext cx="3673548" cy="1860528"/>
          </a:xfrm>
          <a:prstGeom prst="rect">
            <a:avLst/>
          </a:prstGeom>
        </p:spPr>
      </p:pic>
      <p:sp>
        <p:nvSpPr>
          <p:cNvPr id="11" name="Content Placeholder 2">
            <a:extLst>
              <a:ext uri="{FF2B5EF4-FFF2-40B4-BE49-F238E27FC236}">
                <a16:creationId xmlns:a16="http://schemas.microsoft.com/office/drawing/2014/main" id="{DC03030B-F5A4-BE55-E31F-82FB39F52798}"/>
              </a:ext>
            </a:extLst>
          </p:cNvPr>
          <p:cNvSpPr txBox="1">
            <a:spLocks/>
          </p:cNvSpPr>
          <p:nvPr/>
        </p:nvSpPr>
        <p:spPr>
          <a:xfrm>
            <a:off x="589754" y="3825644"/>
            <a:ext cx="11203028" cy="10919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Sau khi xử lí xong cần </a:t>
            </a:r>
            <a:r>
              <a:rPr lang="vi-VN" sz="2000" dirty="0" err="1">
                <a:latin typeface="Arial"/>
                <a:cs typeface="Arial"/>
              </a:rPr>
              <a:t>check</a:t>
            </a:r>
            <a:r>
              <a:rPr lang="vi-VN" sz="2000" dirty="0">
                <a:latin typeface="Arial"/>
                <a:cs typeface="Arial"/>
              </a:rPr>
              <a:t> lại còn giá trị </a:t>
            </a:r>
            <a:r>
              <a:rPr lang="vi-VN" sz="2000" dirty="0" err="1">
                <a:latin typeface="Arial"/>
                <a:cs typeface="Arial"/>
              </a:rPr>
              <a:t>missing</a:t>
            </a:r>
            <a:r>
              <a:rPr lang="vi-VN" sz="2000" dirty="0">
                <a:latin typeface="Arial"/>
                <a:cs typeface="Arial"/>
              </a:rPr>
              <a:t> </a:t>
            </a:r>
            <a:r>
              <a:rPr lang="vi-VN" sz="2000" dirty="0" err="1">
                <a:latin typeface="Arial"/>
                <a:cs typeface="Arial"/>
              </a:rPr>
              <a:t>values</a:t>
            </a:r>
            <a:r>
              <a:rPr lang="vi-VN" sz="2000" dirty="0">
                <a:latin typeface="Arial"/>
                <a:cs typeface="Arial"/>
              </a:rPr>
              <a:t> hay không</a:t>
            </a:r>
            <a:endParaRPr lang="vi-VN" sz="2000" dirty="0">
              <a:latin typeface="Arial" panose="020B0604020202020204" pitchFamily="34" charset="0"/>
              <a:cs typeface="Arial" panose="020B0604020202020204" pitchFamily="34" charset="0"/>
            </a:endParaRPr>
          </a:p>
        </p:txBody>
      </p:sp>
      <p:pic>
        <p:nvPicPr>
          <p:cNvPr id="13" name="Hình ảnh 12">
            <a:extLst>
              <a:ext uri="{FF2B5EF4-FFF2-40B4-BE49-F238E27FC236}">
                <a16:creationId xmlns:a16="http://schemas.microsoft.com/office/drawing/2014/main" id="{857CC584-BB14-9C41-5E34-069C064ABC45}"/>
              </a:ext>
            </a:extLst>
          </p:cNvPr>
          <p:cNvPicPr>
            <a:picLocks noChangeAspect="1"/>
          </p:cNvPicPr>
          <p:nvPr/>
        </p:nvPicPr>
        <p:blipFill>
          <a:blip r:embed="rId3"/>
          <a:stretch>
            <a:fillRect/>
          </a:stretch>
        </p:blipFill>
        <p:spPr>
          <a:xfrm>
            <a:off x="2243470" y="2995655"/>
            <a:ext cx="5613990" cy="432526"/>
          </a:xfrm>
          <a:prstGeom prst="rect">
            <a:avLst/>
          </a:prstGeom>
        </p:spPr>
      </p:pic>
    </p:spTree>
    <p:extLst>
      <p:ext uri="{BB962C8B-B14F-4D97-AF65-F5344CB8AC3E}">
        <p14:creationId xmlns:p14="http://schemas.microsoft.com/office/powerpoint/2010/main" val="248802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14</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587981" y="1972035"/>
            <a:ext cx="11203028" cy="1091907"/>
          </a:xfrm>
        </p:spPr>
        <p:txBody>
          <a:bodyPr vert="horz" lIns="91440" tIns="45720" rIns="91440" bIns="45720" rtlCol="0" anchor="t">
            <a:normAutofit/>
          </a:bodyPr>
          <a:lstStyle/>
          <a:p>
            <a:pPr algn="just">
              <a:lnSpc>
                <a:spcPct val="150000"/>
              </a:lnSpc>
            </a:pPr>
            <a:r>
              <a:rPr lang="vi-VN" sz="2000" dirty="0">
                <a:latin typeface="Arial"/>
                <a:ea typeface="+mn-lt"/>
                <a:cs typeface="Arial"/>
              </a:rPr>
              <a:t>Bước 4: Loại bỏ giá trị nhiễu. </a:t>
            </a:r>
            <a:endParaRPr lang="vi-VN" sz="2000" dirty="0">
              <a:latin typeface="Arial" panose="020B0604020202020204" pitchFamily="34" charset="0"/>
              <a:ea typeface="+mn-lt"/>
              <a:cs typeface="Arial" panose="020B0604020202020204" pitchFamily="34" charset="0"/>
            </a:endParaRPr>
          </a:p>
          <a:p>
            <a:pPr marL="0" indent="0" algn="just">
              <a:lnSpc>
                <a:spcPct val="150000"/>
              </a:lnSpc>
              <a:buNone/>
            </a:pPr>
            <a:r>
              <a:rPr lang="vi-VN" sz="2000" dirty="0">
                <a:latin typeface="Arial"/>
                <a:ea typeface="+mn-lt"/>
                <a:cs typeface="Arial"/>
              </a:rPr>
              <a:t>Ví dụ: đường trước nhà &gt;100 thì tôi coi như giá trị nhiễu.</a:t>
            </a:r>
            <a:endParaRPr lang="vi-VN" sz="2000" dirty="0">
              <a:latin typeface="Arial" panose="020B0604020202020204" pitchFamily="34" charset="0"/>
              <a:cs typeface="Arial" panose="020B0604020202020204" pitchFamily="34" charset="0"/>
            </a:endParaRPr>
          </a:p>
        </p:txBody>
      </p:sp>
      <p:pic>
        <p:nvPicPr>
          <p:cNvPr id="6" name="Hình ảnh 5" descr="Ảnh có chứa văn bản, ảnh chụp màn hình, số, phần mềm">
            <a:extLst>
              <a:ext uri="{FF2B5EF4-FFF2-40B4-BE49-F238E27FC236}">
                <a16:creationId xmlns:a16="http://schemas.microsoft.com/office/drawing/2014/main" id="{60A83B72-C1D0-5CF6-38C7-4743DADDBDDC}"/>
              </a:ext>
            </a:extLst>
          </p:cNvPr>
          <p:cNvPicPr>
            <a:picLocks noChangeAspect="1"/>
          </p:cNvPicPr>
          <p:nvPr/>
        </p:nvPicPr>
        <p:blipFill>
          <a:blip r:embed="rId2"/>
          <a:stretch>
            <a:fillRect/>
          </a:stretch>
        </p:blipFill>
        <p:spPr>
          <a:xfrm>
            <a:off x="2475039" y="3403654"/>
            <a:ext cx="6677246" cy="2540005"/>
          </a:xfrm>
          <a:prstGeom prst="rect">
            <a:avLst/>
          </a:prstGeom>
        </p:spPr>
      </p:pic>
    </p:spTree>
    <p:extLst>
      <p:ext uri="{BB962C8B-B14F-4D97-AF65-F5344CB8AC3E}">
        <p14:creationId xmlns:p14="http://schemas.microsoft.com/office/powerpoint/2010/main" val="106218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15</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587981" y="1972035"/>
            <a:ext cx="11203028" cy="1091907"/>
          </a:xfrm>
        </p:spPr>
        <p:txBody>
          <a:bodyPr vert="horz" lIns="91440" tIns="45720" rIns="91440" bIns="45720" rtlCol="0" anchor="t">
            <a:normAutofit/>
          </a:bodyPr>
          <a:lstStyle/>
          <a:p>
            <a:pPr algn="just">
              <a:lnSpc>
                <a:spcPct val="150000"/>
              </a:lnSpc>
            </a:pPr>
            <a:r>
              <a:rPr lang="vi-VN" sz="2000" dirty="0">
                <a:latin typeface="Arial"/>
                <a:ea typeface="+mn-lt"/>
                <a:cs typeface="Arial"/>
              </a:rPr>
              <a:t>Bước 4: Loại bỏ giá trị nhiễu.</a:t>
            </a:r>
            <a:endParaRPr lang="vi-VN" sz="2000" dirty="0">
              <a:latin typeface="Arial" panose="020B0604020202020204" pitchFamily="34" charset="0"/>
              <a:ea typeface="+mn-lt"/>
              <a:cs typeface="Arial" panose="020B0604020202020204" pitchFamily="34" charset="0"/>
            </a:endParaRPr>
          </a:p>
          <a:p>
            <a:pPr marL="0" indent="0" algn="just">
              <a:lnSpc>
                <a:spcPct val="150000"/>
              </a:lnSpc>
              <a:buNone/>
            </a:pPr>
            <a:r>
              <a:rPr lang="vi-VN" sz="2000" dirty="0">
                <a:latin typeface="Arial"/>
                <a:ea typeface="+mn-lt"/>
                <a:cs typeface="Arial"/>
              </a:rPr>
              <a:t>Ví dụ: mặt tiền &gt;100 thì tôi cũng coi như giá trị nhiễu.</a:t>
            </a:r>
            <a:endParaRPr lang="vi-VN" sz="2000" dirty="0">
              <a:latin typeface="Arial" panose="020B0604020202020204" pitchFamily="34" charset="0"/>
              <a:cs typeface="Arial" panose="020B0604020202020204" pitchFamily="34" charset="0"/>
            </a:endParaRPr>
          </a:p>
        </p:txBody>
      </p:sp>
      <p:pic>
        <p:nvPicPr>
          <p:cNvPr id="7" name="Hình ảnh 6" descr="Ảnh có chứa văn bản, ảnh chụp màn hình, phần mềm">
            <a:extLst>
              <a:ext uri="{FF2B5EF4-FFF2-40B4-BE49-F238E27FC236}">
                <a16:creationId xmlns:a16="http://schemas.microsoft.com/office/drawing/2014/main" id="{8E1E88BD-E196-EAB9-292E-D5172E0F2DE7}"/>
              </a:ext>
            </a:extLst>
          </p:cNvPr>
          <p:cNvPicPr>
            <a:picLocks noChangeAspect="1"/>
          </p:cNvPicPr>
          <p:nvPr/>
        </p:nvPicPr>
        <p:blipFill>
          <a:blip r:embed="rId2"/>
          <a:stretch>
            <a:fillRect/>
          </a:stretch>
        </p:blipFill>
        <p:spPr>
          <a:xfrm>
            <a:off x="2531076" y="3110541"/>
            <a:ext cx="6388203" cy="3194239"/>
          </a:xfrm>
          <a:prstGeom prst="rect">
            <a:avLst/>
          </a:prstGeom>
        </p:spPr>
      </p:pic>
    </p:spTree>
    <p:extLst>
      <p:ext uri="{BB962C8B-B14F-4D97-AF65-F5344CB8AC3E}">
        <p14:creationId xmlns:p14="http://schemas.microsoft.com/office/powerpoint/2010/main" val="305404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16</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587981" y="1972035"/>
            <a:ext cx="11203028" cy="1091907"/>
          </a:xfrm>
        </p:spPr>
        <p:txBody>
          <a:bodyPr vert="horz" lIns="91440" tIns="45720" rIns="91440" bIns="45720" rtlCol="0" anchor="t">
            <a:normAutofit fontScale="92500"/>
          </a:bodyPr>
          <a:lstStyle/>
          <a:p>
            <a:pPr algn="just">
              <a:lnSpc>
                <a:spcPct val="150000"/>
              </a:lnSpc>
            </a:pPr>
            <a:r>
              <a:rPr lang="vi-VN" sz="2000" dirty="0">
                <a:latin typeface="Arial"/>
                <a:ea typeface="+mn-lt"/>
                <a:cs typeface="Arial"/>
              </a:rPr>
              <a:t>Bước 5: Theo như kiểm tra, tôi thấy ở cột diện tích có giá trị </a:t>
            </a:r>
            <a:r>
              <a:rPr lang="vi-VN" sz="2000" dirty="0" err="1">
                <a:latin typeface="Arial"/>
                <a:ea typeface="+mn-lt"/>
                <a:cs typeface="Arial"/>
              </a:rPr>
              <a:t>missing</a:t>
            </a:r>
            <a:r>
              <a:rPr lang="vi-VN" sz="2000" dirty="0">
                <a:latin typeface="Arial"/>
                <a:ea typeface="+mn-lt"/>
                <a:cs typeface="Arial"/>
              </a:rPr>
              <a:t> </a:t>
            </a:r>
            <a:r>
              <a:rPr lang="vi-VN" sz="2000" dirty="0" err="1">
                <a:latin typeface="Arial"/>
                <a:ea typeface="+mn-lt"/>
                <a:cs typeface="Arial"/>
              </a:rPr>
              <a:t>values</a:t>
            </a:r>
            <a:r>
              <a:rPr lang="vi-VN" sz="2000" dirty="0">
                <a:latin typeface="Arial"/>
                <a:ea typeface="+mn-lt"/>
                <a:cs typeface="Arial"/>
              </a:rPr>
              <a:t> là 'không xác định' và cột Giá có </a:t>
            </a:r>
            <a:r>
              <a:rPr lang="vi-VN" sz="2000" dirty="0" err="1">
                <a:latin typeface="Arial"/>
                <a:ea typeface="+mn-lt"/>
                <a:cs typeface="Arial"/>
              </a:rPr>
              <a:t>missing</a:t>
            </a:r>
            <a:r>
              <a:rPr lang="vi-VN" sz="2000" dirty="0">
                <a:latin typeface="Arial"/>
                <a:ea typeface="+mn-lt"/>
                <a:cs typeface="Arial"/>
              </a:rPr>
              <a:t> </a:t>
            </a:r>
            <a:r>
              <a:rPr lang="vi-VN" sz="2000" dirty="0" err="1">
                <a:latin typeface="Arial"/>
                <a:ea typeface="+mn-lt"/>
                <a:cs typeface="Arial"/>
              </a:rPr>
              <a:t>values</a:t>
            </a:r>
            <a:r>
              <a:rPr lang="vi-VN" sz="2000" dirty="0">
                <a:latin typeface="Arial"/>
                <a:ea typeface="+mn-lt"/>
                <a:cs typeface="Arial"/>
              </a:rPr>
              <a:t> là 'thỏa thuận'. Nên đầu tiên tôi sẽ </a:t>
            </a:r>
            <a:r>
              <a:rPr lang="vi-VN" sz="2000" dirty="0" err="1">
                <a:latin typeface="Arial"/>
                <a:ea typeface="+mn-lt"/>
                <a:cs typeface="Arial"/>
              </a:rPr>
              <a:t>fillna</a:t>
            </a:r>
            <a:r>
              <a:rPr lang="vi-VN" sz="2000" dirty="0">
                <a:latin typeface="Arial"/>
                <a:ea typeface="+mn-lt"/>
                <a:cs typeface="Arial"/>
              </a:rPr>
              <a:t> nó bằng 0. Để sau sẽ xử lí tiếp</a:t>
            </a:r>
            <a:endParaRPr lang="vi-VN" sz="2000" dirty="0">
              <a:latin typeface="Arial" panose="020B0604020202020204" pitchFamily="34" charset="0"/>
              <a:ea typeface="+mn-lt"/>
              <a:cs typeface="Arial" panose="020B0604020202020204" pitchFamily="34" charset="0"/>
            </a:endParaRPr>
          </a:p>
        </p:txBody>
      </p:sp>
      <p:pic>
        <p:nvPicPr>
          <p:cNvPr id="6" name="Hình ảnh 5" descr="Ảnh có chứa văn bản, ảnh chụp màn hình, phần mềm, Phần mềm đa phương tiện&#10;&#10;Mô tả được tự động tạo">
            <a:extLst>
              <a:ext uri="{FF2B5EF4-FFF2-40B4-BE49-F238E27FC236}">
                <a16:creationId xmlns:a16="http://schemas.microsoft.com/office/drawing/2014/main" id="{6CB9762E-E69F-F954-5D3A-0B217ED30371}"/>
              </a:ext>
            </a:extLst>
          </p:cNvPr>
          <p:cNvPicPr>
            <a:picLocks noChangeAspect="1"/>
          </p:cNvPicPr>
          <p:nvPr/>
        </p:nvPicPr>
        <p:blipFill>
          <a:blip r:embed="rId2"/>
          <a:stretch>
            <a:fillRect/>
          </a:stretch>
        </p:blipFill>
        <p:spPr>
          <a:xfrm>
            <a:off x="2458995" y="2908906"/>
            <a:ext cx="6625280" cy="3439457"/>
          </a:xfrm>
          <a:prstGeom prst="rect">
            <a:avLst/>
          </a:prstGeom>
        </p:spPr>
      </p:pic>
    </p:spTree>
    <p:extLst>
      <p:ext uri="{BB962C8B-B14F-4D97-AF65-F5344CB8AC3E}">
        <p14:creationId xmlns:p14="http://schemas.microsoft.com/office/powerpoint/2010/main" val="77352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17</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587981" y="1961738"/>
            <a:ext cx="11203028" cy="577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Bước 6: Xử lí cột giá. Sau khi xử lí thì dữ liệu chúng ta được như sau</a:t>
            </a:r>
            <a:endParaRPr lang="vi-VN" sz="2000" dirty="0">
              <a:latin typeface="Arial" panose="020B0604020202020204" pitchFamily="34" charset="0"/>
              <a:ea typeface="+mn-lt"/>
              <a:cs typeface="Arial" panose="020B0604020202020204" pitchFamily="34" charset="0"/>
            </a:endParaRPr>
          </a:p>
        </p:txBody>
      </p:sp>
      <p:pic>
        <p:nvPicPr>
          <p:cNvPr id="12" name="Hình ảnh 11" descr="Ảnh có chứa văn bản, ảnh chụp màn hình, phần mềm&#10;&#10;Mô tả được tự động tạo">
            <a:extLst>
              <a:ext uri="{FF2B5EF4-FFF2-40B4-BE49-F238E27FC236}">
                <a16:creationId xmlns:a16="http://schemas.microsoft.com/office/drawing/2014/main" id="{23706B47-01A0-D506-7BC4-9FCF53FBF176}"/>
              </a:ext>
            </a:extLst>
          </p:cNvPr>
          <p:cNvPicPr>
            <a:picLocks noChangeAspect="1"/>
          </p:cNvPicPr>
          <p:nvPr/>
        </p:nvPicPr>
        <p:blipFill>
          <a:blip r:embed="rId2"/>
          <a:stretch>
            <a:fillRect/>
          </a:stretch>
        </p:blipFill>
        <p:spPr>
          <a:xfrm>
            <a:off x="2510481" y="2501282"/>
            <a:ext cx="6460523" cy="3853112"/>
          </a:xfrm>
          <a:prstGeom prst="rect">
            <a:avLst/>
          </a:prstGeom>
        </p:spPr>
      </p:pic>
    </p:spTree>
    <p:extLst>
      <p:ext uri="{BB962C8B-B14F-4D97-AF65-F5344CB8AC3E}">
        <p14:creationId xmlns:p14="http://schemas.microsoft.com/office/powerpoint/2010/main" val="209265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18</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1658900" y="2219170"/>
            <a:ext cx="11738486" cy="38721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Bước 7: Xử lí cột Nội thất. Ở đây, tôi muốn cột nội thất trả về 3 loại:</a:t>
            </a:r>
            <a:endParaRPr lang="vi-VN" sz="2000" dirty="0">
              <a:latin typeface="Arial"/>
              <a:cs typeface="Arial"/>
            </a:endParaRPr>
          </a:p>
          <a:p>
            <a:pPr lvl="1" algn="just">
              <a:lnSpc>
                <a:spcPct val="150000"/>
              </a:lnSpc>
              <a:buFont typeface="Wingdings,Sans-Serif" panose="020B0604020202020204" pitchFamily="34" charset="0"/>
              <a:buChar char="§"/>
            </a:pPr>
            <a:r>
              <a:rPr lang="vi-VN" sz="1800" dirty="0">
                <a:latin typeface="Arial"/>
                <a:ea typeface="+mn-lt"/>
                <a:cs typeface="Arial"/>
              </a:rPr>
              <a:t>'Không' : tức là không có nội thất</a:t>
            </a:r>
            <a:endParaRPr lang="en-US" sz="1800">
              <a:latin typeface="Arial"/>
              <a:ea typeface="+mn-lt"/>
              <a:cs typeface="Arial"/>
            </a:endParaRPr>
          </a:p>
          <a:p>
            <a:pPr lvl="1" algn="just">
              <a:lnSpc>
                <a:spcPct val="150000"/>
              </a:lnSpc>
              <a:buFont typeface="Wingdings,Sans-Serif" panose="020B0604020202020204" pitchFamily="34" charset="0"/>
              <a:buChar char="§"/>
            </a:pPr>
            <a:r>
              <a:rPr lang="vi-VN" sz="1800" dirty="0">
                <a:latin typeface="Arial"/>
                <a:ea typeface="+mn-lt"/>
                <a:cs typeface="Arial"/>
              </a:rPr>
              <a:t>'Cơ bản': là loại nội thất cơ bản</a:t>
            </a:r>
            <a:endParaRPr lang="en-US" sz="1800">
              <a:latin typeface="Arial"/>
              <a:ea typeface="+mn-lt"/>
              <a:cs typeface="Arial"/>
            </a:endParaRPr>
          </a:p>
          <a:p>
            <a:pPr lvl="1" algn="just">
              <a:lnSpc>
                <a:spcPct val="150000"/>
              </a:lnSpc>
              <a:buFont typeface="Wingdings,Sans-Serif" panose="020B0604020202020204" pitchFamily="34" charset="0"/>
              <a:buChar char="§"/>
            </a:pPr>
            <a:r>
              <a:rPr lang="vi-VN" sz="1800" dirty="0">
                <a:latin typeface="Arial"/>
                <a:ea typeface="+mn-lt"/>
                <a:cs typeface="Arial"/>
              </a:rPr>
              <a:t>'Đầy đủ': là loại nội thất đầy đủ</a:t>
            </a:r>
            <a:endParaRPr lang="vi-VN" sz="1800" dirty="0">
              <a:latin typeface="Arial"/>
              <a:cs typeface="Arial"/>
            </a:endParaRPr>
          </a:p>
        </p:txBody>
      </p:sp>
    </p:spTree>
    <p:extLst>
      <p:ext uri="{BB962C8B-B14F-4D97-AF65-F5344CB8AC3E}">
        <p14:creationId xmlns:p14="http://schemas.microsoft.com/office/powerpoint/2010/main" val="167544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19</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1411765" y="2033819"/>
            <a:ext cx="8618405" cy="38721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Ý tưởng ở đây:</a:t>
            </a:r>
            <a:endParaRPr lang="en-US" sz="2000" dirty="0">
              <a:latin typeface="Arial"/>
              <a:cs typeface="Arial"/>
            </a:endParaRPr>
          </a:p>
          <a:p>
            <a:pPr lvl="1" algn="just">
              <a:lnSpc>
                <a:spcPct val="150000"/>
              </a:lnSpc>
            </a:pPr>
            <a:r>
              <a:rPr lang="vi-VN" sz="1800" dirty="0">
                <a:latin typeface="Arial"/>
                <a:ea typeface="+mn-lt"/>
                <a:cs typeface="Arial"/>
              </a:rPr>
              <a:t>sẽ </a:t>
            </a:r>
            <a:r>
              <a:rPr lang="vi-VN" sz="1800" dirty="0" err="1">
                <a:latin typeface="Arial"/>
                <a:ea typeface="+mn-lt"/>
                <a:cs typeface="Arial"/>
              </a:rPr>
              <a:t>fillna</a:t>
            </a:r>
            <a:r>
              <a:rPr lang="vi-VN" sz="1800" dirty="0">
                <a:latin typeface="Arial"/>
                <a:ea typeface="+mn-lt"/>
                <a:cs typeface="Arial"/>
              </a:rPr>
              <a:t> các cột không có giá trị về 'không'</a:t>
            </a:r>
            <a:endParaRPr lang="en-US" sz="1800">
              <a:latin typeface="Arial"/>
              <a:ea typeface="+mn-lt"/>
              <a:cs typeface="Arial"/>
            </a:endParaRPr>
          </a:p>
          <a:p>
            <a:pPr lvl="1" algn="just">
              <a:lnSpc>
                <a:spcPct val="150000"/>
              </a:lnSpc>
            </a:pPr>
            <a:r>
              <a:rPr lang="vi-VN" sz="1800" dirty="0">
                <a:latin typeface="Arial"/>
                <a:ea typeface="+mn-lt"/>
                <a:cs typeface="Arial"/>
              </a:rPr>
              <a:t>Giá trị có chứa không, không có, chưa, 0, o -&gt; 'không'</a:t>
            </a:r>
            <a:endParaRPr lang="en-US" sz="1800">
              <a:latin typeface="Arial"/>
              <a:ea typeface="+mn-lt"/>
              <a:cs typeface="Arial"/>
            </a:endParaRPr>
          </a:p>
          <a:p>
            <a:pPr lvl="1" algn="just">
              <a:lnSpc>
                <a:spcPct val="150000"/>
              </a:lnSpc>
            </a:pPr>
            <a:r>
              <a:rPr lang="vi-VN" sz="1800" dirty="0">
                <a:latin typeface="Arial"/>
                <a:ea typeface="+mn-lt"/>
                <a:cs typeface="Arial"/>
              </a:rPr>
              <a:t>Giá trị có chứa </a:t>
            </a:r>
            <a:r>
              <a:rPr lang="vi-VN" sz="1800" dirty="0" err="1">
                <a:latin typeface="Arial"/>
                <a:ea typeface="+mn-lt"/>
                <a:cs typeface="Arial"/>
              </a:rPr>
              <a:t>fun</a:t>
            </a:r>
            <a:r>
              <a:rPr lang="vi-VN" sz="1800" dirty="0">
                <a:latin typeface="Arial"/>
                <a:ea typeface="+mn-lt"/>
                <a:cs typeface="Arial"/>
              </a:rPr>
              <a:t>, đầy đủ, </a:t>
            </a:r>
            <a:r>
              <a:rPr lang="vi-VN" sz="1800" dirty="0" err="1">
                <a:latin typeface="Arial"/>
                <a:ea typeface="+mn-lt"/>
                <a:cs typeface="Arial"/>
              </a:rPr>
              <a:t>full</a:t>
            </a:r>
            <a:r>
              <a:rPr lang="vi-VN" sz="1800" dirty="0">
                <a:latin typeface="Arial"/>
                <a:ea typeface="+mn-lt"/>
                <a:cs typeface="Arial"/>
              </a:rPr>
              <a:t>, đủ, a-&gt;z -&gt; 'đầy đủ'</a:t>
            </a:r>
            <a:endParaRPr lang="en-US" sz="1800">
              <a:latin typeface="Arial"/>
              <a:ea typeface="+mn-lt"/>
              <a:cs typeface="Arial"/>
            </a:endParaRPr>
          </a:p>
          <a:p>
            <a:pPr lvl="1" algn="just">
              <a:lnSpc>
                <a:spcPct val="150000"/>
              </a:lnSpc>
            </a:pPr>
            <a:r>
              <a:rPr lang="vi-VN" sz="1800" dirty="0">
                <a:latin typeface="Arial"/>
                <a:ea typeface="+mn-lt"/>
                <a:cs typeface="Arial"/>
              </a:rPr>
              <a:t>Giá trị có chứa cơ bản, tặng, thô, sơ -&gt; 'cơ bản'</a:t>
            </a:r>
            <a:endParaRPr lang="en-US" sz="1800">
              <a:latin typeface="Arial"/>
              <a:ea typeface="+mn-lt"/>
              <a:cs typeface="Arial"/>
            </a:endParaRPr>
          </a:p>
          <a:p>
            <a:pPr lvl="1" algn="just">
              <a:lnSpc>
                <a:spcPct val="150000"/>
              </a:lnSpc>
            </a:pPr>
            <a:r>
              <a:rPr lang="vi-VN" sz="1800" dirty="0">
                <a:latin typeface="Arial"/>
                <a:ea typeface="+mn-lt"/>
                <a:cs typeface="Arial"/>
              </a:rPr>
              <a:t>Còn lại sẽ sử dụng </a:t>
            </a:r>
            <a:r>
              <a:rPr lang="vi-VN" sz="1800" err="1">
                <a:latin typeface="Arial"/>
                <a:ea typeface="+mn-lt"/>
                <a:cs typeface="Arial"/>
              </a:rPr>
              <a:t>chatbot</a:t>
            </a:r>
            <a:r>
              <a:rPr lang="vi-VN" sz="1800" dirty="0">
                <a:latin typeface="Arial"/>
                <a:ea typeface="+mn-lt"/>
                <a:cs typeface="Arial"/>
              </a:rPr>
              <a:t> rất nổi tiếng bây giờ đó là </a:t>
            </a:r>
            <a:r>
              <a:rPr lang="vi-VN" sz="1800" err="1">
                <a:latin typeface="Arial"/>
                <a:ea typeface="+mn-lt"/>
                <a:cs typeface="Arial"/>
              </a:rPr>
              <a:t>chat-gpt</a:t>
            </a:r>
            <a:r>
              <a:rPr lang="vi-VN" sz="1800" dirty="0">
                <a:latin typeface="Arial"/>
                <a:ea typeface="+mn-lt"/>
                <a:cs typeface="Arial"/>
              </a:rPr>
              <a:t>. Ở đây tôi sử dụng </a:t>
            </a:r>
            <a:r>
              <a:rPr lang="vi-VN" sz="1800" err="1">
                <a:latin typeface="Arial"/>
                <a:ea typeface="+mn-lt"/>
                <a:cs typeface="Arial"/>
              </a:rPr>
              <a:t>model</a:t>
            </a:r>
            <a:r>
              <a:rPr lang="vi-VN" sz="1800" dirty="0">
                <a:latin typeface="Arial"/>
                <a:ea typeface="+mn-lt"/>
                <a:cs typeface="Arial"/>
              </a:rPr>
              <a:t> 'text-davinci-003' của </a:t>
            </a:r>
            <a:r>
              <a:rPr lang="vi-VN" sz="1800" err="1">
                <a:latin typeface="Arial"/>
                <a:ea typeface="+mn-lt"/>
                <a:cs typeface="Arial"/>
              </a:rPr>
              <a:t>chatgpt</a:t>
            </a:r>
            <a:r>
              <a:rPr lang="vi-VN" sz="1800" dirty="0">
                <a:latin typeface="Arial"/>
                <a:ea typeface="+mn-lt"/>
                <a:cs typeface="Arial"/>
              </a:rPr>
              <a:t> để xử lí các giá trị còn lại để nó trả về 3 loại  </a:t>
            </a:r>
            <a:endParaRPr lang="en-US" sz="1800">
              <a:latin typeface="Arial"/>
              <a:ea typeface="+mn-lt"/>
              <a:cs typeface="Arial"/>
            </a:endParaRPr>
          </a:p>
          <a:p>
            <a:pPr algn="just">
              <a:lnSpc>
                <a:spcPct val="150000"/>
              </a:lnSpc>
            </a:pPr>
            <a:endParaRPr lang="vi-VN" sz="1800" dirty="0">
              <a:latin typeface="Arial"/>
              <a:cs typeface="Arial"/>
            </a:endParaRPr>
          </a:p>
        </p:txBody>
      </p:sp>
    </p:spTree>
    <p:extLst>
      <p:ext uri="{BB962C8B-B14F-4D97-AF65-F5344CB8AC3E}">
        <p14:creationId xmlns:p14="http://schemas.microsoft.com/office/powerpoint/2010/main" val="280237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38A613D-334C-50D1-A0BD-BFC7285E4380}"/>
              </a:ext>
            </a:extLst>
          </p:cNvPr>
          <p:cNvSpPr/>
          <p:nvPr/>
        </p:nvSpPr>
        <p:spPr>
          <a:xfrm>
            <a:off x="2560319" y="2042160"/>
            <a:ext cx="7704557" cy="359664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Black" panose="020F0502020204030204" pitchFamily="34" charset="0"/>
            </a:endParaRPr>
          </a:p>
        </p:txBody>
      </p:sp>
      <p:sp>
        <p:nvSpPr>
          <p:cNvPr id="2" name="Title 1"/>
          <p:cNvSpPr>
            <a:spLocks noGrp="1"/>
          </p:cNvSpPr>
          <p:nvPr>
            <p:ph type="title"/>
          </p:nvPr>
        </p:nvSpPr>
        <p:spPr>
          <a:xfrm>
            <a:off x="838200" y="1360556"/>
            <a:ext cx="10515600" cy="645659"/>
          </a:xfrm>
        </p:spPr>
        <p:txBody>
          <a:bodyPr>
            <a:normAutofit/>
          </a:bodyPr>
          <a:lstStyle/>
          <a:p>
            <a:pPr algn="ctr"/>
            <a:r>
              <a:rPr lang="en-US" sz="3200" b="1" err="1">
                <a:solidFill>
                  <a:schemeClr val="accent2">
                    <a:lumMod val="50000"/>
                  </a:schemeClr>
                </a:solidFill>
                <a:latin typeface="Aptos Black" panose="020F0502020204030204" pitchFamily="34" charset="0"/>
                <a:cs typeface="Times New Roman" pitchFamily="18" charset="0"/>
              </a:rPr>
              <a:t>Nội</a:t>
            </a:r>
            <a:r>
              <a:rPr lang="en-US" sz="3200" b="1">
                <a:solidFill>
                  <a:schemeClr val="accent2">
                    <a:lumMod val="50000"/>
                  </a:schemeClr>
                </a:solidFill>
                <a:latin typeface="Aptos Black" panose="020F0502020204030204" pitchFamily="34" charset="0"/>
                <a:cs typeface="Times New Roman" pitchFamily="18" charset="0"/>
              </a:rPr>
              <a:t> dung</a:t>
            </a:r>
            <a:endParaRPr lang="vi-VN" sz="3200" b="1">
              <a:solidFill>
                <a:schemeClr val="accent2">
                  <a:lumMod val="50000"/>
                </a:schemeClr>
              </a:solidFill>
              <a:latin typeface="Aptos Black" panose="020F0502020204030204"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latin typeface="Aptos Black" panose="020F0502020204030204" pitchFamily="34" charset="0"/>
              </a:rPr>
              <a:t>2</a:t>
            </a:fld>
            <a:endParaRPr lang="en-GB">
              <a:latin typeface="Aptos Black" panose="020F0502020204030204" pitchFamily="34" charset="0"/>
            </a:endParaRPr>
          </a:p>
        </p:txBody>
      </p:sp>
      <p:graphicFrame>
        <p:nvGraphicFramePr>
          <p:cNvPr id="5" name="Diagram 4">
            <a:extLst>
              <a:ext uri="{FF2B5EF4-FFF2-40B4-BE49-F238E27FC236}">
                <a16:creationId xmlns:a16="http://schemas.microsoft.com/office/drawing/2014/main" id="{2D50B614-B4CD-098D-188A-88F98D20FF6F}"/>
              </a:ext>
            </a:extLst>
          </p:cNvPr>
          <p:cNvGraphicFramePr/>
          <p:nvPr>
            <p:extLst>
              <p:ext uri="{D42A27DB-BD31-4B8C-83A1-F6EECF244321}">
                <p14:modId xmlns:p14="http://schemas.microsoft.com/office/powerpoint/2010/main" val="2450741541"/>
              </p:ext>
            </p:extLst>
          </p:nvPr>
        </p:nvGraphicFramePr>
        <p:xfrm>
          <a:off x="2885604" y="2239433"/>
          <a:ext cx="7526756" cy="3202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2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20</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1411765" y="2033819"/>
            <a:ext cx="8618405" cy="6079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Ví dụ khi sử dụng </a:t>
            </a:r>
            <a:r>
              <a:rPr lang="vi-VN" sz="2000" dirty="0" err="1">
                <a:latin typeface="Arial"/>
                <a:ea typeface="+mn-lt"/>
                <a:cs typeface="Arial"/>
              </a:rPr>
              <a:t>chat-gpt</a:t>
            </a:r>
            <a:r>
              <a:rPr lang="vi-VN" sz="2000" dirty="0">
                <a:latin typeface="Arial"/>
                <a:ea typeface="+mn-lt"/>
                <a:cs typeface="Arial"/>
              </a:rPr>
              <a:t> vào</a:t>
            </a:r>
          </a:p>
          <a:p>
            <a:pPr algn="just">
              <a:lnSpc>
                <a:spcPct val="150000"/>
              </a:lnSpc>
            </a:pPr>
            <a:endParaRPr lang="vi-VN" sz="18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32731"/>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75933"/>
                <a:ext cx="1029700" cy="1029700"/>
              </a:xfrm>
              <a:prstGeom prst="rect">
                <a:avLst/>
              </a:prstGeom>
            </p:spPr>
          </p:pic>
        </mc:Fallback>
      </mc:AlternateContent>
      <p:pic>
        <p:nvPicPr>
          <p:cNvPr id="18" name="Hình ảnh 17" descr="Ảnh có chứa văn bản, ảnh chụp màn hình, không gian, Kết hợp hình ảnh kỹ thuật số&#10;&#10;Mô tả được tự động tạo">
            <a:extLst>
              <a:ext uri="{FF2B5EF4-FFF2-40B4-BE49-F238E27FC236}">
                <a16:creationId xmlns:a16="http://schemas.microsoft.com/office/drawing/2014/main" id="{2E3E76D5-45A0-6463-37DF-A06BE97AA435}"/>
              </a:ext>
            </a:extLst>
          </p:cNvPr>
          <p:cNvPicPr>
            <a:picLocks noChangeAspect="1"/>
          </p:cNvPicPr>
          <p:nvPr/>
        </p:nvPicPr>
        <p:blipFill>
          <a:blip r:embed="rId6"/>
          <a:stretch>
            <a:fillRect/>
          </a:stretch>
        </p:blipFill>
        <p:spPr>
          <a:xfrm>
            <a:off x="842319" y="2525505"/>
            <a:ext cx="10527956" cy="1889367"/>
          </a:xfrm>
          <a:prstGeom prst="rect">
            <a:avLst/>
          </a:prstGeom>
        </p:spPr>
      </p:pic>
      <p:sp>
        <p:nvSpPr>
          <p:cNvPr id="20" name="Content Placeholder 2">
            <a:extLst>
              <a:ext uri="{FF2B5EF4-FFF2-40B4-BE49-F238E27FC236}">
                <a16:creationId xmlns:a16="http://schemas.microsoft.com/office/drawing/2014/main" id="{5007B7CC-8B17-61F6-A27A-0779D63CB0F0}"/>
              </a:ext>
            </a:extLst>
          </p:cNvPr>
          <p:cNvSpPr>
            <a:spLocks noGrp="1"/>
          </p:cNvSpPr>
          <p:nvPr/>
        </p:nvSpPr>
        <p:spPr>
          <a:xfrm>
            <a:off x="3378549" y="4546360"/>
            <a:ext cx="1482378" cy="6079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vi-VN" sz="2000" dirty="0">
                <a:latin typeface="Arial"/>
                <a:ea typeface="+mn-lt"/>
                <a:cs typeface="Arial"/>
              </a:rPr>
              <a:t>Kết quả</a:t>
            </a:r>
          </a:p>
          <a:p>
            <a:pPr algn="just">
              <a:lnSpc>
                <a:spcPct val="150000"/>
              </a:lnSpc>
            </a:pPr>
            <a:endParaRPr lang="vi-VN" sz="1800" dirty="0">
              <a:latin typeface="Arial"/>
              <a:cs typeface="Arial"/>
            </a:endParaRPr>
          </a:p>
        </p:txBody>
      </p:sp>
      <p:pic>
        <p:nvPicPr>
          <p:cNvPr id="21" name="Hình ảnh 20" descr="Ảnh có chứa văn bản, Phông chữ, ảnh chụp màn hình, thiết kế&#10;&#10;Mô tả được tự động tạo">
            <a:extLst>
              <a:ext uri="{FF2B5EF4-FFF2-40B4-BE49-F238E27FC236}">
                <a16:creationId xmlns:a16="http://schemas.microsoft.com/office/drawing/2014/main" id="{2B4F6959-9FEF-56F3-1012-AF587D1AA804}"/>
              </a:ext>
            </a:extLst>
          </p:cNvPr>
          <p:cNvPicPr>
            <a:picLocks noChangeAspect="1"/>
          </p:cNvPicPr>
          <p:nvPr/>
        </p:nvPicPr>
        <p:blipFill>
          <a:blip r:embed="rId7"/>
          <a:stretch>
            <a:fillRect/>
          </a:stretch>
        </p:blipFill>
        <p:spPr>
          <a:xfrm>
            <a:off x="3377384" y="5155857"/>
            <a:ext cx="2842311" cy="1210962"/>
          </a:xfrm>
          <a:prstGeom prst="rect">
            <a:avLst/>
          </a:prstGeom>
        </p:spPr>
      </p:pic>
    </p:spTree>
    <p:extLst>
      <p:ext uri="{BB962C8B-B14F-4D97-AF65-F5344CB8AC3E}">
        <p14:creationId xmlns:p14="http://schemas.microsoft.com/office/powerpoint/2010/main" val="298338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21</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804225" y="2033819"/>
            <a:ext cx="10245377" cy="6079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Sau khi xử lí cột nội thất xong, cột đó sẽ còn lại 3 giá trị 'không', 'đầy đủ', 'cơ bản'</a:t>
            </a: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Phông chữ, số&#10;&#10;Mô tả được tự động tạo">
            <a:extLst>
              <a:ext uri="{FF2B5EF4-FFF2-40B4-BE49-F238E27FC236}">
                <a16:creationId xmlns:a16="http://schemas.microsoft.com/office/drawing/2014/main" id="{22A7B211-E404-AD26-8D92-AF303F1F92CC}"/>
              </a:ext>
            </a:extLst>
          </p:cNvPr>
          <p:cNvPicPr>
            <a:picLocks noChangeAspect="1"/>
          </p:cNvPicPr>
          <p:nvPr/>
        </p:nvPicPr>
        <p:blipFill>
          <a:blip r:embed="rId6"/>
          <a:stretch>
            <a:fillRect/>
          </a:stretch>
        </p:blipFill>
        <p:spPr>
          <a:xfrm>
            <a:off x="1995616" y="2882895"/>
            <a:ext cx="7428469" cy="2399966"/>
          </a:xfrm>
          <a:prstGeom prst="rect">
            <a:avLst/>
          </a:prstGeom>
        </p:spPr>
      </p:pic>
    </p:spTree>
    <p:extLst>
      <p:ext uri="{BB962C8B-B14F-4D97-AF65-F5344CB8AC3E}">
        <p14:creationId xmlns:p14="http://schemas.microsoft.com/office/powerpoint/2010/main" val="64060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22</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804225" y="2033819"/>
            <a:ext cx="10245377" cy="27906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Bước 8: Ở đây tôi muốn tách cột Nội thất thành 3 cột chứa biến giả. Ví dụ như:</a:t>
            </a:r>
          </a:p>
          <a:p>
            <a:pPr marL="0" indent="0" algn="just">
              <a:lnSpc>
                <a:spcPct val="150000"/>
              </a:lnSpc>
              <a:buNone/>
            </a:pPr>
            <a:r>
              <a:rPr lang="vi-VN" sz="2000" dirty="0">
                <a:latin typeface="Arial"/>
                <a:cs typeface="Arial"/>
              </a:rPr>
              <a:t>Cột nội thất có giá trị 'không' thì cột không đó sẽ có giá trị là 1 và cột cơ bản và cột đầy đủ có giá trị là 0</a:t>
            </a:r>
          </a:p>
          <a:p>
            <a:pPr algn="just">
              <a:lnSpc>
                <a:spcPct val="150000"/>
              </a:lnSpc>
            </a:pPr>
            <a:r>
              <a:rPr lang="vi-VN" sz="2000" dirty="0">
                <a:latin typeface="Arial"/>
                <a:cs typeface="Arial"/>
              </a:rPr>
              <a:t>Ý nghĩa: </a:t>
            </a:r>
            <a:r>
              <a:rPr lang="vi-VN" sz="2000" dirty="0">
                <a:ea typeface="+mn-lt"/>
                <a:cs typeface="+mn-lt"/>
              </a:rPr>
              <a:t>Biến giả được tạo ra từ biến phân loại giúp mô hình hiểu được và xử lý tốt hơn thông tin phân loại.</a:t>
            </a: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Tree>
    <p:extLst>
      <p:ext uri="{BB962C8B-B14F-4D97-AF65-F5344CB8AC3E}">
        <p14:creationId xmlns:p14="http://schemas.microsoft.com/office/powerpoint/2010/main" val="342333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23</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804225" y="1936354"/>
            <a:ext cx="10245377" cy="27906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Kết</a:t>
            </a:r>
            <a:r>
              <a:rPr lang="vi-VN" sz="2000" dirty="0">
                <a:latin typeface="Arial"/>
                <a:ea typeface="+mn-lt"/>
                <a:cs typeface="Arial"/>
              </a:rPr>
              <a:t> quả sau khi làm bước 8:</a:t>
            </a:r>
            <a:endParaRPr lang="vi-VN" dirty="0"/>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phần mềm&#10;&#10;Mô tả được tự động tạo">
            <a:extLst>
              <a:ext uri="{FF2B5EF4-FFF2-40B4-BE49-F238E27FC236}">
                <a16:creationId xmlns:a16="http://schemas.microsoft.com/office/drawing/2014/main" id="{F203EBA7-1349-DEBB-9B23-1426406959B5}"/>
              </a:ext>
            </a:extLst>
          </p:cNvPr>
          <p:cNvPicPr>
            <a:picLocks noChangeAspect="1"/>
          </p:cNvPicPr>
          <p:nvPr/>
        </p:nvPicPr>
        <p:blipFill>
          <a:blip r:embed="rId6"/>
          <a:stretch>
            <a:fillRect/>
          </a:stretch>
        </p:blipFill>
        <p:spPr>
          <a:xfrm>
            <a:off x="2066261" y="2574932"/>
            <a:ext cx="7173431" cy="3435926"/>
          </a:xfrm>
          <a:prstGeom prst="rect">
            <a:avLst/>
          </a:prstGeom>
        </p:spPr>
      </p:pic>
    </p:spTree>
    <p:extLst>
      <p:ext uri="{BB962C8B-B14F-4D97-AF65-F5344CB8AC3E}">
        <p14:creationId xmlns:p14="http://schemas.microsoft.com/office/powerpoint/2010/main" val="376767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24</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804225" y="1936354"/>
            <a:ext cx="10245377" cy="39602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Bước 9: Xử lí các </a:t>
            </a:r>
            <a:r>
              <a:rPr lang="vi-VN" sz="2000" err="1">
                <a:latin typeface="Arial"/>
                <a:cs typeface="Arial"/>
              </a:rPr>
              <a:t>missing</a:t>
            </a:r>
            <a:r>
              <a:rPr lang="vi-VN" sz="2000" dirty="0">
                <a:latin typeface="Arial"/>
                <a:cs typeface="Arial"/>
              </a:rPr>
              <a:t> </a:t>
            </a:r>
            <a:r>
              <a:rPr lang="vi-VN" sz="2000" err="1">
                <a:latin typeface="Arial"/>
                <a:cs typeface="Arial"/>
              </a:rPr>
              <a:t>values</a:t>
            </a:r>
            <a:r>
              <a:rPr lang="vi-VN" sz="2000" dirty="0">
                <a:latin typeface="Arial"/>
                <a:cs typeface="Arial"/>
              </a:rPr>
              <a:t> đã gán bằng 0 trong cột Diện tích</a:t>
            </a:r>
          </a:p>
          <a:p>
            <a:pPr algn="just">
              <a:lnSpc>
                <a:spcPct val="150000"/>
              </a:lnSpc>
            </a:pPr>
            <a:r>
              <a:rPr lang="vi-VN" sz="2000" dirty="0">
                <a:latin typeface="Arial"/>
                <a:cs typeface="Arial"/>
              </a:rPr>
              <a:t>Ý tưởng: Dựa vào các cột phía sau như 'Mặt tiền', 'Đường trước nhà', 'Số tầng', 'Số phòng', 'Số </a:t>
            </a:r>
            <a:r>
              <a:rPr lang="vi-VN" sz="2000" err="1">
                <a:latin typeface="Arial"/>
                <a:cs typeface="Arial"/>
              </a:rPr>
              <a:t>toilet</a:t>
            </a:r>
            <a:r>
              <a:rPr lang="vi-VN" sz="2000" dirty="0">
                <a:latin typeface="Arial"/>
                <a:cs typeface="Arial"/>
              </a:rPr>
              <a:t>', 'Nội </a:t>
            </a:r>
            <a:r>
              <a:rPr lang="vi-VN" sz="2000" err="1">
                <a:latin typeface="Arial"/>
                <a:cs typeface="Arial"/>
              </a:rPr>
              <a:t>thất_cơ</a:t>
            </a:r>
            <a:r>
              <a:rPr lang="vi-VN" sz="2000" dirty="0">
                <a:latin typeface="Arial"/>
                <a:cs typeface="Arial"/>
              </a:rPr>
              <a:t> bản', 'Nội </a:t>
            </a:r>
            <a:r>
              <a:rPr lang="vi-VN" sz="2000" err="1">
                <a:latin typeface="Arial"/>
                <a:cs typeface="Arial"/>
              </a:rPr>
              <a:t>thất_không</a:t>
            </a:r>
            <a:r>
              <a:rPr lang="vi-VN" sz="2000" dirty="0">
                <a:latin typeface="Arial"/>
                <a:cs typeface="Arial"/>
              </a:rPr>
              <a:t>', 'Nội </a:t>
            </a:r>
            <a:r>
              <a:rPr lang="vi-VN" sz="2000" err="1">
                <a:latin typeface="Arial"/>
                <a:cs typeface="Arial"/>
              </a:rPr>
              <a:t>thất_đầy</a:t>
            </a:r>
            <a:r>
              <a:rPr lang="vi-VN" sz="2000" dirty="0">
                <a:latin typeface="Arial"/>
                <a:cs typeface="Arial"/>
              </a:rPr>
              <a:t> đủ'. Xây dựng mô hình để dự đoán cho các cột có giá trị bằng 0 trong cột Diện tích từ các cột có giá trị </a:t>
            </a:r>
            <a:r>
              <a:rPr lang="vi-VN" sz="2000">
                <a:latin typeface="Arial"/>
                <a:cs typeface="Arial"/>
              </a:rPr>
              <a:t>khác 0 trong cột Diện tích.</a:t>
            </a:r>
            <a:endParaRPr lang="vi-VN" sz="2000" dirty="0">
              <a:latin typeface="Arial"/>
              <a:cs typeface="Arial"/>
            </a:endParaRPr>
          </a:p>
          <a:p>
            <a:pPr algn="just">
              <a:lnSpc>
                <a:spcPct val="150000"/>
              </a:lnSpc>
            </a:pPr>
            <a:r>
              <a:rPr lang="vi-VN" sz="2000" dirty="0">
                <a:latin typeface="Arial"/>
                <a:cs typeface="Arial"/>
              </a:rPr>
              <a:t>Ở đây chúng tôi sử dụng các mô hình cơ bản như sau: </a:t>
            </a:r>
            <a:r>
              <a:rPr lang="vi-VN" sz="2000" dirty="0">
                <a:latin typeface="Arial"/>
                <a:ea typeface="+mn-lt"/>
                <a:cs typeface="Arial"/>
              </a:rPr>
              <a:t>'</a:t>
            </a:r>
            <a:r>
              <a:rPr lang="vi-VN" sz="2000" err="1">
                <a:latin typeface="Arial"/>
                <a:ea typeface="+mn-lt"/>
                <a:cs typeface="Arial"/>
              </a:rPr>
              <a:t>LinearRegression</a:t>
            </a:r>
            <a:r>
              <a:rPr lang="vi-VN" sz="2000" dirty="0">
                <a:latin typeface="Arial"/>
                <a:ea typeface="+mn-lt"/>
                <a:cs typeface="Arial"/>
              </a:rPr>
              <a:t>', '</a:t>
            </a:r>
            <a:r>
              <a:rPr lang="vi-VN" sz="2000" err="1">
                <a:latin typeface="Arial"/>
                <a:ea typeface="+mn-lt"/>
                <a:cs typeface="Arial"/>
              </a:rPr>
              <a:t>RandomForestRegressor</a:t>
            </a:r>
            <a:r>
              <a:rPr lang="vi-VN" sz="2000" dirty="0">
                <a:latin typeface="Arial"/>
                <a:ea typeface="+mn-lt"/>
                <a:cs typeface="Arial"/>
              </a:rPr>
              <a:t>', '</a:t>
            </a:r>
            <a:r>
              <a:rPr lang="vi-VN" sz="2000" err="1">
                <a:latin typeface="Arial"/>
                <a:ea typeface="+mn-lt"/>
                <a:cs typeface="Arial"/>
              </a:rPr>
              <a:t>XGBoost</a:t>
            </a:r>
            <a:r>
              <a:rPr lang="vi-VN" sz="2000" dirty="0">
                <a:latin typeface="Arial"/>
                <a:ea typeface="+mn-lt"/>
                <a:cs typeface="Arial"/>
              </a:rPr>
              <a:t>', 'SVR','</a:t>
            </a:r>
            <a:r>
              <a:rPr lang="vi-VN" sz="2000" err="1">
                <a:latin typeface="Arial"/>
                <a:ea typeface="+mn-lt"/>
                <a:cs typeface="Arial"/>
              </a:rPr>
              <a:t>Decision</a:t>
            </a:r>
            <a:r>
              <a:rPr lang="vi-VN" sz="2000" dirty="0">
                <a:latin typeface="Arial"/>
                <a:ea typeface="+mn-lt"/>
                <a:cs typeface="Arial"/>
              </a:rPr>
              <a:t> </a:t>
            </a:r>
            <a:r>
              <a:rPr lang="vi-VN" sz="2000" err="1">
                <a:latin typeface="Arial"/>
                <a:ea typeface="+mn-lt"/>
                <a:cs typeface="Arial"/>
              </a:rPr>
              <a:t>Tree</a:t>
            </a:r>
            <a:r>
              <a:rPr lang="vi-VN" sz="2000" dirty="0">
                <a:latin typeface="Arial"/>
                <a:ea typeface="+mn-lt"/>
                <a:cs typeface="Arial"/>
              </a:rPr>
              <a:t>'</a:t>
            </a: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Tree>
    <p:extLst>
      <p:ext uri="{BB962C8B-B14F-4D97-AF65-F5344CB8AC3E}">
        <p14:creationId xmlns:p14="http://schemas.microsoft.com/office/powerpoint/2010/main" val="252387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25</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36354"/>
            <a:ext cx="11188352" cy="93881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Sau khi xây dựng và </a:t>
            </a:r>
            <a:r>
              <a:rPr lang="vi-VN" sz="2000" dirty="0" err="1">
                <a:latin typeface="Arial"/>
                <a:cs typeface="Arial"/>
              </a:rPr>
              <a:t>train</a:t>
            </a:r>
            <a:r>
              <a:rPr lang="vi-VN" sz="2000" dirty="0">
                <a:latin typeface="Arial"/>
                <a:cs typeface="Arial"/>
              </a:rPr>
              <a:t> 3 mô hình thì bảng đánh giá từng mô hình theo r2-squared và MSE như sau. Từ đó tôi đã quyết định chọn mô hình </a:t>
            </a:r>
            <a:r>
              <a:rPr lang="vi-VN" sz="2000" dirty="0" err="1">
                <a:latin typeface="Arial"/>
                <a:cs typeface="Arial"/>
              </a:rPr>
              <a:t>RandomForestRegressor</a:t>
            </a:r>
            <a:r>
              <a:rPr lang="vi-VN" sz="2000" dirty="0">
                <a:latin typeface="Arial"/>
                <a:cs typeface="Arial"/>
              </a:rPr>
              <a:t> cho dự đoán cột diện tích</a:t>
            </a:r>
          </a:p>
          <a:p>
            <a:pPr algn="just">
              <a:lnSpc>
                <a:spcPct val="150000"/>
              </a:lnSpc>
            </a:pP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biểu đồ, Phông chữ&#10;&#10;Mô tả được tự động tạo">
            <a:extLst>
              <a:ext uri="{FF2B5EF4-FFF2-40B4-BE49-F238E27FC236}">
                <a16:creationId xmlns:a16="http://schemas.microsoft.com/office/drawing/2014/main" id="{16DAF75D-A0F2-6525-135B-3F35526FDCD0}"/>
              </a:ext>
            </a:extLst>
          </p:cNvPr>
          <p:cNvPicPr>
            <a:picLocks noChangeAspect="1"/>
          </p:cNvPicPr>
          <p:nvPr/>
        </p:nvPicPr>
        <p:blipFill>
          <a:blip r:embed="rId6"/>
          <a:stretch>
            <a:fillRect/>
          </a:stretch>
        </p:blipFill>
        <p:spPr>
          <a:xfrm>
            <a:off x="1495425" y="2809101"/>
            <a:ext cx="9467850" cy="2306598"/>
          </a:xfrm>
          <a:prstGeom prst="rect">
            <a:avLst/>
          </a:prstGeom>
        </p:spPr>
      </p:pic>
      <p:pic>
        <p:nvPicPr>
          <p:cNvPr id="6" name="Hình ảnh 5" descr="Ảnh có chứa văn bản, ảnh chụp màn hình, biểu đồ, hàng&#10;&#10;Mô tả được tự động tạo">
            <a:extLst>
              <a:ext uri="{FF2B5EF4-FFF2-40B4-BE49-F238E27FC236}">
                <a16:creationId xmlns:a16="http://schemas.microsoft.com/office/drawing/2014/main" id="{5E97FFD8-CADD-66E1-6D98-DA7CC56F44C9}"/>
              </a:ext>
            </a:extLst>
          </p:cNvPr>
          <p:cNvPicPr>
            <a:picLocks noChangeAspect="1"/>
          </p:cNvPicPr>
          <p:nvPr/>
        </p:nvPicPr>
        <p:blipFill>
          <a:blip r:embed="rId7"/>
          <a:stretch>
            <a:fillRect/>
          </a:stretch>
        </p:blipFill>
        <p:spPr>
          <a:xfrm>
            <a:off x="2981325" y="4828401"/>
            <a:ext cx="6096000" cy="1620798"/>
          </a:xfrm>
          <a:prstGeom prst="rect">
            <a:avLst/>
          </a:prstGeom>
        </p:spPr>
      </p:pic>
    </p:spTree>
    <p:extLst>
      <p:ext uri="{BB962C8B-B14F-4D97-AF65-F5344CB8AC3E}">
        <p14:creationId xmlns:p14="http://schemas.microsoft.com/office/powerpoint/2010/main" val="284490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26</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804225" y="1936354"/>
            <a:ext cx="10245377" cy="39602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Bước 10: Xử lí các </a:t>
            </a:r>
            <a:r>
              <a:rPr lang="vi-VN" sz="2000" dirty="0" err="1">
                <a:latin typeface="Arial"/>
                <a:cs typeface="Arial"/>
              </a:rPr>
              <a:t>missing</a:t>
            </a:r>
            <a:r>
              <a:rPr lang="vi-VN" sz="2000" dirty="0">
                <a:latin typeface="Arial"/>
                <a:cs typeface="Arial"/>
              </a:rPr>
              <a:t> </a:t>
            </a:r>
            <a:r>
              <a:rPr lang="vi-VN" sz="2000" dirty="0" err="1">
                <a:latin typeface="Arial"/>
                <a:cs typeface="Arial"/>
              </a:rPr>
              <a:t>values</a:t>
            </a:r>
            <a:r>
              <a:rPr lang="vi-VN" sz="2000" dirty="0">
                <a:latin typeface="Arial"/>
                <a:cs typeface="Arial"/>
              </a:rPr>
              <a:t> đã gán bằng 0 trong cột Giá</a:t>
            </a:r>
            <a:endParaRPr lang="vi-VN"/>
          </a:p>
          <a:p>
            <a:pPr algn="just">
              <a:lnSpc>
                <a:spcPct val="150000"/>
              </a:lnSpc>
            </a:pPr>
            <a:r>
              <a:rPr lang="vi-VN" sz="2000" dirty="0">
                <a:latin typeface="Arial"/>
                <a:cs typeface="Arial"/>
              </a:rPr>
              <a:t>Ý tưởng: Dựa vào các cột phía sau như 'Diện tích', 'Mặt tiền', 'Đường trước nhà', 'Số tầng', 'Số phòng', 'Số </a:t>
            </a:r>
            <a:r>
              <a:rPr lang="vi-VN" sz="2000" dirty="0" err="1">
                <a:latin typeface="Arial"/>
                <a:cs typeface="Arial"/>
              </a:rPr>
              <a:t>toilet</a:t>
            </a:r>
            <a:r>
              <a:rPr lang="vi-VN" sz="2000" dirty="0">
                <a:latin typeface="Arial"/>
                <a:cs typeface="Arial"/>
              </a:rPr>
              <a:t>', 'Nội </a:t>
            </a:r>
            <a:r>
              <a:rPr lang="vi-VN" sz="2000" dirty="0" err="1">
                <a:latin typeface="Arial"/>
                <a:cs typeface="Arial"/>
              </a:rPr>
              <a:t>thất_cơ</a:t>
            </a:r>
            <a:r>
              <a:rPr lang="vi-VN" sz="2000" dirty="0">
                <a:latin typeface="Arial"/>
                <a:cs typeface="Arial"/>
              </a:rPr>
              <a:t> bản', 'Nội </a:t>
            </a:r>
            <a:r>
              <a:rPr lang="vi-VN" sz="2000" dirty="0" err="1">
                <a:latin typeface="Arial"/>
                <a:cs typeface="Arial"/>
              </a:rPr>
              <a:t>thất_không</a:t>
            </a:r>
            <a:r>
              <a:rPr lang="vi-VN" sz="2000" dirty="0">
                <a:latin typeface="Arial"/>
                <a:cs typeface="Arial"/>
              </a:rPr>
              <a:t>', 'Nội </a:t>
            </a:r>
            <a:r>
              <a:rPr lang="vi-VN" sz="2000" dirty="0" err="1">
                <a:latin typeface="Arial"/>
                <a:cs typeface="Arial"/>
              </a:rPr>
              <a:t>thất_đầy</a:t>
            </a:r>
            <a:r>
              <a:rPr lang="vi-VN" sz="2000" dirty="0">
                <a:latin typeface="Arial"/>
                <a:cs typeface="Arial"/>
              </a:rPr>
              <a:t> đủ'. Xây dựng mô hình để dự đoán cho các cột có giá trị bằng 0 trong cột Diện tích từ các cột có giá trị khác 0 trong cột Diện tích.</a:t>
            </a:r>
            <a:endParaRPr lang="vi-VN"/>
          </a:p>
          <a:p>
            <a:pPr algn="just">
              <a:lnSpc>
                <a:spcPct val="150000"/>
              </a:lnSpc>
            </a:pPr>
            <a:r>
              <a:rPr lang="vi-VN" sz="2000" dirty="0">
                <a:latin typeface="Arial"/>
                <a:cs typeface="Arial"/>
              </a:rPr>
              <a:t>Ở đây chúng tôi sử dụng các mô hình cơ bản như sau: </a:t>
            </a:r>
            <a:r>
              <a:rPr lang="vi-VN" sz="2000" dirty="0">
                <a:latin typeface="Arial"/>
                <a:ea typeface="+mn-lt"/>
                <a:cs typeface="Arial"/>
              </a:rPr>
              <a:t>'</a:t>
            </a:r>
            <a:r>
              <a:rPr lang="vi-VN" sz="2000" err="1">
                <a:latin typeface="Arial"/>
                <a:ea typeface="+mn-lt"/>
                <a:cs typeface="Arial"/>
              </a:rPr>
              <a:t>LinearRegression</a:t>
            </a:r>
            <a:r>
              <a:rPr lang="vi-VN" sz="2000" dirty="0">
                <a:latin typeface="Arial"/>
                <a:ea typeface="+mn-lt"/>
                <a:cs typeface="Arial"/>
              </a:rPr>
              <a:t>', '</a:t>
            </a:r>
            <a:r>
              <a:rPr lang="vi-VN" sz="2000" err="1">
                <a:latin typeface="Arial"/>
                <a:ea typeface="+mn-lt"/>
                <a:cs typeface="Arial"/>
              </a:rPr>
              <a:t>RandomForestRegressor</a:t>
            </a:r>
            <a:r>
              <a:rPr lang="vi-VN" sz="2000" dirty="0">
                <a:latin typeface="Arial"/>
                <a:ea typeface="+mn-lt"/>
                <a:cs typeface="Arial"/>
              </a:rPr>
              <a:t>', '</a:t>
            </a:r>
            <a:r>
              <a:rPr lang="vi-VN" sz="2000" err="1">
                <a:latin typeface="Arial"/>
                <a:ea typeface="+mn-lt"/>
                <a:cs typeface="Arial"/>
              </a:rPr>
              <a:t>XGBoost</a:t>
            </a:r>
            <a:r>
              <a:rPr lang="vi-VN" sz="2000" dirty="0">
                <a:latin typeface="Arial"/>
                <a:ea typeface="+mn-lt"/>
                <a:cs typeface="Arial"/>
              </a:rPr>
              <a:t>', 'SVR','</a:t>
            </a:r>
            <a:r>
              <a:rPr lang="vi-VN" sz="2000" err="1">
                <a:latin typeface="Arial"/>
                <a:ea typeface="+mn-lt"/>
                <a:cs typeface="Arial"/>
              </a:rPr>
              <a:t>Decision</a:t>
            </a:r>
            <a:r>
              <a:rPr lang="vi-VN" sz="2000" dirty="0">
                <a:latin typeface="Arial"/>
                <a:ea typeface="+mn-lt"/>
                <a:cs typeface="Arial"/>
              </a:rPr>
              <a:t> </a:t>
            </a:r>
            <a:r>
              <a:rPr lang="vi-VN" sz="2000" err="1">
                <a:latin typeface="Arial"/>
                <a:ea typeface="+mn-lt"/>
                <a:cs typeface="Arial"/>
              </a:rPr>
              <a:t>Tree</a:t>
            </a:r>
            <a:r>
              <a:rPr lang="vi-VN" sz="2000" dirty="0">
                <a:latin typeface="Arial"/>
                <a:ea typeface="+mn-lt"/>
                <a:cs typeface="Arial"/>
              </a:rPr>
              <a:t>'</a:t>
            </a: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Tree>
    <p:extLst>
      <p:ext uri="{BB962C8B-B14F-4D97-AF65-F5344CB8AC3E}">
        <p14:creationId xmlns:p14="http://schemas.microsoft.com/office/powerpoint/2010/main" val="299760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27</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3.2. Các </a:t>
            </a:r>
            <a:r>
              <a:rPr lang="en-US" sz="2800" b="1" dirty="0" err="1">
                <a:solidFill>
                  <a:srgbClr val="002060"/>
                </a:solidFill>
                <a:latin typeface="Times New Roman"/>
                <a:cs typeface="Times New Roman"/>
              </a:rPr>
              <a:t>bước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thực</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hiện</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36354"/>
            <a:ext cx="11188352" cy="93881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Sau khi xây dựng và </a:t>
            </a:r>
            <a:r>
              <a:rPr lang="vi-VN" sz="2000" dirty="0" err="1">
                <a:latin typeface="Arial"/>
                <a:cs typeface="Arial"/>
              </a:rPr>
              <a:t>train</a:t>
            </a:r>
            <a:r>
              <a:rPr lang="vi-VN" sz="2000" dirty="0">
                <a:latin typeface="Arial"/>
                <a:cs typeface="Arial"/>
              </a:rPr>
              <a:t> 3 mô hình thì bảng đánh giá từng mô hình theo r2-squared và MSE như sau. Từ đó tôi đã quyết định chọn mô hình SVR cho dự đoán cột diện tích</a:t>
            </a:r>
          </a:p>
          <a:p>
            <a:pPr algn="just">
              <a:lnSpc>
                <a:spcPct val="150000"/>
              </a:lnSpc>
            </a:pP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7" name="Hình ảnh 6" descr="Ảnh có chứa văn bản, ảnh chụp màn hình, biểu đồ, Phông chữ&#10;&#10;Mô tả được tự động tạo">
            <a:extLst>
              <a:ext uri="{FF2B5EF4-FFF2-40B4-BE49-F238E27FC236}">
                <a16:creationId xmlns:a16="http://schemas.microsoft.com/office/drawing/2014/main" id="{C42E1052-C751-3229-38BC-164EB074FE7A}"/>
              </a:ext>
            </a:extLst>
          </p:cNvPr>
          <p:cNvPicPr>
            <a:picLocks noChangeAspect="1"/>
          </p:cNvPicPr>
          <p:nvPr/>
        </p:nvPicPr>
        <p:blipFill>
          <a:blip r:embed="rId6"/>
          <a:stretch>
            <a:fillRect/>
          </a:stretch>
        </p:blipFill>
        <p:spPr>
          <a:xfrm>
            <a:off x="1914525" y="2837676"/>
            <a:ext cx="8496300" cy="2258973"/>
          </a:xfrm>
          <a:prstGeom prst="rect">
            <a:avLst/>
          </a:prstGeom>
        </p:spPr>
      </p:pic>
      <p:pic>
        <p:nvPicPr>
          <p:cNvPr id="8" name="Hình ảnh 7" descr="Ảnh có chứa văn bản, ảnh chụp màn hình, biểu đồ, hàng&#10;&#10;Mô tả được tự động tạo">
            <a:extLst>
              <a:ext uri="{FF2B5EF4-FFF2-40B4-BE49-F238E27FC236}">
                <a16:creationId xmlns:a16="http://schemas.microsoft.com/office/drawing/2014/main" id="{F4C61E68-C489-18D5-0EA3-56105A738152}"/>
              </a:ext>
            </a:extLst>
          </p:cNvPr>
          <p:cNvPicPr>
            <a:picLocks noChangeAspect="1"/>
          </p:cNvPicPr>
          <p:nvPr/>
        </p:nvPicPr>
        <p:blipFill>
          <a:blip r:embed="rId7"/>
          <a:stretch>
            <a:fillRect/>
          </a:stretch>
        </p:blipFill>
        <p:spPr>
          <a:xfrm>
            <a:off x="3181350" y="4828401"/>
            <a:ext cx="6096000" cy="1620798"/>
          </a:xfrm>
          <a:prstGeom prst="rect">
            <a:avLst/>
          </a:prstGeom>
        </p:spPr>
      </p:pic>
    </p:spTree>
    <p:extLst>
      <p:ext uri="{BB962C8B-B14F-4D97-AF65-F5344CB8AC3E}">
        <p14:creationId xmlns:p14="http://schemas.microsoft.com/office/powerpoint/2010/main" val="42191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28</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3.3. </a:t>
            </a:r>
            <a:r>
              <a:rPr lang="en-US" sz="2800" b="1" dirty="0" err="1">
                <a:solidFill>
                  <a:srgbClr val="002060"/>
                </a:solidFill>
                <a:latin typeface="Times New Roman"/>
                <a:cs typeface="Times New Roman"/>
              </a:rPr>
              <a:t>Kết</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quả</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36354"/>
            <a:ext cx="11188352" cy="93881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Sau khi thực hiện xong quá trình tiền xử lí dữ liệu, thì đã có dữ liệu có thể </a:t>
            </a:r>
            <a:r>
              <a:rPr lang="vi-VN" sz="2000" dirty="0" err="1">
                <a:latin typeface="Arial"/>
                <a:cs typeface="Arial"/>
              </a:rPr>
              <a:t>train</a:t>
            </a:r>
            <a:r>
              <a:rPr lang="vi-VN" sz="2000" dirty="0">
                <a:latin typeface="Arial"/>
                <a:cs typeface="Arial"/>
              </a:rPr>
              <a:t> cho mô hình. Bộ dữ liệu sau khi được xử lí:</a:t>
            </a:r>
          </a:p>
          <a:p>
            <a:pPr algn="just">
              <a:lnSpc>
                <a:spcPct val="150000"/>
              </a:lnSpc>
            </a:pPr>
            <a:endParaRPr lang="vi-VN" sz="2000" dirty="0">
              <a:latin typeface="Arial"/>
              <a:cs typeface="Arial"/>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phần mềm&#10;&#10;Mô tả được tự động tạo">
            <a:extLst>
              <a:ext uri="{FF2B5EF4-FFF2-40B4-BE49-F238E27FC236}">
                <a16:creationId xmlns:a16="http://schemas.microsoft.com/office/drawing/2014/main" id="{92D1033B-9669-BD0C-9E7F-766052F312E7}"/>
              </a:ext>
            </a:extLst>
          </p:cNvPr>
          <p:cNvPicPr>
            <a:picLocks noChangeAspect="1"/>
          </p:cNvPicPr>
          <p:nvPr/>
        </p:nvPicPr>
        <p:blipFill>
          <a:blip r:embed="rId6"/>
          <a:stretch>
            <a:fillRect/>
          </a:stretch>
        </p:blipFill>
        <p:spPr>
          <a:xfrm>
            <a:off x="1933575" y="2834571"/>
            <a:ext cx="7839075" cy="3532008"/>
          </a:xfrm>
          <a:prstGeom prst="rect">
            <a:avLst/>
          </a:prstGeom>
        </p:spPr>
      </p:pic>
    </p:spTree>
    <p:extLst>
      <p:ext uri="{BB962C8B-B14F-4D97-AF65-F5344CB8AC3E}">
        <p14:creationId xmlns:p14="http://schemas.microsoft.com/office/powerpoint/2010/main" val="182940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29</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4.1. </a:t>
            </a:r>
            <a:r>
              <a:rPr lang="en-US" sz="2800" b="1" dirty="0" err="1">
                <a:solidFill>
                  <a:srgbClr val="002060"/>
                </a:solidFill>
                <a:latin typeface="Times New Roman"/>
                <a:cs typeface="Times New Roman"/>
              </a:rPr>
              <a:t>Giới</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thiệu</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60166"/>
            <a:ext cx="11188352" cy="27128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ea typeface="+mn-lt"/>
                <a:cs typeface="Arial"/>
              </a:rPr>
              <a:t>Trực quan hóa: quá trình sử dụng đồ họa, biểu đồ và hình ảnh để hiển thị thông tin và dữ liệu một cách hấp dẫn và dễ hiểu. </a:t>
            </a:r>
          </a:p>
          <a:p>
            <a:pPr algn="just">
              <a:lnSpc>
                <a:spcPct val="150000"/>
              </a:lnSpc>
            </a:pPr>
            <a:r>
              <a:rPr lang="vi-VN" sz="2000" dirty="0">
                <a:latin typeface="Arial"/>
                <a:ea typeface="+mn-lt"/>
                <a:cs typeface="Arial"/>
              </a:rPr>
              <a:t>Mục tiêu của trực quan hóa: giúp con người hiểu rõ hơn, phân tích dễ dàng hơn, và đưa ra quyết định thông minh dựa trên dữ liệu</a:t>
            </a:r>
            <a:endParaRPr lang="vi-VN" sz="2000" dirty="0">
              <a:latin typeface="Arial"/>
              <a:cs typeface="Arial"/>
            </a:endParaRPr>
          </a:p>
          <a:p>
            <a:pPr algn="just">
              <a:lnSpc>
                <a:spcPct val="150000"/>
              </a:lnSpc>
            </a:pPr>
            <a:r>
              <a:rPr lang="vi-VN" sz="2000" dirty="0">
                <a:latin typeface="Arial"/>
                <a:cs typeface="Arial"/>
              </a:rPr>
              <a:t>Ở đây tôi sử dụng ngôn ngữ </a:t>
            </a:r>
            <a:r>
              <a:rPr lang="vi-VN" sz="2000" err="1">
                <a:latin typeface="Arial"/>
                <a:cs typeface="Arial"/>
              </a:rPr>
              <a:t>python</a:t>
            </a:r>
            <a:r>
              <a:rPr lang="vi-VN" sz="2000" dirty="0">
                <a:latin typeface="Arial"/>
                <a:cs typeface="Arial"/>
              </a:rPr>
              <a:t> và các thư viện như: </a:t>
            </a:r>
            <a:r>
              <a:rPr lang="en-US" sz="2000" dirty="0">
                <a:latin typeface="Arial"/>
                <a:cs typeface="Arial"/>
              </a:rPr>
              <a:t>matplotlib, </a:t>
            </a:r>
            <a:r>
              <a:rPr lang="en-US" sz="2000" err="1">
                <a:latin typeface="Arial"/>
                <a:cs typeface="Arial"/>
              </a:rPr>
              <a:t>plotly</a:t>
            </a:r>
            <a:r>
              <a:rPr lang="en-US" sz="2000" dirty="0">
                <a:latin typeface="Arial"/>
                <a:cs typeface="Arial"/>
              </a:rPr>
              <a:t>, seaborn.</a:t>
            </a: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Tree>
    <p:extLst>
      <p:ext uri="{BB962C8B-B14F-4D97-AF65-F5344CB8AC3E}">
        <p14:creationId xmlns:p14="http://schemas.microsoft.com/office/powerpoint/2010/main" val="356082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a:solidFill>
                  <a:schemeClr val="accent2">
                    <a:lumMod val="50000"/>
                  </a:schemeClr>
                </a:solidFill>
                <a:latin typeface="Times New Roman" pitchFamily="18" charset="0"/>
                <a:cs typeface="Times New Roman" pitchFamily="18" charset="0"/>
              </a:rPr>
              <a:t>1. Giới thiệu đề tài</a:t>
            </a:r>
          </a:p>
        </p:txBody>
      </p:sp>
      <p:sp>
        <p:nvSpPr>
          <p:cNvPr id="3" name="Content Placeholder 2"/>
          <p:cNvSpPr>
            <a:spLocks noGrp="1"/>
          </p:cNvSpPr>
          <p:nvPr>
            <p:ph idx="1"/>
          </p:nvPr>
        </p:nvSpPr>
        <p:spPr>
          <a:xfrm>
            <a:off x="838200" y="2303235"/>
            <a:ext cx="10515600" cy="4205061"/>
          </a:xfrm>
        </p:spPr>
        <p:txBody>
          <a:bodyPr vert="horz" lIns="91440" tIns="45720" rIns="91440" bIns="45720" rtlCol="0" anchor="t">
            <a:normAutofit/>
          </a:bodyPr>
          <a:lstStyle/>
          <a:p>
            <a:r>
              <a:rPr lang="en-US" err="1">
                <a:latin typeface="Arial"/>
                <a:cs typeface="Times New Roman"/>
              </a:rPr>
              <a:t>Tìm</a:t>
            </a:r>
            <a:r>
              <a:rPr lang="en-US" dirty="0">
                <a:latin typeface="Arial"/>
                <a:cs typeface="Times New Roman"/>
              </a:rPr>
              <a:t> </a:t>
            </a:r>
            <a:r>
              <a:rPr lang="en-US" err="1">
                <a:latin typeface="Arial"/>
                <a:cs typeface="Times New Roman"/>
              </a:rPr>
              <a:t>hiểu</a:t>
            </a:r>
            <a:r>
              <a:rPr lang="en-US" dirty="0">
                <a:latin typeface="Arial"/>
                <a:cs typeface="Times New Roman"/>
              </a:rPr>
              <a:t> </a:t>
            </a:r>
            <a:r>
              <a:rPr lang="en-US" err="1">
                <a:latin typeface="Arial"/>
                <a:cs typeface="Times New Roman"/>
              </a:rPr>
              <a:t>được</a:t>
            </a:r>
            <a:r>
              <a:rPr lang="en-US" dirty="0">
                <a:latin typeface="Arial"/>
                <a:cs typeface="Times New Roman"/>
              </a:rPr>
              <a:t> </a:t>
            </a:r>
            <a:r>
              <a:rPr lang="en-US" err="1">
                <a:latin typeface="Arial"/>
                <a:cs typeface="Times New Roman"/>
              </a:rPr>
              <a:t>cách</a:t>
            </a:r>
            <a:r>
              <a:rPr lang="en-US" dirty="0">
                <a:latin typeface="Arial"/>
                <a:cs typeface="Times New Roman"/>
              </a:rPr>
              <a:t> </a:t>
            </a:r>
            <a:r>
              <a:rPr lang="en-US" err="1">
                <a:latin typeface="Arial"/>
                <a:cs typeface="Times New Roman"/>
              </a:rPr>
              <a:t>lấy</a:t>
            </a:r>
            <a:r>
              <a:rPr lang="en-US" dirty="0">
                <a:latin typeface="Arial"/>
                <a:cs typeface="Times New Roman"/>
              </a:rPr>
              <a:t> </a:t>
            </a:r>
            <a:r>
              <a:rPr lang="en-US" err="1">
                <a:latin typeface="Arial"/>
                <a:cs typeface="Times New Roman"/>
              </a:rPr>
              <a:t>dữ</a:t>
            </a:r>
            <a:r>
              <a:rPr lang="en-US" dirty="0">
                <a:latin typeface="Arial"/>
                <a:cs typeface="Times New Roman"/>
              </a:rPr>
              <a:t> </a:t>
            </a:r>
            <a:r>
              <a:rPr lang="en-US" err="1">
                <a:latin typeface="Arial"/>
                <a:cs typeface="Times New Roman"/>
              </a:rPr>
              <a:t>liệu</a:t>
            </a:r>
            <a:r>
              <a:rPr lang="en-US" dirty="0">
                <a:latin typeface="Arial"/>
                <a:cs typeface="Times New Roman"/>
              </a:rPr>
              <a:t> </a:t>
            </a:r>
            <a:r>
              <a:rPr lang="en-US" err="1">
                <a:latin typeface="Arial"/>
                <a:cs typeface="Times New Roman"/>
              </a:rPr>
              <a:t>từ</a:t>
            </a:r>
            <a:r>
              <a:rPr lang="en-US" dirty="0">
                <a:latin typeface="Arial"/>
                <a:cs typeface="Times New Roman"/>
              </a:rPr>
              <a:t> </a:t>
            </a:r>
            <a:r>
              <a:rPr lang="en-US" err="1">
                <a:latin typeface="Arial"/>
                <a:cs typeface="Times New Roman"/>
              </a:rPr>
              <a:t>trang</a:t>
            </a:r>
            <a:r>
              <a:rPr lang="en-US" dirty="0">
                <a:latin typeface="Arial"/>
                <a:cs typeface="Times New Roman"/>
              </a:rPr>
              <a:t> web </a:t>
            </a:r>
            <a:r>
              <a:rPr lang="en-US" err="1">
                <a:latin typeface="Arial"/>
                <a:cs typeface="Times New Roman"/>
              </a:rPr>
              <a:t>thực</a:t>
            </a:r>
            <a:r>
              <a:rPr lang="en-US" dirty="0">
                <a:latin typeface="Arial"/>
                <a:cs typeface="Times New Roman"/>
              </a:rPr>
              <a:t> </a:t>
            </a:r>
            <a:r>
              <a:rPr lang="en-US" err="1">
                <a:latin typeface="Arial"/>
                <a:cs typeface="Times New Roman"/>
              </a:rPr>
              <a:t>tế</a:t>
            </a:r>
            <a:endParaRPr lang="en-US">
              <a:latin typeface="Arial"/>
              <a:cs typeface="Times New Roman" pitchFamily="18" charset="0"/>
            </a:endParaRPr>
          </a:p>
          <a:p>
            <a:r>
              <a:rPr lang="en-US" err="1">
                <a:latin typeface="Arial"/>
                <a:cs typeface="Times New Roman"/>
              </a:rPr>
              <a:t>Tìm</a:t>
            </a:r>
            <a:r>
              <a:rPr lang="en-US" dirty="0">
                <a:latin typeface="Arial"/>
                <a:cs typeface="Times New Roman"/>
              </a:rPr>
              <a:t> </a:t>
            </a:r>
            <a:r>
              <a:rPr lang="en-US" err="1">
                <a:latin typeface="Arial"/>
                <a:cs typeface="Times New Roman"/>
              </a:rPr>
              <a:t>hiểu</a:t>
            </a:r>
            <a:r>
              <a:rPr lang="en-US" dirty="0">
                <a:latin typeface="Arial"/>
                <a:cs typeface="Times New Roman"/>
              </a:rPr>
              <a:t> </a:t>
            </a:r>
            <a:r>
              <a:rPr lang="en-US" err="1">
                <a:latin typeface="Arial"/>
                <a:cs typeface="Times New Roman"/>
              </a:rPr>
              <a:t>các</a:t>
            </a:r>
            <a:r>
              <a:rPr lang="en-US" dirty="0">
                <a:latin typeface="Arial"/>
                <a:cs typeface="Times New Roman"/>
              </a:rPr>
              <a:t> </a:t>
            </a:r>
            <a:r>
              <a:rPr lang="en-US" err="1">
                <a:latin typeface="Arial"/>
                <a:cs typeface="Times New Roman"/>
              </a:rPr>
              <a:t>thư</a:t>
            </a:r>
            <a:r>
              <a:rPr lang="en-US" dirty="0">
                <a:latin typeface="Arial"/>
                <a:cs typeface="Times New Roman"/>
              </a:rPr>
              <a:t> </a:t>
            </a:r>
            <a:r>
              <a:rPr lang="en-US" err="1">
                <a:latin typeface="Arial"/>
                <a:cs typeface="Times New Roman"/>
              </a:rPr>
              <a:t>viện</a:t>
            </a:r>
            <a:r>
              <a:rPr lang="en-US" dirty="0">
                <a:latin typeface="Arial"/>
                <a:cs typeface="Times New Roman"/>
              </a:rPr>
              <a:t> </a:t>
            </a:r>
            <a:r>
              <a:rPr lang="en-US" err="1">
                <a:latin typeface="Arial"/>
                <a:cs typeface="Times New Roman"/>
              </a:rPr>
              <a:t>cho</a:t>
            </a:r>
            <a:r>
              <a:rPr lang="en-US" dirty="0">
                <a:latin typeface="Arial"/>
                <a:cs typeface="Times New Roman"/>
              </a:rPr>
              <a:t> </a:t>
            </a:r>
            <a:r>
              <a:rPr lang="en-US" err="1">
                <a:latin typeface="Arial"/>
                <a:cs typeface="Times New Roman"/>
              </a:rPr>
              <a:t>phân</a:t>
            </a:r>
            <a:r>
              <a:rPr lang="en-US" dirty="0">
                <a:latin typeface="Arial"/>
                <a:cs typeface="Times New Roman"/>
              </a:rPr>
              <a:t> </a:t>
            </a:r>
            <a:r>
              <a:rPr lang="en-US" err="1">
                <a:latin typeface="Arial"/>
                <a:cs typeface="Times New Roman"/>
              </a:rPr>
              <a:t>tích</a:t>
            </a:r>
            <a:r>
              <a:rPr lang="en-US" dirty="0">
                <a:latin typeface="Arial"/>
                <a:cs typeface="Times New Roman"/>
              </a:rPr>
              <a:t>, </a:t>
            </a:r>
            <a:r>
              <a:rPr lang="en-US" err="1">
                <a:latin typeface="Arial"/>
                <a:cs typeface="Times New Roman"/>
              </a:rPr>
              <a:t>trực</a:t>
            </a:r>
            <a:r>
              <a:rPr lang="en-US" dirty="0">
                <a:latin typeface="Arial"/>
                <a:cs typeface="Times New Roman"/>
              </a:rPr>
              <a:t> </a:t>
            </a:r>
            <a:r>
              <a:rPr lang="en-US" err="1">
                <a:latin typeface="Arial"/>
                <a:cs typeface="Times New Roman"/>
              </a:rPr>
              <a:t>quan</a:t>
            </a:r>
            <a:r>
              <a:rPr lang="en-US" dirty="0">
                <a:latin typeface="Arial"/>
                <a:cs typeface="Times New Roman"/>
              </a:rPr>
              <a:t> </a:t>
            </a:r>
            <a:r>
              <a:rPr lang="en-US" err="1">
                <a:latin typeface="Arial"/>
                <a:cs typeface="Times New Roman"/>
              </a:rPr>
              <a:t>hóa</a:t>
            </a:r>
            <a:r>
              <a:rPr lang="en-US" dirty="0">
                <a:latin typeface="Arial"/>
                <a:cs typeface="Times New Roman"/>
              </a:rPr>
              <a:t> </a:t>
            </a:r>
            <a:r>
              <a:rPr lang="en-US" err="1">
                <a:latin typeface="Arial"/>
                <a:cs typeface="Times New Roman"/>
              </a:rPr>
              <a:t>dữ</a:t>
            </a:r>
            <a:r>
              <a:rPr lang="en-US" dirty="0">
                <a:latin typeface="Arial"/>
                <a:cs typeface="Times New Roman"/>
              </a:rPr>
              <a:t> </a:t>
            </a:r>
            <a:r>
              <a:rPr lang="en-US" err="1">
                <a:latin typeface="Arial"/>
                <a:cs typeface="Times New Roman"/>
              </a:rPr>
              <a:t>liệu</a:t>
            </a:r>
            <a:r>
              <a:rPr lang="en-US" dirty="0">
                <a:latin typeface="Arial"/>
                <a:cs typeface="Times New Roman"/>
              </a:rPr>
              <a:t> </a:t>
            </a:r>
            <a:r>
              <a:rPr lang="en-US" err="1">
                <a:latin typeface="Arial"/>
                <a:cs typeface="Times New Roman"/>
              </a:rPr>
              <a:t>như</a:t>
            </a:r>
            <a:r>
              <a:rPr lang="en-US" dirty="0">
                <a:latin typeface="Arial"/>
                <a:cs typeface="Times New Roman"/>
              </a:rPr>
              <a:t> pandas, </a:t>
            </a:r>
            <a:r>
              <a:rPr lang="en-US" dirty="0">
                <a:latin typeface="Arial"/>
                <a:ea typeface="+mn-lt"/>
                <a:cs typeface="+mn-lt"/>
              </a:rPr>
              <a:t>matplotlib, </a:t>
            </a:r>
            <a:r>
              <a:rPr lang="en-US" err="1">
                <a:latin typeface="Arial"/>
                <a:ea typeface="+mn-lt"/>
                <a:cs typeface="+mn-lt"/>
              </a:rPr>
              <a:t>plotly</a:t>
            </a:r>
            <a:r>
              <a:rPr lang="en-US" dirty="0">
                <a:latin typeface="Arial"/>
                <a:ea typeface="+mn-lt"/>
                <a:cs typeface="+mn-lt"/>
              </a:rPr>
              <a:t>, seaborn.</a:t>
            </a:r>
            <a:endParaRPr lang="en-US">
              <a:latin typeface="Arial"/>
              <a:cs typeface="Calibri"/>
            </a:endParaRPr>
          </a:p>
          <a:p>
            <a:r>
              <a:rPr lang="en-US" err="1">
                <a:latin typeface="Arial"/>
                <a:cs typeface="Calibri"/>
              </a:rPr>
              <a:t>Tìm</a:t>
            </a:r>
            <a:r>
              <a:rPr lang="en-US" dirty="0">
                <a:latin typeface="Arial"/>
                <a:cs typeface="Calibri"/>
              </a:rPr>
              <a:t> </a:t>
            </a:r>
            <a:r>
              <a:rPr lang="en-US" err="1">
                <a:latin typeface="Arial"/>
                <a:cs typeface="Calibri"/>
              </a:rPr>
              <a:t>hiểu</a:t>
            </a:r>
            <a:r>
              <a:rPr lang="en-US" dirty="0">
                <a:latin typeface="Arial"/>
                <a:cs typeface="Calibri"/>
              </a:rPr>
              <a:t> </a:t>
            </a:r>
            <a:r>
              <a:rPr lang="en-US" err="1">
                <a:latin typeface="Arial"/>
                <a:cs typeface="Calibri"/>
              </a:rPr>
              <a:t>được</a:t>
            </a:r>
            <a:r>
              <a:rPr lang="en-US" dirty="0">
                <a:latin typeface="Arial"/>
                <a:cs typeface="Calibri"/>
              </a:rPr>
              <a:t> </a:t>
            </a:r>
            <a:r>
              <a:rPr lang="en-US" err="1">
                <a:latin typeface="Arial"/>
                <a:cs typeface="Calibri"/>
              </a:rPr>
              <a:t>các</a:t>
            </a:r>
            <a:r>
              <a:rPr lang="en-US" dirty="0">
                <a:latin typeface="Arial"/>
                <a:cs typeface="Calibri"/>
              </a:rPr>
              <a:t> </a:t>
            </a:r>
            <a:r>
              <a:rPr lang="en-US" err="1">
                <a:latin typeface="Arial"/>
                <a:cs typeface="Calibri"/>
              </a:rPr>
              <a:t>mô</a:t>
            </a:r>
            <a:r>
              <a:rPr lang="en-US" dirty="0">
                <a:latin typeface="Arial"/>
                <a:cs typeface="Calibri"/>
              </a:rPr>
              <a:t> </a:t>
            </a:r>
            <a:r>
              <a:rPr lang="en-US" err="1">
                <a:latin typeface="Arial"/>
                <a:cs typeface="Calibri"/>
              </a:rPr>
              <a:t>hình</a:t>
            </a:r>
            <a:r>
              <a:rPr lang="en-US" dirty="0">
                <a:latin typeface="Arial"/>
                <a:cs typeface="Calibri"/>
              </a:rPr>
              <a:t> </a:t>
            </a:r>
            <a:r>
              <a:rPr lang="en-US" err="1">
                <a:latin typeface="Arial"/>
                <a:cs typeface="Calibri"/>
              </a:rPr>
              <a:t>máy</a:t>
            </a:r>
            <a:r>
              <a:rPr lang="en-US" dirty="0">
                <a:latin typeface="Arial"/>
                <a:cs typeface="Calibri"/>
              </a:rPr>
              <a:t> </a:t>
            </a:r>
            <a:r>
              <a:rPr lang="en-US" err="1">
                <a:latin typeface="Arial"/>
                <a:cs typeface="Calibri"/>
              </a:rPr>
              <a:t>học</a:t>
            </a:r>
            <a:r>
              <a:rPr lang="en-US" dirty="0">
                <a:latin typeface="Arial"/>
                <a:cs typeface="Calibri"/>
              </a:rPr>
              <a:t> </a:t>
            </a:r>
            <a:r>
              <a:rPr lang="en-US" err="1">
                <a:latin typeface="Arial"/>
                <a:cs typeface="Calibri"/>
              </a:rPr>
              <a:t>cơ</a:t>
            </a:r>
            <a:r>
              <a:rPr lang="en-US" dirty="0">
                <a:latin typeface="Arial"/>
                <a:cs typeface="Calibri"/>
              </a:rPr>
              <a:t> </a:t>
            </a:r>
            <a:r>
              <a:rPr lang="en-US" err="1">
                <a:latin typeface="Arial"/>
                <a:cs typeface="Calibri"/>
              </a:rPr>
              <a:t>bản</a:t>
            </a:r>
            <a:r>
              <a:rPr lang="en-US" dirty="0">
                <a:latin typeface="Arial"/>
                <a:cs typeface="Calibri"/>
              </a:rPr>
              <a:t> </a:t>
            </a:r>
            <a:r>
              <a:rPr lang="en-US" err="1">
                <a:latin typeface="Arial"/>
                <a:cs typeface="Calibri"/>
              </a:rPr>
              <a:t>và</a:t>
            </a:r>
            <a:r>
              <a:rPr lang="en-US" dirty="0">
                <a:latin typeface="Arial"/>
                <a:cs typeface="Calibri"/>
              </a:rPr>
              <a:t> </a:t>
            </a:r>
            <a:r>
              <a:rPr lang="en-US" err="1">
                <a:latin typeface="Arial"/>
                <a:cs typeface="Calibri"/>
              </a:rPr>
              <a:t>các</a:t>
            </a:r>
            <a:r>
              <a:rPr lang="en-US" dirty="0">
                <a:latin typeface="Arial"/>
                <a:cs typeface="Calibri"/>
              </a:rPr>
              <a:t> </a:t>
            </a:r>
            <a:r>
              <a:rPr lang="en-US" err="1">
                <a:latin typeface="Arial"/>
                <a:cs typeface="Calibri"/>
              </a:rPr>
              <a:t>thư</a:t>
            </a:r>
            <a:r>
              <a:rPr lang="en-US" dirty="0">
                <a:latin typeface="Arial"/>
                <a:cs typeface="Calibri"/>
              </a:rPr>
              <a:t> </a:t>
            </a:r>
            <a:r>
              <a:rPr lang="en-US" err="1">
                <a:latin typeface="Arial"/>
                <a:cs typeface="Calibri"/>
              </a:rPr>
              <a:t>viện</a:t>
            </a:r>
            <a:r>
              <a:rPr lang="en-US" dirty="0">
                <a:latin typeface="Arial"/>
                <a:cs typeface="Calibri"/>
              </a:rPr>
              <a:t> </a:t>
            </a:r>
            <a:r>
              <a:rPr lang="en-US" err="1">
                <a:latin typeface="Arial"/>
                <a:cs typeface="Calibri"/>
              </a:rPr>
              <a:t>để</a:t>
            </a:r>
            <a:r>
              <a:rPr lang="en-US" dirty="0">
                <a:latin typeface="Arial"/>
                <a:cs typeface="Calibri"/>
              </a:rPr>
              <a:t> </a:t>
            </a:r>
            <a:r>
              <a:rPr lang="en-US" err="1">
                <a:latin typeface="Arial"/>
                <a:cs typeface="Calibri"/>
              </a:rPr>
              <a:t>sử</a:t>
            </a:r>
            <a:r>
              <a:rPr lang="en-US" dirty="0">
                <a:latin typeface="Arial"/>
                <a:cs typeface="Calibri"/>
              </a:rPr>
              <a:t> </a:t>
            </a:r>
            <a:r>
              <a:rPr lang="en-US" err="1">
                <a:latin typeface="Arial"/>
                <a:cs typeface="Calibri"/>
              </a:rPr>
              <a:t>dụng</a:t>
            </a:r>
            <a:r>
              <a:rPr lang="en-US" dirty="0">
                <a:latin typeface="Arial"/>
                <a:cs typeface="Calibri"/>
              </a:rPr>
              <a:t>, </a:t>
            </a:r>
            <a:r>
              <a:rPr lang="en-US" err="1">
                <a:latin typeface="Arial"/>
                <a:cs typeface="Calibri"/>
              </a:rPr>
              <a:t>xây</a:t>
            </a:r>
            <a:r>
              <a:rPr lang="en-US" dirty="0">
                <a:latin typeface="Arial"/>
                <a:cs typeface="Calibri"/>
              </a:rPr>
              <a:t> </a:t>
            </a:r>
            <a:r>
              <a:rPr lang="en-US" err="1">
                <a:latin typeface="Arial"/>
                <a:cs typeface="Calibri"/>
              </a:rPr>
              <a:t>dựng</a:t>
            </a:r>
            <a:r>
              <a:rPr lang="en-US" dirty="0">
                <a:latin typeface="Arial"/>
                <a:cs typeface="Calibri"/>
              </a:rPr>
              <a:t> </a:t>
            </a:r>
            <a:r>
              <a:rPr lang="en-US" err="1">
                <a:latin typeface="Arial"/>
                <a:cs typeface="Calibri"/>
              </a:rPr>
              <a:t>cơ</a:t>
            </a:r>
            <a:r>
              <a:rPr lang="en-US" dirty="0">
                <a:latin typeface="Arial"/>
                <a:cs typeface="Calibri"/>
              </a:rPr>
              <a:t> </a:t>
            </a:r>
            <a:r>
              <a:rPr lang="en-US" err="1">
                <a:latin typeface="Arial"/>
                <a:cs typeface="Calibri"/>
              </a:rPr>
              <a:t>bản</a:t>
            </a:r>
            <a:r>
              <a:rPr lang="en-US" dirty="0">
                <a:latin typeface="Arial"/>
                <a:cs typeface="Calibri"/>
              </a:rPr>
              <a:t>.</a:t>
            </a:r>
            <a:endParaRPr lang="en-US">
              <a:latin typeface="Arial"/>
              <a:cs typeface="Calibri"/>
            </a:endParaRPr>
          </a:p>
          <a:p>
            <a:r>
              <a:rPr lang="en-US" err="1">
                <a:latin typeface="Arial"/>
                <a:cs typeface="Calibri"/>
              </a:rPr>
              <a:t>Tìm</a:t>
            </a:r>
            <a:r>
              <a:rPr lang="en-US" dirty="0">
                <a:latin typeface="Arial"/>
                <a:cs typeface="Calibri"/>
              </a:rPr>
              <a:t> </a:t>
            </a:r>
            <a:r>
              <a:rPr lang="en-US" err="1">
                <a:latin typeface="Arial"/>
                <a:cs typeface="Calibri"/>
              </a:rPr>
              <a:t>hiểu</a:t>
            </a:r>
            <a:r>
              <a:rPr lang="en-US" dirty="0">
                <a:latin typeface="Arial"/>
                <a:cs typeface="Calibri"/>
              </a:rPr>
              <a:t> </a:t>
            </a:r>
            <a:r>
              <a:rPr lang="en-US" err="1">
                <a:latin typeface="Arial"/>
                <a:cs typeface="Calibri"/>
              </a:rPr>
              <a:t>các</a:t>
            </a:r>
            <a:r>
              <a:rPr lang="en-US" dirty="0">
                <a:latin typeface="Arial"/>
                <a:cs typeface="Calibri"/>
              </a:rPr>
              <a:t> </a:t>
            </a:r>
            <a:r>
              <a:rPr lang="en-US" err="1">
                <a:latin typeface="Arial"/>
                <a:cs typeface="Calibri"/>
              </a:rPr>
              <a:t>thông</a:t>
            </a:r>
            <a:r>
              <a:rPr lang="en-US" dirty="0">
                <a:latin typeface="Arial"/>
                <a:cs typeface="Calibri"/>
              </a:rPr>
              <a:t> </a:t>
            </a:r>
            <a:r>
              <a:rPr lang="en-US" err="1">
                <a:latin typeface="Arial"/>
                <a:cs typeface="Calibri"/>
              </a:rPr>
              <a:t>số</a:t>
            </a:r>
            <a:r>
              <a:rPr lang="en-US" dirty="0">
                <a:latin typeface="Arial"/>
                <a:cs typeface="Calibri"/>
              </a:rPr>
              <a:t> </a:t>
            </a:r>
            <a:r>
              <a:rPr lang="en-US" err="1">
                <a:latin typeface="Arial"/>
                <a:cs typeface="Calibri"/>
              </a:rPr>
              <a:t>đánh</a:t>
            </a:r>
            <a:r>
              <a:rPr lang="en-US" dirty="0">
                <a:latin typeface="Arial"/>
                <a:cs typeface="Calibri"/>
              </a:rPr>
              <a:t> </a:t>
            </a:r>
            <a:r>
              <a:rPr lang="en-US" err="1">
                <a:latin typeface="Arial"/>
                <a:cs typeface="Calibri"/>
              </a:rPr>
              <a:t>giá</a:t>
            </a:r>
            <a:r>
              <a:rPr lang="en-US" dirty="0">
                <a:latin typeface="Arial"/>
                <a:cs typeface="Calibri"/>
              </a:rPr>
              <a:t> </a:t>
            </a:r>
            <a:r>
              <a:rPr lang="en-US" err="1">
                <a:latin typeface="Arial"/>
                <a:cs typeface="Calibri"/>
              </a:rPr>
              <a:t>cho</a:t>
            </a:r>
            <a:r>
              <a:rPr lang="en-US" dirty="0">
                <a:latin typeface="Arial"/>
                <a:cs typeface="Calibri"/>
              </a:rPr>
              <a:t> </a:t>
            </a:r>
            <a:r>
              <a:rPr lang="en-US" err="1">
                <a:latin typeface="Arial"/>
                <a:cs typeface="Calibri"/>
              </a:rPr>
              <a:t>mô</a:t>
            </a:r>
            <a:r>
              <a:rPr lang="en-US" dirty="0">
                <a:latin typeface="Arial"/>
                <a:cs typeface="Calibri"/>
              </a:rPr>
              <a:t> </a:t>
            </a:r>
            <a:r>
              <a:rPr lang="en-US" err="1">
                <a:latin typeface="Arial"/>
                <a:cs typeface="Calibri"/>
              </a:rPr>
              <a:t>hình</a:t>
            </a:r>
            <a:r>
              <a:rPr lang="en-US" dirty="0">
                <a:latin typeface="Arial"/>
                <a:cs typeface="Calibri"/>
              </a:rPr>
              <a:t> </a:t>
            </a:r>
            <a:r>
              <a:rPr lang="en-US" err="1">
                <a:latin typeface="Arial"/>
                <a:cs typeface="Calibri"/>
              </a:rPr>
              <a:t>dự</a:t>
            </a:r>
            <a:r>
              <a:rPr lang="en-US" dirty="0">
                <a:latin typeface="Arial"/>
                <a:cs typeface="Calibri"/>
              </a:rPr>
              <a:t> </a:t>
            </a:r>
            <a:r>
              <a:rPr lang="en-US" err="1">
                <a:latin typeface="Arial"/>
                <a:cs typeface="Calibri"/>
              </a:rPr>
              <a:t>đoán</a:t>
            </a:r>
            <a:r>
              <a:rPr lang="en-US" dirty="0">
                <a:latin typeface="Arial"/>
                <a:cs typeface="Calibri"/>
              </a:rPr>
              <a:t> </a:t>
            </a:r>
            <a:r>
              <a:rPr lang="en-US" err="1">
                <a:latin typeface="Arial"/>
                <a:cs typeface="Calibri"/>
              </a:rPr>
              <a:t>cơ</a:t>
            </a:r>
            <a:r>
              <a:rPr lang="en-US" dirty="0">
                <a:latin typeface="Arial"/>
                <a:cs typeface="Calibri"/>
              </a:rPr>
              <a:t> </a:t>
            </a:r>
            <a:r>
              <a:rPr lang="en-US" err="1">
                <a:latin typeface="Arial"/>
                <a:cs typeface="Calibri"/>
              </a:rPr>
              <a:t>bản</a:t>
            </a:r>
            <a:r>
              <a:rPr lang="en-US" dirty="0">
                <a:latin typeface="Arial"/>
                <a:cs typeface="Calibri"/>
              </a:rPr>
              <a:t> </a:t>
            </a:r>
            <a:r>
              <a:rPr lang="en-US" err="1">
                <a:latin typeface="Arial"/>
                <a:cs typeface="Calibri"/>
              </a:rPr>
              <a:t>như</a:t>
            </a:r>
            <a:r>
              <a:rPr lang="en-US" dirty="0">
                <a:latin typeface="Arial"/>
                <a:cs typeface="Calibri"/>
              </a:rPr>
              <a:t> r2-squared, MSE</a:t>
            </a:r>
          </a:p>
          <a:p>
            <a:endParaRPr lang="vi-VN">
              <a:latin typeface="Times New Roman" pitchFamily="18" charset="0"/>
              <a:cs typeface="Times New Roman" pitchFamily="18" charset="0"/>
            </a:endParaRPr>
          </a:p>
          <a:p>
            <a:endParaRPr lang="vi-VN">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a:t>
            </a:fld>
            <a:endParaRPr lang="en-GB"/>
          </a:p>
        </p:txBody>
      </p:sp>
      <p:sp>
        <p:nvSpPr>
          <p:cNvPr id="5" name="Title 1">
            <a:extLst>
              <a:ext uri="{FF2B5EF4-FFF2-40B4-BE49-F238E27FC236}">
                <a16:creationId xmlns:a16="http://schemas.microsoft.com/office/drawing/2014/main" id="{F16ED3AD-A5E0-1591-8D7A-8B763EF3C280}"/>
              </a:ext>
            </a:extLst>
          </p:cNvPr>
          <p:cNvSpPr txBox="1">
            <a:spLocks/>
          </p:cNvSpPr>
          <p:nvPr/>
        </p:nvSpPr>
        <p:spPr>
          <a:xfrm>
            <a:off x="0" y="1545885"/>
            <a:ext cx="3287486" cy="5368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002060"/>
                </a:solidFill>
                <a:latin typeface="Times New Roman" pitchFamily="18" charset="0"/>
                <a:cs typeface="Times New Roman" pitchFamily="18" charset="0"/>
              </a:rPr>
              <a:t>Mục tiêu:</a:t>
            </a:r>
          </a:p>
        </p:txBody>
      </p:sp>
    </p:spTree>
    <p:extLst>
      <p:ext uri="{BB962C8B-B14F-4D97-AF65-F5344CB8AC3E}">
        <p14:creationId xmlns:p14="http://schemas.microsoft.com/office/powerpoint/2010/main" val="204385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30</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60166"/>
            <a:ext cx="11188352" cy="27128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Cột giá</a:t>
            </a: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6" name="Hình ảnh 5" descr="Ảnh có chứa văn bản, ảnh chụp màn hình, hàng, Sơ đồ&#10;&#10;Mô tả được tự động tạo">
            <a:extLst>
              <a:ext uri="{FF2B5EF4-FFF2-40B4-BE49-F238E27FC236}">
                <a16:creationId xmlns:a16="http://schemas.microsoft.com/office/drawing/2014/main" id="{AFD5098B-5308-B02F-CA70-8D5CC62FEBAA}"/>
              </a:ext>
            </a:extLst>
          </p:cNvPr>
          <p:cNvPicPr>
            <a:picLocks noChangeAspect="1"/>
          </p:cNvPicPr>
          <p:nvPr/>
        </p:nvPicPr>
        <p:blipFill>
          <a:blip r:embed="rId6"/>
          <a:stretch>
            <a:fillRect/>
          </a:stretch>
        </p:blipFill>
        <p:spPr>
          <a:xfrm>
            <a:off x="1690687" y="1964939"/>
            <a:ext cx="9477375" cy="3892530"/>
          </a:xfrm>
          <a:prstGeom prst="rect">
            <a:avLst/>
          </a:prstGeom>
        </p:spPr>
      </p:pic>
    </p:spTree>
    <p:extLst>
      <p:ext uri="{BB962C8B-B14F-4D97-AF65-F5344CB8AC3E}">
        <p14:creationId xmlns:p14="http://schemas.microsoft.com/office/powerpoint/2010/main" val="226108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31</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p:sp>
        <p:nvSpPr>
          <p:cNvPr id="11" name="Content Placeholder 2">
            <a:extLst>
              <a:ext uri="{FF2B5EF4-FFF2-40B4-BE49-F238E27FC236}">
                <a16:creationId xmlns:a16="http://schemas.microsoft.com/office/drawing/2014/main" id="{3E1CC33C-782A-08C7-AA79-DA31B91A4F76}"/>
              </a:ext>
            </a:extLst>
          </p:cNvPr>
          <p:cNvSpPr>
            <a:spLocks noGrp="1"/>
          </p:cNvSpPr>
          <p:nvPr/>
        </p:nvSpPr>
        <p:spPr>
          <a:xfrm>
            <a:off x="366075" y="1960166"/>
            <a:ext cx="11188352" cy="27128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vi-VN" sz="2000" dirty="0">
                <a:latin typeface="Arial"/>
                <a:cs typeface="Arial"/>
              </a:rPr>
              <a:t>Cột giá</a:t>
            </a: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số, Phông chữ&#10;&#10;Mô tả được tự động tạo">
            <a:extLst>
              <a:ext uri="{FF2B5EF4-FFF2-40B4-BE49-F238E27FC236}">
                <a16:creationId xmlns:a16="http://schemas.microsoft.com/office/drawing/2014/main" id="{F0558D30-E885-2781-CA93-3047EBBA19DE}"/>
              </a:ext>
            </a:extLst>
          </p:cNvPr>
          <p:cNvPicPr>
            <a:picLocks noChangeAspect="1"/>
          </p:cNvPicPr>
          <p:nvPr/>
        </p:nvPicPr>
        <p:blipFill>
          <a:blip r:embed="rId6"/>
          <a:stretch>
            <a:fillRect/>
          </a:stretch>
        </p:blipFill>
        <p:spPr>
          <a:xfrm>
            <a:off x="1833563" y="2072096"/>
            <a:ext cx="8679656" cy="3582968"/>
          </a:xfrm>
          <a:prstGeom prst="rect">
            <a:avLst/>
          </a:prstGeom>
        </p:spPr>
      </p:pic>
    </p:spTree>
    <p:extLst>
      <p:ext uri="{BB962C8B-B14F-4D97-AF65-F5344CB8AC3E}">
        <p14:creationId xmlns:p14="http://schemas.microsoft.com/office/powerpoint/2010/main" val="235403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32</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6" name="Hình ảnh 5" descr="Ảnh có chứa văn bản, ảnh chụp màn hình, Sơ đồ, biểu đồ&#10;&#10;Mô tả được tự động tạo">
            <a:extLst>
              <a:ext uri="{FF2B5EF4-FFF2-40B4-BE49-F238E27FC236}">
                <a16:creationId xmlns:a16="http://schemas.microsoft.com/office/drawing/2014/main" id="{14DAC201-F03E-BC43-E8EE-7F6328C87673}"/>
              </a:ext>
            </a:extLst>
          </p:cNvPr>
          <p:cNvPicPr>
            <a:picLocks noChangeAspect="1"/>
          </p:cNvPicPr>
          <p:nvPr/>
        </p:nvPicPr>
        <p:blipFill>
          <a:blip r:embed="rId6"/>
          <a:stretch>
            <a:fillRect/>
          </a:stretch>
        </p:blipFill>
        <p:spPr>
          <a:xfrm>
            <a:off x="1083469" y="1964939"/>
            <a:ext cx="10013155" cy="4118747"/>
          </a:xfrm>
          <a:prstGeom prst="rect">
            <a:avLst/>
          </a:prstGeom>
        </p:spPr>
      </p:pic>
    </p:spTree>
    <p:extLst>
      <p:ext uri="{BB962C8B-B14F-4D97-AF65-F5344CB8AC3E}">
        <p14:creationId xmlns:p14="http://schemas.microsoft.com/office/powerpoint/2010/main" val="120992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33</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7" name="Hình ảnh 6" descr="Ảnh có chứa văn bản, ảnh chụp màn hình, biểu đồ, màn hình&#10;&#10;Mô tả được tự động tạo">
            <a:extLst>
              <a:ext uri="{FF2B5EF4-FFF2-40B4-BE49-F238E27FC236}">
                <a16:creationId xmlns:a16="http://schemas.microsoft.com/office/drawing/2014/main" id="{8BD09D28-866C-67CD-1EBF-A9E72A8BC001}"/>
              </a:ext>
            </a:extLst>
          </p:cNvPr>
          <p:cNvPicPr>
            <a:picLocks noChangeAspect="1"/>
          </p:cNvPicPr>
          <p:nvPr/>
        </p:nvPicPr>
        <p:blipFill>
          <a:blip r:embed="rId6"/>
          <a:stretch>
            <a:fillRect/>
          </a:stretch>
        </p:blipFill>
        <p:spPr>
          <a:xfrm>
            <a:off x="1309687" y="1833969"/>
            <a:ext cx="10048874" cy="4118748"/>
          </a:xfrm>
          <a:prstGeom prst="rect">
            <a:avLst/>
          </a:prstGeom>
        </p:spPr>
      </p:pic>
    </p:spTree>
    <p:extLst>
      <p:ext uri="{BB962C8B-B14F-4D97-AF65-F5344CB8AC3E}">
        <p14:creationId xmlns:p14="http://schemas.microsoft.com/office/powerpoint/2010/main" val="147884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34</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biểu đồ, số&#10;&#10;Mô tả được tự động tạo">
            <a:extLst>
              <a:ext uri="{FF2B5EF4-FFF2-40B4-BE49-F238E27FC236}">
                <a16:creationId xmlns:a16="http://schemas.microsoft.com/office/drawing/2014/main" id="{374F7829-0BDE-DD64-A814-D5A5A396384E}"/>
              </a:ext>
            </a:extLst>
          </p:cNvPr>
          <p:cNvPicPr>
            <a:picLocks noChangeAspect="1"/>
          </p:cNvPicPr>
          <p:nvPr/>
        </p:nvPicPr>
        <p:blipFill>
          <a:blip r:embed="rId6"/>
          <a:stretch>
            <a:fillRect/>
          </a:stretch>
        </p:blipFill>
        <p:spPr>
          <a:xfrm>
            <a:off x="5976938" y="2179251"/>
            <a:ext cx="6096000" cy="2499499"/>
          </a:xfrm>
          <a:prstGeom prst="rect">
            <a:avLst/>
          </a:prstGeom>
        </p:spPr>
      </p:pic>
      <p:pic>
        <p:nvPicPr>
          <p:cNvPr id="6" name="Hình ảnh 5" descr="Ảnh có chứa văn bản, ảnh chụp màn hình, Sơ đồ, hàng&#10;&#10;Mô tả được tự động tạo">
            <a:extLst>
              <a:ext uri="{FF2B5EF4-FFF2-40B4-BE49-F238E27FC236}">
                <a16:creationId xmlns:a16="http://schemas.microsoft.com/office/drawing/2014/main" id="{FF0A8787-6044-847E-A4F2-AF8895EC2E15}"/>
              </a:ext>
            </a:extLst>
          </p:cNvPr>
          <p:cNvPicPr>
            <a:picLocks noChangeAspect="1"/>
          </p:cNvPicPr>
          <p:nvPr/>
        </p:nvPicPr>
        <p:blipFill>
          <a:blip r:embed="rId7"/>
          <a:stretch>
            <a:fillRect/>
          </a:stretch>
        </p:blipFill>
        <p:spPr>
          <a:xfrm>
            <a:off x="0" y="2155439"/>
            <a:ext cx="6096000" cy="2499499"/>
          </a:xfrm>
          <a:prstGeom prst="rect">
            <a:avLst/>
          </a:prstGeom>
        </p:spPr>
      </p:pic>
    </p:spTree>
    <p:extLst>
      <p:ext uri="{BB962C8B-B14F-4D97-AF65-F5344CB8AC3E}">
        <p14:creationId xmlns:p14="http://schemas.microsoft.com/office/powerpoint/2010/main" val="275993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35</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7" name="Hình ảnh 6" descr="Ảnh có chứa văn bản, ảnh chụp màn hình, biểu đồ, Phông chữ&#10;&#10;Mô tả được tự động tạo">
            <a:extLst>
              <a:ext uri="{FF2B5EF4-FFF2-40B4-BE49-F238E27FC236}">
                <a16:creationId xmlns:a16="http://schemas.microsoft.com/office/drawing/2014/main" id="{1A0D1F8E-BBFD-DDF9-142B-0CA4C337C190}"/>
              </a:ext>
            </a:extLst>
          </p:cNvPr>
          <p:cNvPicPr>
            <a:picLocks noChangeAspect="1"/>
          </p:cNvPicPr>
          <p:nvPr/>
        </p:nvPicPr>
        <p:blipFill>
          <a:blip r:embed="rId6"/>
          <a:stretch>
            <a:fillRect/>
          </a:stretch>
        </p:blipFill>
        <p:spPr>
          <a:xfrm>
            <a:off x="6096000" y="2236401"/>
            <a:ext cx="6096000" cy="2499499"/>
          </a:xfrm>
          <a:prstGeom prst="rect">
            <a:avLst/>
          </a:prstGeom>
        </p:spPr>
      </p:pic>
      <p:pic>
        <p:nvPicPr>
          <p:cNvPr id="8" name="Hình ảnh 7" descr="Ảnh có chứa văn bản, ảnh chụp màn hình, hàng, Sơ đồ&#10;&#10;Mô tả được tự động tạo">
            <a:extLst>
              <a:ext uri="{FF2B5EF4-FFF2-40B4-BE49-F238E27FC236}">
                <a16:creationId xmlns:a16="http://schemas.microsoft.com/office/drawing/2014/main" id="{5DC9BE1D-D487-9AE4-D639-EEA1A2C550AE}"/>
              </a:ext>
            </a:extLst>
          </p:cNvPr>
          <p:cNvPicPr>
            <a:picLocks noChangeAspect="1"/>
          </p:cNvPicPr>
          <p:nvPr/>
        </p:nvPicPr>
        <p:blipFill>
          <a:blip r:embed="rId7"/>
          <a:stretch>
            <a:fillRect/>
          </a:stretch>
        </p:blipFill>
        <p:spPr>
          <a:xfrm>
            <a:off x="114300" y="2245926"/>
            <a:ext cx="6096000" cy="2499499"/>
          </a:xfrm>
          <a:prstGeom prst="rect">
            <a:avLst/>
          </a:prstGeom>
        </p:spPr>
      </p:pic>
    </p:spTree>
    <p:extLst>
      <p:ext uri="{BB962C8B-B14F-4D97-AF65-F5344CB8AC3E}">
        <p14:creationId xmlns:p14="http://schemas.microsoft.com/office/powerpoint/2010/main" val="396187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36</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6" name="Hình ảnh 5" descr="Ảnh có chứa văn bản, ảnh chụp màn hình, Sơ đồ, biểu đồ&#10;&#10;Mô tả được tự động tạo">
            <a:extLst>
              <a:ext uri="{FF2B5EF4-FFF2-40B4-BE49-F238E27FC236}">
                <a16:creationId xmlns:a16="http://schemas.microsoft.com/office/drawing/2014/main" id="{398A76C3-A30D-D624-A768-25D4B215843D}"/>
              </a:ext>
            </a:extLst>
          </p:cNvPr>
          <p:cNvPicPr>
            <a:picLocks noChangeAspect="1"/>
          </p:cNvPicPr>
          <p:nvPr/>
        </p:nvPicPr>
        <p:blipFill>
          <a:blip r:embed="rId6"/>
          <a:stretch>
            <a:fillRect/>
          </a:stretch>
        </p:blipFill>
        <p:spPr>
          <a:xfrm>
            <a:off x="-38100" y="1864926"/>
            <a:ext cx="6305550" cy="2604274"/>
          </a:xfrm>
          <a:prstGeom prst="rect">
            <a:avLst/>
          </a:prstGeom>
        </p:spPr>
      </p:pic>
      <p:pic>
        <p:nvPicPr>
          <p:cNvPr id="5" name="Hình ảnh 4" descr="Ảnh có chứa văn bản, ảnh chụp màn hình, số, Phông chữ&#10;&#10;Mô tả được tự động tạo">
            <a:extLst>
              <a:ext uri="{FF2B5EF4-FFF2-40B4-BE49-F238E27FC236}">
                <a16:creationId xmlns:a16="http://schemas.microsoft.com/office/drawing/2014/main" id="{FE77909D-23DD-2D4B-A102-3712C4406320}"/>
              </a:ext>
            </a:extLst>
          </p:cNvPr>
          <p:cNvPicPr>
            <a:picLocks noChangeAspect="1"/>
          </p:cNvPicPr>
          <p:nvPr/>
        </p:nvPicPr>
        <p:blipFill>
          <a:blip r:embed="rId7"/>
          <a:stretch>
            <a:fillRect/>
          </a:stretch>
        </p:blipFill>
        <p:spPr>
          <a:xfrm>
            <a:off x="5800725" y="2226876"/>
            <a:ext cx="6305550" cy="2604274"/>
          </a:xfrm>
          <a:prstGeom prst="rect">
            <a:avLst/>
          </a:prstGeom>
        </p:spPr>
      </p:pic>
    </p:spTree>
    <p:extLst>
      <p:ext uri="{BB962C8B-B14F-4D97-AF65-F5344CB8AC3E}">
        <p14:creationId xmlns:p14="http://schemas.microsoft.com/office/powerpoint/2010/main" val="188418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37</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7" name="Hình ảnh 6" descr="Ảnh có chứa văn bản, ảnh chụp màn hình, số, biểu đồ&#10;&#10;Mô tả được tự động tạo">
            <a:extLst>
              <a:ext uri="{FF2B5EF4-FFF2-40B4-BE49-F238E27FC236}">
                <a16:creationId xmlns:a16="http://schemas.microsoft.com/office/drawing/2014/main" id="{D10682E8-4893-CBCA-51B7-BCFD7EE2B39D}"/>
              </a:ext>
            </a:extLst>
          </p:cNvPr>
          <p:cNvPicPr>
            <a:picLocks noChangeAspect="1"/>
          </p:cNvPicPr>
          <p:nvPr/>
        </p:nvPicPr>
        <p:blipFill>
          <a:blip r:embed="rId6"/>
          <a:stretch>
            <a:fillRect/>
          </a:stretch>
        </p:blipFill>
        <p:spPr>
          <a:xfrm>
            <a:off x="6096000" y="2074476"/>
            <a:ext cx="6096000" cy="2499499"/>
          </a:xfrm>
          <a:prstGeom prst="rect">
            <a:avLst/>
          </a:prstGeom>
        </p:spPr>
      </p:pic>
      <p:pic>
        <p:nvPicPr>
          <p:cNvPr id="8" name="Hình ảnh 7" descr="Ảnh có chứa văn bản, ảnh chụp màn hình, biểu đồ, hàng&#10;&#10;Mô tả được tự động tạo">
            <a:extLst>
              <a:ext uri="{FF2B5EF4-FFF2-40B4-BE49-F238E27FC236}">
                <a16:creationId xmlns:a16="http://schemas.microsoft.com/office/drawing/2014/main" id="{3F282C84-089A-049C-392F-0E12B00DCBCF}"/>
              </a:ext>
            </a:extLst>
          </p:cNvPr>
          <p:cNvPicPr>
            <a:picLocks noChangeAspect="1"/>
          </p:cNvPicPr>
          <p:nvPr/>
        </p:nvPicPr>
        <p:blipFill>
          <a:blip r:embed="rId7"/>
          <a:stretch>
            <a:fillRect/>
          </a:stretch>
        </p:blipFill>
        <p:spPr>
          <a:xfrm>
            <a:off x="0" y="2074476"/>
            <a:ext cx="6096000" cy="2499499"/>
          </a:xfrm>
          <a:prstGeom prst="rect">
            <a:avLst/>
          </a:prstGeom>
        </p:spPr>
      </p:pic>
    </p:spTree>
    <p:extLst>
      <p:ext uri="{BB962C8B-B14F-4D97-AF65-F5344CB8AC3E}">
        <p14:creationId xmlns:p14="http://schemas.microsoft.com/office/powerpoint/2010/main" val="16555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38</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số, biểu đồ&#10;&#10;Mô tả được tự động tạo">
            <a:extLst>
              <a:ext uri="{FF2B5EF4-FFF2-40B4-BE49-F238E27FC236}">
                <a16:creationId xmlns:a16="http://schemas.microsoft.com/office/drawing/2014/main" id="{661C3B09-BDCA-6AB1-D7C9-9108899EDA68}"/>
              </a:ext>
            </a:extLst>
          </p:cNvPr>
          <p:cNvPicPr>
            <a:picLocks noChangeAspect="1"/>
          </p:cNvPicPr>
          <p:nvPr/>
        </p:nvPicPr>
        <p:blipFill>
          <a:blip r:embed="rId6"/>
          <a:stretch>
            <a:fillRect/>
          </a:stretch>
        </p:blipFill>
        <p:spPr>
          <a:xfrm>
            <a:off x="6096000" y="2245926"/>
            <a:ext cx="6096000" cy="2499499"/>
          </a:xfrm>
          <a:prstGeom prst="rect">
            <a:avLst/>
          </a:prstGeom>
        </p:spPr>
      </p:pic>
      <p:pic>
        <p:nvPicPr>
          <p:cNvPr id="6" name="Hình ảnh 5" descr="Ảnh có chứa văn bản, ảnh chụp màn hình, Sơ đồ, biểu đồ&#10;&#10;Mô tả được tự động tạo">
            <a:extLst>
              <a:ext uri="{FF2B5EF4-FFF2-40B4-BE49-F238E27FC236}">
                <a16:creationId xmlns:a16="http://schemas.microsoft.com/office/drawing/2014/main" id="{FC930DE6-655D-8EB2-4F52-855233A7A16F}"/>
              </a:ext>
            </a:extLst>
          </p:cNvPr>
          <p:cNvPicPr>
            <a:picLocks noChangeAspect="1"/>
          </p:cNvPicPr>
          <p:nvPr/>
        </p:nvPicPr>
        <p:blipFill>
          <a:blip r:embed="rId7"/>
          <a:stretch>
            <a:fillRect/>
          </a:stretch>
        </p:blipFill>
        <p:spPr>
          <a:xfrm>
            <a:off x="0" y="2084001"/>
            <a:ext cx="6096000" cy="2499499"/>
          </a:xfrm>
          <a:prstGeom prst="rect">
            <a:avLst/>
          </a:prstGeom>
        </p:spPr>
      </p:pic>
    </p:spTree>
    <p:extLst>
      <p:ext uri="{BB962C8B-B14F-4D97-AF65-F5344CB8AC3E}">
        <p14:creationId xmlns:p14="http://schemas.microsoft.com/office/powerpoint/2010/main" val="12236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39</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7" name="Hình ảnh 6" descr="Ảnh có chứa ảnh chụp màn hình, biểu đồ, văn bản, Đồ họa&#10;&#10;Mô tả được tự động tạo">
            <a:extLst>
              <a:ext uri="{FF2B5EF4-FFF2-40B4-BE49-F238E27FC236}">
                <a16:creationId xmlns:a16="http://schemas.microsoft.com/office/drawing/2014/main" id="{E4C2FD5F-4D75-3D78-D770-E5A383B441DC}"/>
              </a:ext>
            </a:extLst>
          </p:cNvPr>
          <p:cNvPicPr>
            <a:picLocks noChangeAspect="1"/>
          </p:cNvPicPr>
          <p:nvPr/>
        </p:nvPicPr>
        <p:blipFill>
          <a:blip r:embed="rId6"/>
          <a:stretch>
            <a:fillRect/>
          </a:stretch>
        </p:blipFill>
        <p:spPr>
          <a:xfrm>
            <a:off x="1609725" y="1960176"/>
            <a:ext cx="8839200" cy="3623449"/>
          </a:xfrm>
          <a:prstGeom prst="rect">
            <a:avLst/>
          </a:prstGeom>
        </p:spPr>
      </p:pic>
    </p:spTree>
    <p:extLst>
      <p:ext uri="{BB962C8B-B14F-4D97-AF65-F5344CB8AC3E}">
        <p14:creationId xmlns:p14="http://schemas.microsoft.com/office/powerpoint/2010/main" val="33466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2. </a:t>
            </a:r>
            <a:r>
              <a:rPr lang="vi-VN" sz="3200" b="1" dirty="0">
                <a:solidFill>
                  <a:schemeClr val="accent2">
                    <a:lumMod val="50000"/>
                  </a:schemeClr>
                </a:solidFill>
                <a:latin typeface="Times New Roman"/>
                <a:cs typeface="Times New Roman"/>
              </a:rPr>
              <a:t>Thu </a:t>
            </a:r>
            <a:r>
              <a:rPr lang="vi-VN" sz="3200" b="1" dirty="0" err="1">
                <a:solidFill>
                  <a:schemeClr val="accent2">
                    <a:lumMod val="50000"/>
                  </a:schemeClr>
                </a:solidFill>
                <a:latin typeface="Times New Roman"/>
                <a:cs typeface="Times New Roman"/>
              </a:rPr>
              <a:t>thâp</a:t>
            </a:r>
            <a:r>
              <a:rPr lang="vi-VN" sz="3200" b="1" dirty="0">
                <a:solidFill>
                  <a:schemeClr val="accent2">
                    <a:lumMod val="50000"/>
                  </a:schemeClr>
                </a:solidFill>
                <a:latin typeface="Times New Roman"/>
                <a:cs typeface="Times New Roman"/>
              </a:rPr>
              <a:t> dữ liệu từ trang </a:t>
            </a:r>
            <a:r>
              <a:rPr lang="vi-VN" sz="3200" b="1" dirty="0" err="1">
                <a:solidFill>
                  <a:schemeClr val="accent2">
                    <a:lumMod val="50000"/>
                  </a:schemeClr>
                </a:solidFill>
                <a:latin typeface="Times New Roman"/>
                <a:cs typeface="Times New Roman"/>
              </a:rPr>
              <a:t>web</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a:t>
            </a:fld>
            <a:endParaRPr lang="en-GB"/>
          </a:p>
        </p:txBody>
      </p:sp>
      <p:sp>
        <p:nvSpPr>
          <p:cNvPr id="14" name="TextBox 13">
            <a:extLst>
              <a:ext uri="{FF2B5EF4-FFF2-40B4-BE49-F238E27FC236}">
                <a16:creationId xmlns:a16="http://schemas.microsoft.com/office/drawing/2014/main" id="{5D731C66-8FAE-1CAC-DD4D-BF481D32CEA6}"/>
              </a:ext>
            </a:extLst>
          </p:cNvPr>
          <p:cNvSpPr txBox="1"/>
          <p:nvPr/>
        </p:nvSpPr>
        <p:spPr>
          <a:xfrm>
            <a:off x="462116" y="1179915"/>
            <a:ext cx="6096000" cy="400110"/>
          </a:xfrm>
          <a:prstGeom prst="rect">
            <a:avLst/>
          </a:prstGeom>
          <a:noFill/>
        </p:spPr>
        <p:txBody>
          <a:bodyPr wrap="square" lIns="91440" tIns="45720" rIns="91440" bIns="45720" anchor="t">
            <a:spAutoFit/>
          </a:bodyPr>
          <a:lstStyle/>
          <a:p>
            <a:pPr algn="ctr"/>
            <a:r>
              <a:rPr lang="vi-VN" sz="2000" b="1" dirty="0">
                <a:solidFill>
                  <a:srgbClr val="002060"/>
                </a:solidFill>
                <a:latin typeface="Times New Roman"/>
                <a:cs typeface="Times New Roman"/>
              </a:rPr>
              <a:t>2.1. Giới thiệu</a:t>
            </a:r>
            <a:endParaRPr lang="en-US" sz="2000" b="1" dirty="0">
              <a:solidFill>
                <a:srgbClr val="002060"/>
              </a:solidFill>
              <a:latin typeface="Times New Roman"/>
              <a:cs typeface="Times New Roman"/>
            </a:endParaRPr>
          </a:p>
        </p:txBody>
      </p:sp>
      <p:sp>
        <p:nvSpPr>
          <p:cNvPr id="16" name="TextBox 15">
            <a:extLst>
              <a:ext uri="{FF2B5EF4-FFF2-40B4-BE49-F238E27FC236}">
                <a16:creationId xmlns:a16="http://schemas.microsoft.com/office/drawing/2014/main" id="{A3A660BA-AB57-856A-346A-597AC873D180}"/>
              </a:ext>
            </a:extLst>
          </p:cNvPr>
          <p:cNvSpPr txBox="1"/>
          <p:nvPr/>
        </p:nvSpPr>
        <p:spPr>
          <a:xfrm>
            <a:off x="1076631" y="1869471"/>
            <a:ext cx="10033821" cy="3186963"/>
          </a:xfrm>
          <a:prstGeom prst="rect">
            <a:avLst/>
          </a:prstGeom>
          <a:noFill/>
        </p:spPr>
        <p:txBody>
          <a:bodyPr wrap="square" lIns="91440" tIns="45720" rIns="91440" bIns="45720" anchor="t">
            <a:spAutoFit/>
          </a:bodyPr>
          <a:lstStyle/>
          <a:p>
            <a:pPr marL="285750" indent="-285750">
              <a:lnSpc>
                <a:spcPct val="107000"/>
              </a:lnSpc>
              <a:spcAft>
                <a:spcPts val="800"/>
              </a:spcAft>
              <a:buFont typeface="Arial"/>
              <a:buChar char="•"/>
            </a:pPr>
            <a:r>
              <a:rPr lang="vi-VN" sz="2000" kern="100" dirty="0">
                <a:latin typeface="Arial"/>
                <a:ea typeface="+mn-lt"/>
                <a:cs typeface="Arial"/>
              </a:rPr>
              <a:t>Việc lấy </a:t>
            </a:r>
            <a:r>
              <a:rPr lang="vi-VN" sz="2000" kern="100" dirty="0">
                <a:effectLst/>
                <a:latin typeface="Arial"/>
                <a:ea typeface="+mn-lt"/>
                <a:cs typeface="Arial"/>
              </a:rPr>
              <a:t>dữ liệu từ </a:t>
            </a:r>
            <a:r>
              <a:rPr lang="vi-VN" sz="2000" kern="100" dirty="0">
                <a:latin typeface="Arial"/>
                <a:ea typeface="+mn-lt"/>
                <a:cs typeface="Arial"/>
              </a:rPr>
              <a:t>trang </a:t>
            </a:r>
            <a:r>
              <a:rPr lang="vi-VN" sz="2000" kern="100" err="1">
                <a:latin typeface="Arial"/>
                <a:ea typeface="+mn-lt"/>
                <a:cs typeface="Arial"/>
              </a:rPr>
              <a:t>web</a:t>
            </a:r>
            <a:r>
              <a:rPr lang="vi-VN" sz="2000" kern="100" dirty="0">
                <a:latin typeface="Arial"/>
                <a:ea typeface="+mn-lt"/>
                <a:cs typeface="Arial"/>
              </a:rPr>
              <a:t> có thể được thực hiện bằng nhiều cách, nhưng cần tuân thủ theo các quy định </a:t>
            </a:r>
            <a:r>
              <a:rPr lang="vi-VN" sz="2000" kern="100" dirty="0">
                <a:effectLst/>
                <a:latin typeface="Arial"/>
                <a:ea typeface="+mn-lt"/>
                <a:cs typeface="Arial"/>
              </a:rPr>
              <a:t>và điều </a:t>
            </a:r>
            <a:r>
              <a:rPr lang="vi-VN" sz="2000" kern="100" dirty="0">
                <a:latin typeface="Arial"/>
                <a:ea typeface="+mn-lt"/>
                <a:cs typeface="Arial"/>
              </a:rPr>
              <a:t>kiện của trang </a:t>
            </a:r>
            <a:r>
              <a:rPr lang="vi-VN" sz="2000" kern="100" err="1">
                <a:latin typeface="Arial"/>
                <a:ea typeface="+mn-lt"/>
                <a:cs typeface="Arial"/>
              </a:rPr>
              <a:t>web</a:t>
            </a:r>
            <a:r>
              <a:rPr lang="vi-VN" sz="2000" kern="100" dirty="0">
                <a:latin typeface="Arial"/>
                <a:ea typeface="+mn-lt"/>
                <a:cs typeface="Arial"/>
              </a:rPr>
              <a:t> đó để tránh vi phạm quyền sở hữu </a:t>
            </a:r>
            <a:r>
              <a:rPr lang="vi-VN" sz="2000" kern="100" dirty="0">
                <a:effectLst/>
                <a:latin typeface="Arial"/>
                <a:ea typeface="+mn-lt"/>
                <a:cs typeface="Arial"/>
              </a:rPr>
              <a:t>thông </a:t>
            </a:r>
            <a:r>
              <a:rPr lang="vi-VN" sz="2000" kern="100" dirty="0">
                <a:latin typeface="Arial"/>
                <a:ea typeface="+mn-lt"/>
                <a:cs typeface="Arial"/>
              </a:rPr>
              <a:t>tin</a:t>
            </a:r>
            <a:r>
              <a:rPr lang="vi-VN" sz="2000" kern="100" dirty="0">
                <a:effectLst/>
                <a:latin typeface="Arial"/>
                <a:ea typeface="+mn-lt"/>
                <a:cs typeface="Arial"/>
              </a:rPr>
              <a:t>.</a:t>
            </a:r>
            <a:r>
              <a:rPr lang="vi-VN" sz="2000" kern="100" dirty="0">
                <a:latin typeface="Arial"/>
                <a:ea typeface="+mn-lt"/>
                <a:cs typeface="Arial"/>
              </a:rPr>
              <a:t> Dưới đây là một số phương pháp phổ biến:</a:t>
            </a:r>
            <a:endParaRPr lang="vi-VN" sz="2000" kern="100">
              <a:effectLst/>
              <a:latin typeface="Arial"/>
              <a:ea typeface="Calibri" panose="020F0502020204030204" pitchFamily="34" charset="0"/>
              <a:cs typeface="Arial"/>
            </a:endParaRPr>
          </a:p>
          <a:p>
            <a:pPr marL="742950" lvl="1" indent="-285750">
              <a:lnSpc>
                <a:spcPct val="107000"/>
              </a:lnSpc>
              <a:spcAft>
                <a:spcPts val="800"/>
              </a:spcAft>
              <a:buFont typeface="Wingdings" panose="020B0604020202020204" pitchFamily="34" charset="0"/>
              <a:buChar char="§"/>
            </a:pPr>
            <a:r>
              <a:rPr lang="vi-VN" sz="2000" kern="100" err="1">
                <a:latin typeface="Arial"/>
                <a:cs typeface="Arial"/>
              </a:rPr>
              <a:t>Web</a:t>
            </a:r>
            <a:r>
              <a:rPr lang="vi-VN" sz="2000" kern="100" dirty="0">
                <a:latin typeface="Arial"/>
                <a:cs typeface="Arial"/>
              </a:rPr>
              <a:t> </a:t>
            </a:r>
            <a:r>
              <a:rPr lang="vi-VN" sz="2000" kern="100" err="1">
                <a:latin typeface="Arial"/>
                <a:cs typeface="Arial"/>
              </a:rPr>
              <a:t>scraping</a:t>
            </a:r>
            <a:r>
              <a:rPr lang="vi-VN" sz="2000" kern="100" dirty="0">
                <a:latin typeface="Arial"/>
                <a:cs typeface="Arial"/>
              </a:rPr>
              <a:t>:  trích xuất thông tin từ HTML của trang </a:t>
            </a:r>
            <a:r>
              <a:rPr lang="vi-VN" sz="2000" kern="100" err="1">
                <a:latin typeface="Arial"/>
                <a:cs typeface="Arial"/>
              </a:rPr>
              <a:t>web</a:t>
            </a:r>
            <a:endParaRPr lang="vi-VN" sz="2000" kern="100">
              <a:latin typeface="Arial"/>
              <a:cs typeface="Arial"/>
            </a:endParaRPr>
          </a:p>
          <a:p>
            <a:pPr marL="742950" lvl="1" indent="-285750">
              <a:lnSpc>
                <a:spcPct val="107000"/>
              </a:lnSpc>
              <a:spcAft>
                <a:spcPts val="800"/>
              </a:spcAft>
              <a:buFont typeface="Wingdings" panose="020B0604020202020204" pitchFamily="34" charset="0"/>
              <a:buChar char="§"/>
            </a:pPr>
            <a:r>
              <a:rPr lang="vi-VN" sz="2000" kern="100" err="1">
                <a:latin typeface="Arial"/>
                <a:cs typeface="Arial"/>
              </a:rPr>
              <a:t>APIs</a:t>
            </a:r>
            <a:r>
              <a:rPr lang="vi-VN" sz="2000" kern="100" dirty="0">
                <a:latin typeface="Arial"/>
                <a:cs typeface="Arial"/>
              </a:rPr>
              <a:t>: trích xuất thông tin thông qua </a:t>
            </a:r>
            <a:r>
              <a:rPr lang="vi-VN" sz="2000" kern="100" err="1">
                <a:latin typeface="Arial"/>
                <a:cs typeface="Arial"/>
              </a:rPr>
              <a:t>APIs</a:t>
            </a:r>
            <a:r>
              <a:rPr lang="vi-VN" sz="2000" kern="100" dirty="0">
                <a:latin typeface="Arial"/>
                <a:cs typeface="Arial"/>
              </a:rPr>
              <a:t> mà trang </a:t>
            </a:r>
            <a:r>
              <a:rPr lang="vi-VN" sz="2000" kern="100" err="1">
                <a:latin typeface="Arial"/>
                <a:cs typeface="Arial"/>
              </a:rPr>
              <a:t>web</a:t>
            </a:r>
            <a:r>
              <a:rPr lang="vi-VN" sz="2000" kern="100" dirty="0">
                <a:latin typeface="Arial"/>
                <a:cs typeface="Arial"/>
              </a:rPr>
              <a:t> cung cấp</a:t>
            </a:r>
          </a:p>
          <a:p>
            <a:pPr marL="742950" lvl="1" indent="-285750">
              <a:lnSpc>
                <a:spcPct val="107000"/>
              </a:lnSpc>
              <a:spcAft>
                <a:spcPts val="800"/>
              </a:spcAft>
              <a:buFont typeface="Wingdings" panose="020B0604020202020204" pitchFamily="34" charset="0"/>
              <a:buChar char="§"/>
            </a:pPr>
            <a:r>
              <a:rPr lang="vi-VN" sz="2000" kern="100" dirty="0">
                <a:latin typeface="Arial"/>
                <a:cs typeface="Arial"/>
              </a:rPr>
              <a:t>…</a:t>
            </a:r>
          </a:p>
          <a:p>
            <a:pPr marL="285750" indent="-285750">
              <a:lnSpc>
                <a:spcPct val="107000"/>
              </a:lnSpc>
              <a:spcAft>
                <a:spcPts val="800"/>
              </a:spcAft>
              <a:buFont typeface="Arial" panose="020B0604020202020204" pitchFamily="34" charset="0"/>
              <a:buChar char="•"/>
            </a:pPr>
            <a:r>
              <a:rPr lang="vi-VN" sz="2000" kern="100" dirty="0">
                <a:latin typeface="Arial"/>
                <a:cs typeface="Times New Roman"/>
              </a:rPr>
              <a:t>Thư viện mà chúng tôi dùng ở đây là </a:t>
            </a:r>
            <a:r>
              <a:rPr lang="vi-VN" sz="2000" kern="100" err="1">
                <a:latin typeface="Arial"/>
                <a:cs typeface="Times New Roman"/>
              </a:rPr>
              <a:t>BeautifulSoup</a:t>
            </a:r>
            <a:r>
              <a:rPr lang="vi-VN" sz="2000" kern="100" dirty="0">
                <a:latin typeface="Arial"/>
                <a:cs typeface="Times New Roman"/>
              </a:rPr>
              <a:t>, và </a:t>
            </a:r>
            <a:r>
              <a:rPr lang="vi-VN" sz="2000" kern="100" err="1">
                <a:latin typeface="Arial"/>
                <a:cs typeface="Times New Roman"/>
              </a:rPr>
              <a:t>Request</a:t>
            </a:r>
            <a:r>
              <a:rPr lang="vi-VN" sz="2000" kern="100" dirty="0">
                <a:latin typeface="Arial"/>
                <a:cs typeface="Times New Roman"/>
              </a:rPr>
              <a:t> của </a:t>
            </a:r>
            <a:r>
              <a:rPr lang="vi-VN" sz="2000" kern="100" err="1">
                <a:latin typeface="Arial"/>
                <a:cs typeface="Times New Roman"/>
              </a:rPr>
              <a:t>python</a:t>
            </a:r>
            <a:endParaRPr lang="vi-VN" sz="2000" kern="100">
              <a:latin typeface="Arial"/>
              <a:cs typeface="Times New Roman"/>
            </a:endParaRPr>
          </a:p>
          <a:p>
            <a:pPr>
              <a:lnSpc>
                <a:spcPct val="107000"/>
              </a:lnSpc>
              <a:spcAft>
                <a:spcPts val="800"/>
              </a:spcAft>
            </a:pPr>
            <a:endParaRPr lang="vi-VN" kern="100" dirty="0">
              <a:latin typeface="Times New Roman"/>
              <a:cs typeface="Times New Roman"/>
            </a:endParaRPr>
          </a:p>
        </p:txBody>
      </p:sp>
    </p:spTree>
    <p:extLst>
      <p:ext uri="{BB962C8B-B14F-4D97-AF65-F5344CB8AC3E}">
        <p14:creationId xmlns:p14="http://schemas.microsoft.com/office/powerpoint/2010/main" val="321252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4. </a:t>
            </a:r>
            <a:r>
              <a:rPr lang="en-US" sz="3200" b="1" dirty="0" err="1">
                <a:solidFill>
                  <a:schemeClr val="accent2">
                    <a:lumMod val="50000"/>
                  </a:schemeClr>
                </a:solidFill>
                <a:latin typeface="Times New Roman"/>
                <a:cs typeface="Times New Roman"/>
              </a:rPr>
              <a:t>Trực</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quan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hóa</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40</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4.2. Các </a:t>
            </a:r>
            <a:r>
              <a:rPr lang="en-US" sz="2800" b="1" dirty="0" err="1">
                <a:solidFill>
                  <a:srgbClr val="002060"/>
                </a:solidFill>
                <a:latin typeface="Times New Roman"/>
                <a:cs typeface="Times New Roman"/>
              </a:rPr>
              <a:t>biểu</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đồ</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pic>
        <p:nvPicPr>
          <p:cNvPr id="5" name="Hình ảnh 4" descr="Ảnh có chứa văn bản, ảnh chụp màn hình, hình vuông, Hình chữ nhật&#10;&#10;Mô tả được tự động tạo">
            <a:extLst>
              <a:ext uri="{FF2B5EF4-FFF2-40B4-BE49-F238E27FC236}">
                <a16:creationId xmlns:a16="http://schemas.microsoft.com/office/drawing/2014/main" id="{047735C2-BF15-76F8-134F-6919FA8F194F}"/>
              </a:ext>
            </a:extLst>
          </p:cNvPr>
          <p:cNvPicPr>
            <a:picLocks noChangeAspect="1"/>
          </p:cNvPicPr>
          <p:nvPr/>
        </p:nvPicPr>
        <p:blipFill>
          <a:blip r:embed="rId6"/>
          <a:stretch>
            <a:fillRect/>
          </a:stretch>
        </p:blipFill>
        <p:spPr>
          <a:xfrm>
            <a:off x="2813838" y="1838325"/>
            <a:ext cx="6554800" cy="4933950"/>
          </a:xfrm>
          <a:prstGeom prst="rect">
            <a:avLst/>
          </a:prstGeom>
        </p:spPr>
      </p:pic>
    </p:spTree>
    <p:extLst>
      <p:ext uri="{BB962C8B-B14F-4D97-AF65-F5344CB8AC3E}">
        <p14:creationId xmlns:p14="http://schemas.microsoft.com/office/powerpoint/2010/main" val="294614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5. </a:t>
            </a:r>
            <a:r>
              <a:rPr lang="en-US" sz="3200" b="1" dirty="0" err="1">
                <a:solidFill>
                  <a:schemeClr val="accent2">
                    <a:lumMod val="50000"/>
                  </a:schemeClr>
                </a:solidFill>
                <a:latin typeface="Times New Roman"/>
                <a:cs typeface="Times New Roman"/>
              </a:rPr>
              <a:t>Xây</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dựng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mô</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hình</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41</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5.1. </a:t>
            </a:r>
            <a:r>
              <a:rPr lang="en-US" sz="2800" b="1" dirty="0" err="1">
                <a:solidFill>
                  <a:srgbClr val="002060"/>
                </a:solidFill>
                <a:latin typeface="Times New Roman"/>
                <a:cs typeface="Times New Roman"/>
              </a:rPr>
              <a:t>Giới</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thiệu</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vi-VN" sz="2000" dirty="0">
                <a:solidFill>
                  <a:srgbClr val="000000"/>
                </a:solidFill>
                <a:latin typeface="Arial"/>
                <a:ea typeface="Söhne"/>
                <a:cs typeface="Arial"/>
              </a:rPr>
              <a:t>Quá trình xây dựng mô hình là một phần quan trọng trong quá trình phát triển các ứng dụng máy học và thực hiện các dự án liên quan đến dữ liệu.</a:t>
            </a:r>
          </a:p>
          <a:p>
            <a:pPr marL="342900" indent="-342900">
              <a:buFont typeface="Arial"/>
              <a:buChar char="•"/>
            </a:pPr>
            <a:r>
              <a:rPr lang="vi-VN" sz="2000" dirty="0">
                <a:solidFill>
                  <a:srgbClr val="000000"/>
                </a:solidFill>
                <a:latin typeface="Arial"/>
                <a:cs typeface="Arial"/>
              </a:rPr>
              <a:t>Ở đây chúng tôi sử dụng mô hình cơ bản như </a:t>
            </a:r>
            <a:r>
              <a:rPr lang="vi-VN" sz="2000" dirty="0">
                <a:solidFill>
                  <a:srgbClr val="000000"/>
                </a:solidFill>
                <a:latin typeface="Arial"/>
                <a:ea typeface="+mn-lt"/>
                <a:cs typeface="Arial"/>
              </a:rPr>
              <a:t>'</a:t>
            </a:r>
            <a:r>
              <a:rPr lang="vi-VN" sz="2000" dirty="0" err="1">
                <a:solidFill>
                  <a:srgbClr val="000000"/>
                </a:solidFill>
                <a:latin typeface="Arial"/>
                <a:ea typeface="+mn-lt"/>
                <a:cs typeface="Arial"/>
              </a:rPr>
              <a:t>LinearRegression</a:t>
            </a:r>
            <a:r>
              <a:rPr lang="vi-VN" sz="2000" dirty="0">
                <a:solidFill>
                  <a:srgbClr val="000000"/>
                </a:solidFill>
                <a:latin typeface="Arial"/>
                <a:ea typeface="+mn-lt"/>
                <a:cs typeface="Arial"/>
              </a:rPr>
              <a:t>', '</a:t>
            </a:r>
            <a:r>
              <a:rPr lang="vi-VN" sz="2000" dirty="0" err="1">
                <a:solidFill>
                  <a:srgbClr val="000000"/>
                </a:solidFill>
                <a:latin typeface="Arial"/>
                <a:ea typeface="+mn-lt"/>
                <a:cs typeface="Arial"/>
              </a:rPr>
              <a:t>RandomForestRegressor</a:t>
            </a:r>
            <a:r>
              <a:rPr lang="vi-VN" sz="2000" dirty="0">
                <a:solidFill>
                  <a:srgbClr val="000000"/>
                </a:solidFill>
                <a:latin typeface="Arial"/>
                <a:ea typeface="+mn-lt"/>
                <a:cs typeface="Arial"/>
              </a:rPr>
              <a:t>', '</a:t>
            </a:r>
            <a:r>
              <a:rPr lang="vi-VN" sz="2000" dirty="0" err="1">
                <a:solidFill>
                  <a:srgbClr val="000000"/>
                </a:solidFill>
                <a:latin typeface="Arial"/>
                <a:ea typeface="+mn-lt"/>
                <a:cs typeface="Arial"/>
              </a:rPr>
              <a:t>XGBoost</a:t>
            </a:r>
            <a:r>
              <a:rPr lang="vi-VN" sz="2000" dirty="0">
                <a:solidFill>
                  <a:srgbClr val="000000"/>
                </a:solidFill>
                <a:latin typeface="Arial"/>
                <a:ea typeface="+mn-lt"/>
                <a:cs typeface="Arial"/>
              </a:rPr>
              <a:t>', 'SVR','</a:t>
            </a:r>
            <a:r>
              <a:rPr lang="vi-VN" sz="2000" dirty="0" err="1">
                <a:solidFill>
                  <a:srgbClr val="000000"/>
                </a:solidFill>
                <a:latin typeface="Arial"/>
                <a:ea typeface="+mn-lt"/>
                <a:cs typeface="Arial"/>
              </a:rPr>
              <a:t>Decision</a:t>
            </a:r>
            <a:r>
              <a:rPr lang="vi-VN" sz="2000" dirty="0">
                <a:solidFill>
                  <a:srgbClr val="000000"/>
                </a:solidFill>
                <a:latin typeface="Arial"/>
                <a:ea typeface="+mn-lt"/>
                <a:cs typeface="Arial"/>
              </a:rPr>
              <a:t> </a:t>
            </a:r>
            <a:r>
              <a:rPr lang="vi-VN" sz="2000" dirty="0" err="1">
                <a:solidFill>
                  <a:srgbClr val="000000"/>
                </a:solidFill>
                <a:latin typeface="Arial"/>
                <a:ea typeface="+mn-lt"/>
                <a:cs typeface="Arial"/>
              </a:rPr>
              <a:t>Tree</a:t>
            </a:r>
            <a:r>
              <a:rPr lang="vi-VN" sz="2000" dirty="0">
                <a:solidFill>
                  <a:srgbClr val="000000"/>
                </a:solidFill>
                <a:latin typeface="Arial"/>
                <a:ea typeface="+mn-lt"/>
                <a:cs typeface="Arial"/>
              </a:rPr>
              <a:t>' và mô hình NN cơ bản gồm 4 lớp cơ bản</a:t>
            </a:r>
          </a:p>
          <a:p>
            <a:pPr marL="342900" indent="-342900">
              <a:buFont typeface="Arial"/>
              <a:buChar char="•"/>
            </a:pPr>
            <a:r>
              <a:rPr lang="vi-VN" sz="2000" dirty="0">
                <a:solidFill>
                  <a:srgbClr val="000000"/>
                </a:solidFill>
                <a:latin typeface="Arial"/>
                <a:ea typeface="+mn-lt"/>
                <a:cs typeface="Arial"/>
              </a:rPr>
              <a:t>Sử dụng các thông số đánh giá hiệu suất như:</a:t>
            </a:r>
          </a:p>
          <a:p>
            <a:pPr marL="800100" lvl="1" indent="-342900">
              <a:buFont typeface="Wingdings"/>
              <a:buChar char="§"/>
            </a:pPr>
            <a:r>
              <a:rPr lang="vi-VN" sz="2000" dirty="0">
                <a:solidFill>
                  <a:srgbClr val="000000"/>
                </a:solidFill>
                <a:latin typeface="Arial"/>
                <a:ea typeface="+mn-lt"/>
                <a:cs typeface="Arial"/>
              </a:rPr>
              <a:t>MSE: thuộc từ 0 đến vô cùng, càng thấp, mô hình càng chính xác</a:t>
            </a:r>
          </a:p>
          <a:p>
            <a:pPr marL="800100" lvl="1" indent="-342900">
              <a:buFont typeface="Wingdings"/>
              <a:buChar char="§"/>
            </a:pPr>
            <a:r>
              <a:rPr lang="vi-VN" sz="2000" dirty="0">
                <a:solidFill>
                  <a:srgbClr val="000000"/>
                </a:solidFill>
                <a:latin typeface="Arial"/>
                <a:ea typeface="+mn-lt"/>
                <a:cs typeface="Arial"/>
              </a:rPr>
              <a:t>R2-squared: thuộc từ 0 đến 1, càng gần 1 càng tốt, &lt;0 thì cực kì kém.</a:t>
            </a:r>
          </a:p>
        </p:txBody>
      </p:sp>
      <p:pic>
        <p:nvPicPr>
          <p:cNvPr id="9" name="Hình ảnh 8" descr="Ảnh có chứa văn bản, Phông chữ, ảnh chụp màn hình, thiết kế&#10;&#10;Mô tả được tự động tạo">
            <a:extLst>
              <a:ext uri="{FF2B5EF4-FFF2-40B4-BE49-F238E27FC236}">
                <a16:creationId xmlns:a16="http://schemas.microsoft.com/office/drawing/2014/main" id="{FA347559-DA33-81CD-CA4C-57718A2130DB}"/>
              </a:ext>
            </a:extLst>
          </p:cNvPr>
          <p:cNvPicPr>
            <a:picLocks noChangeAspect="1"/>
          </p:cNvPicPr>
          <p:nvPr/>
        </p:nvPicPr>
        <p:blipFill>
          <a:blip r:embed="rId6"/>
          <a:stretch>
            <a:fillRect/>
          </a:stretch>
        </p:blipFill>
        <p:spPr>
          <a:xfrm>
            <a:off x="2033587" y="4372274"/>
            <a:ext cx="3314699" cy="1744856"/>
          </a:xfrm>
          <a:prstGeom prst="rect">
            <a:avLst/>
          </a:prstGeom>
        </p:spPr>
      </p:pic>
      <p:pic>
        <p:nvPicPr>
          <p:cNvPr id="11" name="Hình ảnh 10" descr="Ảnh có chứa văn bản, ảnh chụp màn hình, Phông chữ&#10;&#10;Mô tả được tự động tạo">
            <a:extLst>
              <a:ext uri="{FF2B5EF4-FFF2-40B4-BE49-F238E27FC236}">
                <a16:creationId xmlns:a16="http://schemas.microsoft.com/office/drawing/2014/main" id="{FE6576EE-669D-047E-293E-315F21764D5F}"/>
              </a:ext>
            </a:extLst>
          </p:cNvPr>
          <p:cNvPicPr>
            <a:picLocks noChangeAspect="1"/>
          </p:cNvPicPr>
          <p:nvPr/>
        </p:nvPicPr>
        <p:blipFill>
          <a:blip r:embed="rId7"/>
          <a:stretch>
            <a:fillRect/>
          </a:stretch>
        </p:blipFill>
        <p:spPr>
          <a:xfrm>
            <a:off x="6355556" y="4295540"/>
            <a:ext cx="2944483" cy="1825315"/>
          </a:xfrm>
          <a:prstGeom prst="rect">
            <a:avLst/>
          </a:prstGeom>
        </p:spPr>
      </p:pic>
    </p:spTree>
    <p:extLst>
      <p:ext uri="{BB962C8B-B14F-4D97-AF65-F5344CB8AC3E}">
        <p14:creationId xmlns:p14="http://schemas.microsoft.com/office/powerpoint/2010/main" val="31261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5. </a:t>
            </a:r>
            <a:r>
              <a:rPr lang="en-US" sz="3200" b="1" dirty="0" err="1">
                <a:solidFill>
                  <a:schemeClr val="accent2">
                    <a:lumMod val="50000"/>
                  </a:schemeClr>
                </a:solidFill>
                <a:latin typeface="Times New Roman"/>
                <a:cs typeface="Times New Roman"/>
              </a:rPr>
              <a:t>Xây</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dựng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mô</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hình</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42</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5.1. </a:t>
            </a:r>
            <a:r>
              <a:rPr lang="en-US" sz="2800" b="1" dirty="0" err="1">
                <a:solidFill>
                  <a:srgbClr val="002060"/>
                </a:solidFill>
                <a:latin typeface="Times New Roman"/>
                <a:cs typeface="Times New Roman"/>
              </a:rPr>
              <a:t>Giới</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thiệu</a:t>
            </a:r>
            <a:endParaRPr lang="en-US" sz="2800" b="1" dirty="0">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vi-VN" sz="2000" dirty="0">
                <a:solidFill>
                  <a:srgbClr val="000000"/>
                </a:solidFill>
                <a:latin typeface="Arial"/>
                <a:ea typeface="+mn-lt"/>
                <a:cs typeface="Arial"/>
              </a:rPr>
              <a:t>Ở đây chúng tôi cải thiện mô hình bằng cách, sử dụng mô hình sinh cơ bản, để tăng số lượng của bộ dữ liệu mỗi lần tăng thêm 1% so với tổng dữ liệu, chạy 10 lần, lần đầu sẽ không tăng để đánh giá</a:t>
            </a:r>
          </a:p>
        </p:txBody>
      </p:sp>
    </p:spTree>
    <p:extLst>
      <p:ext uri="{BB962C8B-B14F-4D97-AF65-F5344CB8AC3E}">
        <p14:creationId xmlns:p14="http://schemas.microsoft.com/office/powerpoint/2010/main" val="367900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5. </a:t>
            </a:r>
            <a:r>
              <a:rPr lang="en-US" sz="3200" b="1" dirty="0" err="1">
                <a:solidFill>
                  <a:schemeClr val="accent2">
                    <a:lumMod val="50000"/>
                  </a:schemeClr>
                </a:solidFill>
                <a:latin typeface="Times New Roman"/>
                <a:cs typeface="Times New Roman"/>
              </a:rPr>
              <a:t>Xây</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dựng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mô</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hình</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43</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5.2. </a:t>
            </a:r>
            <a:r>
              <a:rPr lang="en-US" sz="2800" b="1" dirty="0" err="1">
                <a:solidFill>
                  <a:srgbClr val="002060"/>
                </a:solidFill>
                <a:latin typeface="Times New Roman"/>
                <a:cs typeface="Times New Roman"/>
              </a:rPr>
              <a:t>Kết</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quả</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xmlns="">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xmlns="">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solidFill>
                  <a:srgbClr val="000000"/>
                </a:solidFill>
                <a:latin typeface="Arial"/>
                <a:ea typeface="+mn-lt"/>
                <a:cs typeface="Arial"/>
              </a:rPr>
              <a:t>Sau khi sử dụng mô hình sinh 10 lần thì MSE nó sẽ giảm mạnh sau mỗi lần sinh. </a:t>
            </a:r>
          </a:p>
          <a:p>
            <a:r>
              <a:rPr lang="vi-VN" sz="2000" dirty="0">
                <a:solidFill>
                  <a:srgbClr val="000000"/>
                </a:solidFill>
                <a:latin typeface="Arial"/>
                <a:ea typeface="+mn-lt"/>
                <a:cs typeface="Arial"/>
              </a:rPr>
              <a:t>Tức là tất cả mô hình ngày càng tốt hơn.</a:t>
            </a:r>
          </a:p>
        </p:txBody>
      </p:sp>
      <p:pic>
        <p:nvPicPr>
          <p:cNvPr id="5" name="Hình ảnh 4" descr="Ảnh có chứa văn bản, biểu đồ, ảnh chụp màn hình, Sơ đồ&#10;&#10;Mô tả được tự động tạo">
            <a:extLst>
              <a:ext uri="{FF2B5EF4-FFF2-40B4-BE49-F238E27FC236}">
                <a16:creationId xmlns:a16="http://schemas.microsoft.com/office/drawing/2014/main" id="{06A27345-AC45-E81F-7378-412AA5B361D4}"/>
              </a:ext>
            </a:extLst>
          </p:cNvPr>
          <p:cNvPicPr>
            <a:picLocks noChangeAspect="1"/>
          </p:cNvPicPr>
          <p:nvPr/>
        </p:nvPicPr>
        <p:blipFill>
          <a:blip r:embed="rId6"/>
          <a:stretch>
            <a:fillRect/>
          </a:stretch>
        </p:blipFill>
        <p:spPr>
          <a:xfrm>
            <a:off x="1940719" y="2703126"/>
            <a:ext cx="8310562" cy="3404373"/>
          </a:xfrm>
          <a:prstGeom prst="rect">
            <a:avLst/>
          </a:prstGeom>
        </p:spPr>
      </p:pic>
    </p:spTree>
    <p:extLst>
      <p:ext uri="{BB962C8B-B14F-4D97-AF65-F5344CB8AC3E}">
        <p14:creationId xmlns:p14="http://schemas.microsoft.com/office/powerpoint/2010/main" val="161041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5. </a:t>
            </a:r>
            <a:r>
              <a:rPr lang="en-US" sz="3200" b="1" dirty="0" err="1">
                <a:solidFill>
                  <a:schemeClr val="accent2">
                    <a:lumMod val="50000"/>
                  </a:schemeClr>
                </a:solidFill>
                <a:latin typeface="Times New Roman"/>
                <a:cs typeface="Times New Roman"/>
              </a:rPr>
              <a:t>Xây</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dựng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mô</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hình</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44</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5.2. </a:t>
            </a:r>
            <a:r>
              <a:rPr lang="en-US" sz="2800" b="1" dirty="0" err="1">
                <a:solidFill>
                  <a:srgbClr val="002060"/>
                </a:solidFill>
                <a:latin typeface="Times New Roman"/>
                <a:cs typeface="Times New Roman"/>
              </a:rPr>
              <a:t>Kết</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quả</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solidFill>
                  <a:srgbClr val="000000"/>
                </a:solidFill>
                <a:latin typeface="Arial"/>
                <a:ea typeface="+mn-lt"/>
                <a:cs typeface="Arial"/>
              </a:rPr>
              <a:t>Theo biểu đồ R2-squared cho thấy, </a:t>
            </a:r>
            <a:r>
              <a:rPr lang="vi-VN" sz="2000" dirty="0" err="1">
                <a:solidFill>
                  <a:srgbClr val="000000"/>
                </a:solidFill>
                <a:latin typeface="Arial"/>
                <a:ea typeface="+mn-lt"/>
                <a:cs typeface="Arial"/>
              </a:rPr>
              <a:t>RandomForest</a:t>
            </a:r>
            <a:r>
              <a:rPr lang="vi-VN" sz="2000" dirty="0">
                <a:solidFill>
                  <a:srgbClr val="000000"/>
                </a:solidFill>
                <a:latin typeface="Arial"/>
                <a:ea typeface="+mn-lt"/>
                <a:cs typeface="Arial"/>
              </a:rPr>
              <a:t> vẫn là mô hình ổn định, NN, SVR là những mô hình ổn định sau 10 lần. Không có thay đổi nhiều</a:t>
            </a:r>
          </a:p>
        </p:txBody>
      </p:sp>
      <p:pic>
        <p:nvPicPr>
          <p:cNvPr id="6" name="Hình ảnh 5" descr="Ảnh có chứa văn bản, biểu đồ, hàng, Sơ đồ&#10;&#10;Mô tả được tự động tạo">
            <a:extLst>
              <a:ext uri="{FF2B5EF4-FFF2-40B4-BE49-F238E27FC236}">
                <a16:creationId xmlns:a16="http://schemas.microsoft.com/office/drawing/2014/main" id="{B91F9F94-1297-F1EB-931C-E9EB55F94E94}"/>
              </a:ext>
            </a:extLst>
          </p:cNvPr>
          <p:cNvPicPr>
            <a:picLocks noChangeAspect="1"/>
          </p:cNvPicPr>
          <p:nvPr/>
        </p:nvPicPr>
        <p:blipFill>
          <a:blip r:embed="rId6"/>
          <a:stretch>
            <a:fillRect/>
          </a:stretch>
        </p:blipFill>
        <p:spPr>
          <a:xfrm>
            <a:off x="1821657" y="2810282"/>
            <a:ext cx="8370092" cy="3440091"/>
          </a:xfrm>
          <a:prstGeom prst="rect">
            <a:avLst/>
          </a:prstGeom>
        </p:spPr>
      </p:pic>
    </p:spTree>
    <p:extLst>
      <p:ext uri="{BB962C8B-B14F-4D97-AF65-F5344CB8AC3E}">
        <p14:creationId xmlns:p14="http://schemas.microsoft.com/office/powerpoint/2010/main" val="4201122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5. </a:t>
            </a:r>
            <a:r>
              <a:rPr lang="en-US" sz="3200" b="1" dirty="0" err="1">
                <a:solidFill>
                  <a:schemeClr val="accent2">
                    <a:lumMod val="50000"/>
                  </a:schemeClr>
                </a:solidFill>
                <a:latin typeface="Times New Roman"/>
                <a:cs typeface="Times New Roman"/>
              </a:rPr>
              <a:t>Xây</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dựng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mô</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hình</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45</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5.2. </a:t>
            </a:r>
            <a:r>
              <a:rPr lang="en-US" sz="2800" b="1" dirty="0" err="1">
                <a:solidFill>
                  <a:srgbClr val="002060"/>
                </a:solidFill>
                <a:latin typeface="Times New Roman"/>
                <a:cs typeface="Times New Roman"/>
              </a:rPr>
              <a:t>Kết</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quả</a:t>
            </a:r>
            <a:endParaRPr lang="en-US" sz="2800" b="1" dirty="0" err="1">
              <a:solidFill>
                <a:srgbClr val="002060"/>
              </a:solidFill>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dirty="0">
                <a:solidFill>
                  <a:srgbClr val="000000"/>
                </a:solidFill>
                <a:latin typeface="Arial"/>
                <a:ea typeface="+mn-lt"/>
                <a:cs typeface="Arial"/>
              </a:rPr>
              <a:t>Dựa vào 2 nhận xét trên, chúng tôi quyết đinh sử dụng mô hình </a:t>
            </a:r>
            <a:r>
              <a:rPr lang="vi-VN" sz="2000" dirty="0" err="1">
                <a:solidFill>
                  <a:srgbClr val="000000"/>
                </a:solidFill>
                <a:latin typeface="Arial"/>
                <a:ea typeface="+mn-lt"/>
                <a:cs typeface="Arial"/>
              </a:rPr>
              <a:t>RandomForest</a:t>
            </a:r>
            <a:r>
              <a:rPr lang="vi-VN" sz="2000" dirty="0">
                <a:solidFill>
                  <a:srgbClr val="000000"/>
                </a:solidFill>
                <a:latin typeface="Arial"/>
                <a:ea typeface="+mn-lt"/>
                <a:cs typeface="Arial"/>
              </a:rPr>
              <a:t> vì mô hình NN của tôi quá sơ sài, nếu xây dựng mô hình NN phức tạp hơn có thể sẽ là phương án tốt hơn cả </a:t>
            </a:r>
            <a:r>
              <a:rPr lang="vi-VN" sz="2000" dirty="0" err="1">
                <a:solidFill>
                  <a:srgbClr val="000000"/>
                </a:solidFill>
                <a:latin typeface="Arial"/>
                <a:ea typeface="+mn-lt"/>
                <a:cs typeface="Arial"/>
              </a:rPr>
              <a:t>RandomForest</a:t>
            </a:r>
          </a:p>
        </p:txBody>
      </p:sp>
    </p:spTree>
    <p:extLst>
      <p:ext uri="{BB962C8B-B14F-4D97-AF65-F5344CB8AC3E}">
        <p14:creationId xmlns:p14="http://schemas.microsoft.com/office/powerpoint/2010/main" val="1005201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6. Ý </a:t>
            </a:r>
            <a:r>
              <a:rPr lang="en-US" sz="3200" b="1" dirty="0" err="1">
                <a:solidFill>
                  <a:schemeClr val="accent2">
                    <a:lumMod val="50000"/>
                  </a:schemeClr>
                </a:solidFill>
                <a:latin typeface="Times New Roman"/>
                <a:cs typeface="Times New Roman"/>
              </a:rPr>
              <a:t>tưởng</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phát</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triển</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46</a:t>
            </a:fld>
            <a:endParaRPr lang="en-GB"/>
          </a:p>
        </p:txBody>
      </p:sp>
      <mc:AlternateContent xmlns:mc="http://schemas.openxmlformats.org/markup-compatibility/2006">
        <mc:Choice xmlns:p14="http://schemas.microsoft.com/office/powerpoint/2010/main" Requires="p14">
          <p:contentPart p14:bwMode="auto" r:id="rId2">
            <p14:nvContentPartPr>
              <p14:cNvPr id="10" name="Viết tay 9">
                <a:extLst>
                  <a:ext uri="{FF2B5EF4-FFF2-40B4-BE49-F238E27FC236}">
                    <a16:creationId xmlns:a16="http://schemas.microsoft.com/office/drawing/2014/main" id="{FB9A137C-192B-AE95-7BDD-8378D8767DCB}"/>
                  </a:ext>
                </a:extLst>
              </p14:cNvPr>
              <p14:cNvContentPartPr/>
              <p14:nvPr/>
            </p14:nvContentPartPr>
            <p14:xfrm>
              <a:off x="7414053" y="2152134"/>
              <a:ext cx="10297" cy="10297"/>
            </p14:xfrm>
          </p:contentPart>
        </mc:Choice>
        <mc:Fallback>
          <p:pic>
            <p:nvPicPr>
              <p:cNvPr id="10" name="Viết tay 9">
                <a:extLst>
                  <a:ext uri="{FF2B5EF4-FFF2-40B4-BE49-F238E27FC236}">
                    <a16:creationId xmlns:a16="http://schemas.microsoft.com/office/drawing/2014/main" id="{FB9A137C-192B-AE95-7BDD-8378D8767DCB}"/>
                  </a:ext>
                </a:extLst>
              </p:cNvPr>
              <p:cNvPicPr/>
              <p:nvPr/>
            </p:nvPicPr>
            <p:blipFill>
              <a:blip r:embed="rId3"/>
              <a:stretch>
                <a:fillRect/>
              </a:stretch>
            </p:blipFill>
            <p:spPr>
              <a:xfrm>
                <a:off x="6899203" y="1122434"/>
                <a:ext cx="1029700" cy="2059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Viết tay 16">
                <a:extLst>
                  <a:ext uri="{FF2B5EF4-FFF2-40B4-BE49-F238E27FC236}">
                    <a16:creationId xmlns:a16="http://schemas.microsoft.com/office/drawing/2014/main" id="{F2F1401E-878C-1DD9-55A8-E2357BCD0650}"/>
                  </a:ext>
                </a:extLst>
              </p14:cNvPr>
              <p14:cNvContentPartPr/>
              <p14:nvPr/>
            </p14:nvContentPartPr>
            <p14:xfrm>
              <a:off x="7300783" y="3480486"/>
              <a:ext cx="10297" cy="10297"/>
            </p14:xfrm>
          </p:contentPart>
        </mc:Choice>
        <mc:Fallback>
          <p:pic>
            <p:nvPicPr>
              <p:cNvPr id="17" name="Viết tay 16">
                <a:extLst>
                  <a:ext uri="{FF2B5EF4-FFF2-40B4-BE49-F238E27FC236}">
                    <a16:creationId xmlns:a16="http://schemas.microsoft.com/office/drawing/2014/main" id="{F2F1401E-878C-1DD9-55A8-E2357BCD0650}"/>
                  </a:ext>
                </a:extLst>
              </p:cNvPr>
              <p:cNvPicPr/>
              <p:nvPr/>
            </p:nvPicPr>
            <p:blipFill>
              <a:blip r:embed="rId5"/>
              <a:stretch>
                <a:fillRect/>
              </a:stretch>
            </p:blipFill>
            <p:spPr>
              <a:xfrm>
                <a:off x="6785933" y="2965636"/>
                <a:ext cx="1029700" cy="1029700"/>
              </a:xfrm>
              <a:prstGeom prst="rect">
                <a:avLst/>
              </a:prstGeom>
            </p:spPr>
          </p:pic>
        </mc:Fallback>
      </mc:AlternateContent>
      <p:sp>
        <p:nvSpPr>
          <p:cNvPr id="7" name="Hộp Văn bản 6">
            <a:extLst>
              <a:ext uri="{FF2B5EF4-FFF2-40B4-BE49-F238E27FC236}">
                <a16:creationId xmlns:a16="http://schemas.microsoft.com/office/drawing/2014/main" id="{DD88700B-A880-49F1-CD98-B4C4E063B9CD}"/>
              </a:ext>
            </a:extLst>
          </p:cNvPr>
          <p:cNvSpPr txBox="1"/>
          <p:nvPr/>
        </p:nvSpPr>
        <p:spPr>
          <a:xfrm>
            <a:off x="428625" y="2047875"/>
            <a:ext cx="113109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vi-VN" sz="2000" dirty="0">
                <a:solidFill>
                  <a:srgbClr val="000000"/>
                </a:solidFill>
                <a:latin typeface="Arial"/>
                <a:ea typeface="+mn-lt"/>
                <a:cs typeface="Arial"/>
              </a:rPr>
              <a:t>Xây dựng mô hình </a:t>
            </a:r>
            <a:r>
              <a:rPr lang="vi-VN" sz="2000" dirty="0" err="1">
                <a:solidFill>
                  <a:srgbClr val="000000"/>
                </a:solidFill>
                <a:latin typeface="Arial"/>
                <a:ea typeface="+mn-lt"/>
                <a:cs typeface="Arial"/>
              </a:rPr>
              <a:t>generative</a:t>
            </a:r>
            <a:r>
              <a:rPr lang="vi-VN" sz="2000" dirty="0">
                <a:solidFill>
                  <a:srgbClr val="000000"/>
                </a:solidFill>
                <a:latin typeface="Arial"/>
                <a:ea typeface="+mn-lt"/>
                <a:cs typeface="Arial"/>
              </a:rPr>
              <a:t> tốt hơn, và mô hình NN tốt hơn, để cải tiến</a:t>
            </a:r>
          </a:p>
          <a:p>
            <a:pPr marL="342900" indent="-342900">
              <a:buFont typeface="Arial"/>
              <a:buChar char="•"/>
            </a:pPr>
            <a:r>
              <a:rPr lang="vi-VN" sz="2000" dirty="0">
                <a:solidFill>
                  <a:srgbClr val="000000"/>
                </a:solidFill>
                <a:latin typeface="Arial"/>
                <a:ea typeface="+mn-lt"/>
                <a:cs typeface="Arial"/>
              </a:rPr>
              <a:t>Thu thập nhiều dữ liệu hơn, từ nhiều trang </a:t>
            </a:r>
            <a:r>
              <a:rPr lang="vi-VN" sz="2000" dirty="0" err="1">
                <a:solidFill>
                  <a:srgbClr val="000000"/>
                </a:solidFill>
                <a:latin typeface="Arial"/>
                <a:ea typeface="+mn-lt"/>
                <a:cs typeface="Arial"/>
              </a:rPr>
              <a:t>web</a:t>
            </a:r>
            <a:r>
              <a:rPr lang="vi-VN" sz="2000" dirty="0">
                <a:solidFill>
                  <a:srgbClr val="000000"/>
                </a:solidFill>
                <a:latin typeface="Arial"/>
                <a:ea typeface="+mn-lt"/>
                <a:cs typeface="Arial"/>
              </a:rPr>
              <a:t> khác nhau</a:t>
            </a:r>
          </a:p>
          <a:p>
            <a:pPr marL="342900" indent="-342900">
              <a:buFont typeface="Arial"/>
              <a:buChar char="•"/>
            </a:pPr>
            <a:r>
              <a:rPr lang="vi-VN" sz="2000" dirty="0">
                <a:solidFill>
                  <a:srgbClr val="000000"/>
                </a:solidFill>
                <a:latin typeface="Arial"/>
                <a:ea typeface="+mn-lt"/>
                <a:cs typeface="Arial"/>
              </a:rPr>
              <a:t>Khi cải tiến hơn có thể áp dụng vào thực tế, xây dựng API để </a:t>
            </a:r>
            <a:r>
              <a:rPr lang="vi-VN" sz="2000" dirty="0" err="1">
                <a:solidFill>
                  <a:srgbClr val="000000"/>
                </a:solidFill>
                <a:latin typeface="Arial"/>
                <a:ea typeface="+mn-lt"/>
                <a:cs typeface="Arial"/>
              </a:rPr>
              <a:t>deploy</a:t>
            </a:r>
            <a:r>
              <a:rPr lang="vi-VN" sz="2000" dirty="0">
                <a:solidFill>
                  <a:srgbClr val="000000"/>
                </a:solidFill>
                <a:latin typeface="Arial"/>
                <a:ea typeface="+mn-lt"/>
                <a:cs typeface="Arial"/>
              </a:rPr>
              <a:t> lên dự án sử dụng</a:t>
            </a:r>
          </a:p>
        </p:txBody>
      </p:sp>
    </p:spTree>
    <p:extLst>
      <p:ext uri="{BB962C8B-B14F-4D97-AF65-F5344CB8AC3E}">
        <p14:creationId xmlns:p14="http://schemas.microsoft.com/office/powerpoint/2010/main" val="3200478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3D6EC1-CEF0-44B9-AC69-1554EEB371D5}" type="slidenum">
              <a:rPr lang="en-GB" dirty="0" smtClean="0"/>
              <a:t>47</a:t>
            </a:fld>
            <a:endParaRPr lang="en-GB" dirty="0"/>
          </a:p>
        </p:txBody>
      </p:sp>
      <p:pic>
        <p:nvPicPr>
          <p:cNvPr id="8" name="Picture 7" descr="A blue and white thank you sign&#10;&#10;Description automatically generated">
            <a:extLst>
              <a:ext uri="{FF2B5EF4-FFF2-40B4-BE49-F238E27FC236}">
                <a16:creationId xmlns:a16="http://schemas.microsoft.com/office/drawing/2014/main" id="{E19542DD-4420-8389-83BF-19AEE728C65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65200" y="674085"/>
            <a:ext cx="10789920" cy="56822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557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2. </a:t>
            </a:r>
            <a:r>
              <a:rPr lang="vi-VN" sz="3200" b="1" dirty="0">
                <a:solidFill>
                  <a:schemeClr val="accent2">
                    <a:lumMod val="50000"/>
                  </a:schemeClr>
                </a:solidFill>
                <a:latin typeface="Times New Roman"/>
                <a:cs typeface="Times New Roman"/>
              </a:rPr>
              <a:t>Thu thập dữ liệu từ trang </a:t>
            </a:r>
            <a:r>
              <a:rPr lang="vi-VN" sz="3200" b="1" dirty="0" err="1">
                <a:solidFill>
                  <a:schemeClr val="accent2">
                    <a:lumMod val="50000"/>
                  </a:schemeClr>
                </a:solidFill>
                <a:latin typeface="Times New Roman"/>
                <a:cs typeface="Times New Roman"/>
              </a:rPr>
              <a:t>web</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5</a:t>
            </a:fld>
            <a:endParaRPr lang="en-GB"/>
          </a:p>
        </p:txBody>
      </p:sp>
      <p:sp>
        <p:nvSpPr>
          <p:cNvPr id="14" name="TextBox 13">
            <a:extLst>
              <a:ext uri="{FF2B5EF4-FFF2-40B4-BE49-F238E27FC236}">
                <a16:creationId xmlns:a16="http://schemas.microsoft.com/office/drawing/2014/main" id="{5D731C66-8FAE-1CAC-DD4D-BF481D32CEA6}"/>
              </a:ext>
            </a:extLst>
          </p:cNvPr>
          <p:cNvSpPr txBox="1"/>
          <p:nvPr/>
        </p:nvSpPr>
        <p:spPr>
          <a:xfrm>
            <a:off x="462116" y="1179915"/>
            <a:ext cx="6096000" cy="400110"/>
          </a:xfrm>
          <a:prstGeom prst="rect">
            <a:avLst/>
          </a:prstGeom>
          <a:noFill/>
        </p:spPr>
        <p:txBody>
          <a:bodyPr wrap="square" lIns="91440" tIns="45720" rIns="91440" bIns="45720" anchor="t">
            <a:spAutoFit/>
          </a:bodyPr>
          <a:lstStyle/>
          <a:p>
            <a:pPr algn="ctr"/>
            <a:r>
              <a:rPr lang="vi-VN" sz="2000" b="1" dirty="0">
                <a:solidFill>
                  <a:srgbClr val="002060"/>
                </a:solidFill>
                <a:latin typeface="Times New Roman"/>
                <a:cs typeface="Times New Roman"/>
              </a:rPr>
              <a:t>2.1. Giới thiệu</a:t>
            </a:r>
            <a:endParaRPr lang="en-US" sz="2000" b="1" dirty="0">
              <a:solidFill>
                <a:srgbClr val="002060"/>
              </a:solidFill>
              <a:latin typeface="Times New Roman"/>
              <a:cs typeface="Times New Roman"/>
            </a:endParaRPr>
          </a:p>
        </p:txBody>
      </p:sp>
      <p:sp>
        <p:nvSpPr>
          <p:cNvPr id="16" name="TextBox 15">
            <a:extLst>
              <a:ext uri="{FF2B5EF4-FFF2-40B4-BE49-F238E27FC236}">
                <a16:creationId xmlns:a16="http://schemas.microsoft.com/office/drawing/2014/main" id="{A3A660BA-AB57-856A-346A-597AC873D180}"/>
              </a:ext>
            </a:extLst>
          </p:cNvPr>
          <p:cNvSpPr txBox="1"/>
          <p:nvPr/>
        </p:nvSpPr>
        <p:spPr>
          <a:xfrm>
            <a:off x="1076631" y="1718843"/>
            <a:ext cx="10033821" cy="368434"/>
          </a:xfrm>
          <a:prstGeom prst="rect">
            <a:avLst/>
          </a:prstGeom>
          <a:noFill/>
        </p:spPr>
        <p:txBody>
          <a:bodyPr wrap="square" lIns="91440" tIns="45720" rIns="91440" bIns="45720" anchor="t">
            <a:spAutoFit/>
          </a:bodyPr>
          <a:lstStyle/>
          <a:p>
            <a:pPr marL="285750" indent="-285750">
              <a:lnSpc>
                <a:spcPct val="107000"/>
              </a:lnSpc>
              <a:spcAft>
                <a:spcPts val="800"/>
              </a:spcAft>
              <a:buFont typeface="Arial"/>
              <a:buChar char="•"/>
            </a:pPr>
            <a:r>
              <a:rPr lang="vi-VN" kern="100">
                <a:latin typeface="Arial"/>
                <a:cs typeface="Arial"/>
              </a:rPr>
              <a:t>Trang </a:t>
            </a:r>
            <a:r>
              <a:rPr lang="vi-VN" kern="100" err="1">
                <a:latin typeface="Arial"/>
                <a:cs typeface="Arial"/>
              </a:rPr>
              <a:t>web</a:t>
            </a:r>
            <a:r>
              <a:rPr lang="vi-VN" kern="100">
                <a:latin typeface="Arial"/>
                <a:cs typeface="Arial"/>
              </a:rPr>
              <a:t> chúng tôi đã thực hiện để lấy dữ liệu: </a:t>
            </a:r>
            <a:r>
              <a:rPr lang="vi-VN" kern="100" dirty="0">
                <a:latin typeface="Arial"/>
                <a:ea typeface="+mn-lt"/>
                <a:cs typeface="Arial"/>
                <a:hlinkClick r:id="rId2"/>
              </a:rPr>
              <a:t>https://thongkenhadat.com/</a:t>
            </a:r>
            <a:endParaRPr lang="vi-VN">
              <a:latin typeface="Arial"/>
              <a:cs typeface="Arial"/>
            </a:endParaRPr>
          </a:p>
        </p:txBody>
      </p:sp>
      <p:pic>
        <p:nvPicPr>
          <p:cNvPr id="3" name="Hình ảnh 2" descr="Ảnh có chứa văn bản, đồ điện tử, máy tính, ảnh chụp màn hình&#10;&#10;Mô tả được tự động tạo">
            <a:extLst>
              <a:ext uri="{FF2B5EF4-FFF2-40B4-BE49-F238E27FC236}">
                <a16:creationId xmlns:a16="http://schemas.microsoft.com/office/drawing/2014/main" id="{26BD9126-DA07-6868-777D-A32F2B5D8BF0}"/>
              </a:ext>
            </a:extLst>
          </p:cNvPr>
          <p:cNvPicPr>
            <a:picLocks noChangeAspect="1"/>
          </p:cNvPicPr>
          <p:nvPr/>
        </p:nvPicPr>
        <p:blipFill>
          <a:blip r:embed="rId3"/>
          <a:stretch>
            <a:fillRect/>
          </a:stretch>
        </p:blipFill>
        <p:spPr>
          <a:xfrm>
            <a:off x="3226982" y="2162904"/>
            <a:ext cx="5091223" cy="418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193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2. </a:t>
            </a:r>
            <a:r>
              <a:rPr lang="vi-VN" sz="3200" b="1" dirty="0">
                <a:solidFill>
                  <a:schemeClr val="accent2">
                    <a:lumMod val="50000"/>
                  </a:schemeClr>
                </a:solidFill>
                <a:latin typeface="Times New Roman"/>
                <a:cs typeface="Times New Roman"/>
              </a:rPr>
              <a:t>Thu thập dữ liệu từ trang </a:t>
            </a:r>
            <a:r>
              <a:rPr lang="vi-VN" sz="3200" b="1" dirty="0" err="1">
                <a:solidFill>
                  <a:schemeClr val="accent2">
                    <a:lumMod val="50000"/>
                  </a:schemeClr>
                </a:solidFill>
                <a:latin typeface="Times New Roman"/>
                <a:cs typeface="Times New Roman"/>
              </a:rPr>
              <a:t>web</a:t>
            </a:r>
            <a:br>
              <a:rPr lang="vi-VN" sz="3200" b="1" dirty="0">
                <a:latin typeface="Times New Roman" pitchFamily="18" charset="0"/>
                <a:cs typeface="Times New Roman" pitchFamily="18" charset="0"/>
              </a:rPr>
            </a:br>
            <a:endParaRPr lang="en-US" sz="3200" b="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3D6EC1-CEF0-44B9-AC69-1554EEB371D5}"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D731C66-8FAE-1CAC-DD4D-BF481D32CEA6}"/>
              </a:ext>
            </a:extLst>
          </p:cNvPr>
          <p:cNvSpPr txBox="1"/>
          <p:nvPr/>
        </p:nvSpPr>
        <p:spPr>
          <a:xfrm>
            <a:off x="412953" y="1415889"/>
            <a:ext cx="8544234" cy="400110"/>
          </a:xfrm>
          <a:prstGeom prst="rect">
            <a:avLst/>
          </a:prstGeom>
          <a:noFill/>
        </p:spPr>
        <p:txBody>
          <a:bodyPr wrap="square" lIns="91440" tIns="45720" rIns="91440" bIns="45720" anchor="t">
            <a:spAutoFit/>
          </a:bodyPr>
          <a:lstStyle/>
          <a:p>
            <a:pPr algn="ctr">
              <a:defRPr/>
            </a:pPr>
            <a:r>
              <a:rPr kumimoji="0" lang="en-US" sz="2000" b="1" i="0" u="none" strike="noStrike" kern="1200" cap="none" spc="0" normalizeH="0" baseline="0" noProof="0" dirty="0">
                <a:ln>
                  <a:noFill/>
                </a:ln>
                <a:solidFill>
                  <a:srgbClr val="002060"/>
                </a:solidFill>
                <a:effectLst/>
                <a:uLnTx/>
                <a:uFillTx/>
                <a:latin typeface="Times New Roman"/>
                <a:cs typeface="Times New Roman"/>
              </a:rPr>
              <a:t>2.2. </a:t>
            </a:r>
            <a:r>
              <a:rPr lang="en-US" sz="2000" b="1" dirty="0" err="1">
                <a:solidFill>
                  <a:srgbClr val="002060"/>
                </a:solidFill>
                <a:latin typeface="Times New Roman"/>
                <a:cs typeface="Times New Roman"/>
              </a:rPr>
              <a:t>Cách</a:t>
            </a:r>
            <a:r>
              <a:rPr lang="en-US" sz="2000" b="1" dirty="0">
                <a:solidFill>
                  <a:srgbClr val="002060"/>
                </a:solidFill>
                <a:latin typeface="Times New Roman"/>
                <a:cs typeface="Times New Roman"/>
              </a:rPr>
              <a:t> </a:t>
            </a:r>
            <a:r>
              <a:rPr lang="en-US" sz="2000" b="1" dirty="0" err="1">
                <a:solidFill>
                  <a:srgbClr val="002060"/>
                </a:solidFill>
                <a:latin typeface="Times New Roman"/>
                <a:cs typeface="Times New Roman"/>
              </a:rPr>
              <a:t>thực</a:t>
            </a:r>
            <a:r>
              <a:rPr lang="en-US" sz="2000" b="1" dirty="0">
                <a:solidFill>
                  <a:srgbClr val="002060"/>
                </a:solidFill>
                <a:latin typeface="Times New Roman"/>
                <a:cs typeface="Times New Roman"/>
              </a:rPr>
              <a:t> </a:t>
            </a:r>
            <a:r>
              <a:rPr lang="en-US" sz="2000" b="1" dirty="0" err="1">
                <a:solidFill>
                  <a:srgbClr val="002060"/>
                </a:solidFill>
                <a:latin typeface="Times New Roman"/>
                <a:cs typeface="Times New Roman"/>
              </a:rPr>
              <a:t>hiện</a:t>
            </a:r>
            <a:endParaRPr lang="vi-VN" sz="2000" b="1" i="0" u="none" strike="noStrike" kern="1200" cap="none" spc="0" normalizeH="0" baseline="0" noProof="0" dirty="0" err="1">
              <a:ln>
                <a:noFill/>
              </a:ln>
              <a:solidFill>
                <a:srgbClr val="002060"/>
              </a:solidFill>
              <a:effectLst/>
              <a:uLnTx/>
              <a:uFillTx/>
              <a:latin typeface="Times New Roman"/>
              <a:cs typeface="Times New Roman"/>
            </a:endParaRPr>
          </a:p>
        </p:txBody>
      </p:sp>
      <p:sp>
        <p:nvSpPr>
          <p:cNvPr id="16" name="TextBox 15">
            <a:extLst>
              <a:ext uri="{FF2B5EF4-FFF2-40B4-BE49-F238E27FC236}">
                <a16:creationId xmlns:a16="http://schemas.microsoft.com/office/drawing/2014/main" id="{A3A660BA-AB57-856A-346A-597AC873D180}"/>
              </a:ext>
            </a:extLst>
          </p:cNvPr>
          <p:cNvSpPr txBox="1"/>
          <p:nvPr/>
        </p:nvSpPr>
        <p:spPr>
          <a:xfrm>
            <a:off x="980766" y="2105445"/>
            <a:ext cx="10033821" cy="1160639"/>
          </a:xfrm>
          <a:prstGeom prst="rect">
            <a:avLst/>
          </a:prstGeom>
          <a:noFill/>
        </p:spPr>
        <p:txBody>
          <a:bodyPr wrap="square" lIns="91440" tIns="45720" rIns="91440" bIns="45720" anchor="t">
            <a:spAutoFit/>
          </a:bodyPr>
          <a:lstStyle/>
          <a:p>
            <a:pPr>
              <a:lnSpc>
                <a:spcPct val="107000"/>
              </a:lnSpc>
              <a:spcAft>
                <a:spcPts val="800"/>
              </a:spcAft>
            </a:pPr>
            <a:r>
              <a:rPr lang="vi-VN" sz="2000" kern="100" dirty="0">
                <a:latin typeface="Arial"/>
                <a:cs typeface="Times New Roman"/>
              </a:rPr>
              <a:t>Tại trang chủ sẽ có phần </a:t>
            </a:r>
            <a:r>
              <a:rPr lang="vi-VN" sz="2000" kern="100" err="1">
                <a:latin typeface="Arial"/>
                <a:cs typeface="Times New Roman"/>
              </a:rPr>
              <a:t>search</a:t>
            </a:r>
            <a:r>
              <a:rPr lang="vi-VN" sz="2000" kern="100" dirty="0">
                <a:latin typeface="Arial"/>
                <a:cs typeface="Times New Roman"/>
              </a:rPr>
              <a:t>, ở đây chúng tôi </a:t>
            </a:r>
            <a:r>
              <a:rPr lang="vi-VN" sz="2000" kern="100" err="1">
                <a:latin typeface="Arial"/>
                <a:cs typeface="Times New Roman"/>
              </a:rPr>
              <a:t>search</a:t>
            </a:r>
            <a:r>
              <a:rPr lang="vi-VN" sz="2000" kern="100" dirty="0">
                <a:latin typeface="Arial"/>
                <a:cs typeface="Times New Roman"/>
              </a:rPr>
              <a:t> theo tỉnh, thành phố, và loại là nhà bán. Ở đây ví dụ ở thành phố Hồ Chí Minh. Sau khi </a:t>
            </a:r>
            <a:r>
              <a:rPr lang="vi-VN" sz="2000" kern="100" err="1">
                <a:latin typeface="Arial"/>
                <a:cs typeface="Times New Roman"/>
              </a:rPr>
              <a:t>search</a:t>
            </a:r>
            <a:r>
              <a:rPr lang="vi-VN" sz="2000" kern="100" dirty="0">
                <a:latin typeface="Arial"/>
                <a:cs typeface="Times New Roman"/>
              </a:rPr>
              <a:t> sẽ có </a:t>
            </a:r>
            <a:r>
              <a:rPr lang="vi-VN" sz="2000" kern="100" err="1">
                <a:latin typeface="Arial"/>
                <a:cs typeface="Times New Roman"/>
              </a:rPr>
              <a:t>link</a:t>
            </a:r>
            <a:r>
              <a:rPr lang="vi-VN" sz="2000" kern="100" dirty="0">
                <a:latin typeface="Arial"/>
                <a:cs typeface="Times New Roman"/>
              </a:rPr>
              <a:t> như sau:</a:t>
            </a:r>
          </a:p>
          <a:p>
            <a:pPr>
              <a:lnSpc>
                <a:spcPct val="107000"/>
              </a:lnSpc>
              <a:spcAft>
                <a:spcPts val="800"/>
              </a:spcAft>
            </a:pPr>
            <a:r>
              <a:rPr lang="vi-VN" sz="2000" kern="100" dirty="0">
                <a:latin typeface="Arial"/>
                <a:ea typeface="+mn-lt"/>
                <a:cs typeface="Arial"/>
              </a:rPr>
              <a:t>https://thongkenhadat.com/ban-nha-ho-chi-minh-1.html</a:t>
            </a:r>
            <a:endParaRPr lang="vi-VN" dirty="0">
              <a:latin typeface="Arial"/>
              <a:cs typeface="Arial"/>
            </a:endParaRPr>
          </a:p>
        </p:txBody>
      </p:sp>
      <p:pic>
        <p:nvPicPr>
          <p:cNvPr id="3" name="Hình ảnh 2" descr="Ảnh có chứa văn bản, ảnh chụp màn hình, tòa nhà, thành phố&#10;&#10;Mô tả được tự động tạo">
            <a:extLst>
              <a:ext uri="{FF2B5EF4-FFF2-40B4-BE49-F238E27FC236}">
                <a16:creationId xmlns:a16="http://schemas.microsoft.com/office/drawing/2014/main" id="{2DD18D70-EC8B-898A-560C-B1CA06BF7DE3}"/>
              </a:ext>
            </a:extLst>
          </p:cNvPr>
          <p:cNvPicPr>
            <a:picLocks noChangeAspect="1"/>
          </p:cNvPicPr>
          <p:nvPr/>
        </p:nvPicPr>
        <p:blipFill>
          <a:blip r:embed="rId2"/>
          <a:stretch>
            <a:fillRect/>
          </a:stretch>
        </p:blipFill>
        <p:spPr>
          <a:xfrm>
            <a:off x="2154865" y="3509811"/>
            <a:ext cx="6960781" cy="1929447"/>
          </a:xfrm>
          <a:prstGeom prst="rect">
            <a:avLst/>
          </a:prstGeom>
        </p:spPr>
      </p:pic>
    </p:spTree>
    <p:extLst>
      <p:ext uri="{BB962C8B-B14F-4D97-AF65-F5344CB8AC3E}">
        <p14:creationId xmlns:p14="http://schemas.microsoft.com/office/powerpoint/2010/main" val="332040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2. </a:t>
            </a:r>
            <a:r>
              <a:rPr lang="vi-VN" sz="3200" b="1" dirty="0">
                <a:solidFill>
                  <a:schemeClr val="accent2">
                    <a:lumMod val="50000"/>
                  </a:schemeClr>
                </a:solidFill>
                <a:latin typeface="Times New Roman"/>
                <a:cs typeface="Times New Roman"/>
              </a:rPr>
              <a:t>Thu thập dữ liệu từ trang </a:t>
            </a:r>
            <a:r>
              <a:rPr lang="vi-VN" sz="3200" b="1" dirty="0" err="1">
                <a:solidFill>
                  <a:schemeClr val="accent2">
                    <a:lumMod val="50000"/>
                  </a:schemeClr>
                </a:solidFill>
                <a:latin typeface="Times New Roman"/>
                <a:cs typeface="Times New Roman"/>
              </a:rPr>
              <a:t>web</a:t>
            </a:r>
            <a:br>
              <a:rPr lang="vi-VN" sz="3200" b="1" dirty="0">
                <a:latin typeface="Times New Roman" pitchFamily="18" charset="0"/>
                <a:cs typeface="Times New Roman" pitchFamily="18" charset="0"/>
              </a:rPr>
            </a:br>
            <a:endParaRPr lang="en-US" sz="3200" b="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3D6EC1-CEF0-44B9-AC69-1554EEB371D5}"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D731C66-8FAE-1CAC-DD4D-BF481D32CEA6}"/>
              </a:ext>
            </a:extLst>
          </p:cNvPr>
          <p:cNvSpPr txBox="1"/>
          <p:nvPr/>
        </p:nvSpPr>
        <p:spPr>
          <a:xfrm>
            <a:off x="412953" y="1415889"/>
            <a:ext cx="8544234" cy="400110"/>
          </a:xfrm>
          <a:prstGeom prst="rect">
            <a:avLst/>
          </a:prstGeom>
          <a:noFill/>
        </p:spPr>
        <p:txBody>
          <a:bodyPr wrap="square" lIns="91440" tIns="45720" rIns="91440" bIns="45720" anchor="t">
            <a:spAutoFit/>
          </a:bodyPr>
          <a:lstStyle/>
          <a:p>
            <a:pPr algn="ctr">
              <a:defRPr/>
            </a:pPr>
            <a:r>
              <a:rPr lang="en-US" sz="2000" b="1" dirty="0">
                <a:solidFill>
                  <a:srgbClr val="002060"/>
                </a:solidFill>
                <a:latin typeface="Times New Roman"/>
                <a:cs typeface="Times New Roman"/>
              </a:rPr>
              <a:t>2.3</a:t>
            </a:r>
            <a:r>
              <a:rPr kumimoji="0" lang="en-US" sz="2000" b="1" i="0" u="none" strike="noStrike" kern="1200" cap="none" spc="0" normalizeH="0" baseline="0" noProof="0" dirty="0">
                <a:ln>
                  <a:noFill/>
                </a:ln>
                <a:solidFill>
                  <a:srgbClr val="002060"/>
                </a:solidFill>
                <a:effectLst/>
                <a:uLnTx/>
                <a:uFillTx/>
                <a:latin typeface="Times New Roman"/>
                <a:cs typeface="Times New Roman"/>
              </a:rPr>
              <a:t>. </a:t>
            </a:r>
            <a:r>
              <a:rPr lang="en-US" sz="2000" b="1" dirty="0" err="1">
                <a:solidFill>
                  <a:srgbClr val="002060"/>
                </a:solidFill>
                <a:latin typeface="Times New Roman"/>
                <a:cs typeface="Times New Roman"/>
              </a:rPr>
              <a:t>Kết</a:t>
            </a:r>
            <a:r>
              <a:rPr lang="en-US" sz="2000" b="1" dirty="0">
                <a:solidFill>
                  <a:srgbClr val="002060"/>
                </a:solidFill>
                <a:latin typeface="Times New Roman"/>
                <a:cs typeface="Times New Roman"/>
              </a:rPr>
              <a:t> </a:t>
            </a:r>
            <a:r>
              <a:rPr lang="en-US" sz="2000" b="1" dirty="0" err="1">
                <a:solidFill>
                  <a:srgbClr val="002060"/>
                </a:solidFill>
                <a:latin typeface="Times New Roman"/>
                <a:cs typeface="Times New Roman"/>
              </a:rPr>
              <a:t>quả</a:t>
            </a:r>
            <a:endParaRPr lang="en-US" sz="2000" b="1" i="0" u="none" strike="noStrike" kern="1200" cap="none" spc="0" normalizeH="0" baseline="0" noProof="0" dirty="0" err="1">
              <a:ln>
                <a:noFill/>
              </a:ln>
              <a:solidFill>
                <a:srgbClr val="002060"/>
              </a:solidFill>
              <a:effectLst/>
              <a:uLnTx/>
              <a:uFillTx/>
              <a:latin typeface="Times New Roman"/>
              <a:cs typeface="Times New Roman"/>
            </a:endParaRPr>
          </a:p>
        </p:txBody>
      </p:sp>
      <p:sp>
        <p:nvSpPr>
          <p:cNvPr id="16" name="TextBox 15">
            <a:extLst>
              <a:ext uri="{FF2B5EF4-FFF2-40B4-BE49-F238E27FC236}">
                <a16:creationId xmlns:a16="http://schemas.microsoft.com/office/drawing/2014/main" id="{A3A660BA-AB57-856A-346A-597AC873D180}"/>
              </a:ext>
            </a:extLst>
          </p:cNvPr>
          <p:cNvSpPr txBox="1"/>
          <p:nvPr/>
        </p:nvSpPr>
        <p:spPr>
          <a:xfrm>
            <a:off x="838999" y="1813050"/>
            <a:ext cx="10033821" cy="831318"/>
          </a:xfrm>
          <a:prstGeom prst="rect">
            <a:avLst/>
          </a:prstGeom>
          <a:noFill/>
        </p:spPr>
        <p:txBody>
          <a:bodyPr wrap="square" lIns="91440" tIns="45720" rIns="91440" bIns="45720" anchor="t">
            <a:spAutoFit/>
          </a:bodyPr>
          <a:lstStyle/>
          <a:p>
            <a:pPr>
              <a:lnSpc>
                <a:spcPct val="107000"/>
              </a:lnSpc>
              <a:spcAft>
                <a:spcPts val="800"/>
              </a:spcAft>
            </a:pPr>
            <a:r>
              <a:rPr lang="vi-VN" sz="2000" kern="100" dirty="0">
                <a:latin typeface="Arial"/>
                <a:cs typeface="Arial"/>
              </a:rPr>
              <a:t>Sau khi thực hiện chạy đoạn </a:t>
            </a:r>
            <a:r>
              <a:rPr lang="vi-VN" sz="2000" kern="100" dirty="0" err="1">
                <a:latin typeface="Arial"/>
                <a:cs typeface="Arial"/>
              </a:rPr>
              <a:t>code</a:t>
            </a:r>
            <a:r>
              <a:rPr lang="vi-VN" sz="2000" kern="100" dirty="0">
                <a:latin typeface="Arial"/>
                <a:cs typeface="Arial"/>
              </a:rPr>
              <a:t> sau một thời gian sẽ nhận được bộ dữ liệu.</a:t>
            </a:r>
          </a:p>
          <a:p>
            <a:pPr>
              <a:lnSpc>
                <a:spcPct val="107000"/>
              </a:lnSpc>
              <a:spcAft>
                <a:spcPts val="800"/>
              </a:spcAft>
            </a:pPr>
            <a:r>
              <a:rPr lang="vi-VN" sz="2000" kern="100" dirty="0">
                <a:latin typeface="Arial"/>
                <a:cs typeface="Arial"/>
              </a:rPr>
              <a:t>Lưu dưới dạng .</a:t>
            </a:r>
            <a:r>
              <a:rPr lang="vi-VN" sz="2000" kern="100" dirty="0" err="1">
                <a:latin typeface="Arial"/>
                <a:cs typeface="Arial"/>
              </a:rPr>
              <a:t>csv</a:t>
            </a:r>
            <a:r>
              <a:rPr lang="vi-VN" sz="2000" kern="100" dirty="0">
                <a:latin typeface="Arial"/>
                <a:cs typeface="Arial"/>
              </a:rPr>
              <a:t> có. Do quá trình bị trục trặc nên chỉ lấy được tầm 36313 dữ liệu.</a:t>
            </a:r>
          </a:p>
        </p:txBody>
      </p:sp>
      <p:pic>
        <p:nvPicPr>
          <p:cNvPr id="5" name="Hình ảnh 4" descr="Ảnh có chứa văn bản, ảnh chụp màn hình&#10;&#10;Mô tả được tự động tạo">
            <a:extLst>
              <a:ext uri="{FF2B5EF4-FFF2-40B4-BE49-F238E27FC236}">
                <a16:creationId xmlns:a16="http://schemas.microsoft.com/office/drawing/2014/main" id="{18CDC73F-AB00-8195-F9EB-4BD8439F8D29}"/>
              </a:ext>
            </a:extLst>
          </p:cNvPr>
          <p:cNvPicPr>
            <a:picLocks noChangeAspect="1"/>
          </p:cNvPicPr>
          <p:nvPr/>
        </p:nvPicPr>
        <p:blipFill>
          <a:blip r:embed="rId2"/>
          <a:stretch>
            <a:fillRect/>
          </a:stretch>
        </p:blipFill>
        <p:spPr>
          <a:xfrm>
            <a:off x="1738424" y="2658991"/>
            <a:ext cx="8413896" cy="3471601"/>
          </a:xfrm>
          <a:prstGeom prst="rect">
            <a:avLst/>
          </a:prstGeom>
        </p:spPr>
      </p:pic>
    </p:spTree>
    <p:extLst>
      <p:ext uri="{BB962C8B-B14F-4D97-AF65-F5344CB8AC3E}">
        <p14:creationId xmlns:p14="http://schemas.microsoft.com/office/powerpoint/2010/main" val="305544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2. </a:t>
            </a:r>
            <a:r>
              <a:rPr lang="vi-VN" sz="3200" b="1" dirty="0">
                <a:solidFill>
                  <a:schemeClr val="accent2">
                    <a:lumMod val="50000"/>
                  </a:schemeClr>
                </a:solidFill>
                <a:latin typeface="Times New Roman"/>
                <a:cs typeface="Times New Roman"/>
              </a:rPr>
              <a:t>Thu thập dữ liệu từ trang </a:t>
            </a:r>
            <a:r>
              <a:rPr lang="vi-VN" sz="3200" b="1" dirty="0" err="1">
                <a:solidFill>
                  <a:schemeClr val="accent2">
                    <a:lumMod val="50000"/>
                  </a:schemeClr>
                </a:solidFill>
                <a:latin typeface="Times New Roman"/>
                <a:cs typeface="Times New Roman"/>
              </a:rPr>
              <a:t>web</a:t>
            </a:r>
            <a:br>
              <a:rPr lang="vi-VN" sz="3200" b="1" dirty="0">
                <a:latin typeface="Times New Roman" pitchFamily="18" charset="0"/>
                <a:cs typeface="Times New Roman" pitchFamily="18" charset="0"/>
              </a:rPr>
            </a:br>
            <a:endParaRPr lang="en-US" sz="3200" b="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3D6EC1-CEF0-44B9-AC69-1554EEB371D5}"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D731C66-8FAE-1CAC-DD4D-BF481D32CEA6}"/>
              </a:ext>
            </a:extLst>
          </p:cNvPr>
          <p:cNvSpPr txBox="1"/>
          <p:nvPr/>
        </p:nvSpPr>
        <p:spPr>
          <a:xfrm>
            <a:off x="412953" y="1415889"/>
            <a:ext cx="8544234" cy="400110"/>
          </a:xfrm>
          <a:prstGeom prst="rect">
            <a:avLst/>
          </a:prstGeom>
          <a:noFill/>
        </p:spPr>
        <p:txBody>
          <a:bodyPr wrap="square" lIns="91440" tIns="45720" rIns="91440" bIns="45720" anchor="t">
            <a:spAutoFit/>
          </a:bodyPr>
          <a:lstStyle/>
          <a:p>
            <a:pPr algn="ctr">
              <a:defRPr/>
            </a:pPr>
            <a:r>
              <a:rPr lang="en-US" sz="2000" b="1" dirty="0">
                <a:solidFill>
                  <a:srgbClr val="002060"/>
                </a:solidFill>
                <a:latin typeface="Times New Roman"/>
                <a:cs typeface="Times New Roman"/>
              </a:rPr>
              <a:t>2.3</a:t>
            </a:r>
            <a:r>
              <a:rPr kumimoji="0" lang="en-US" sz="2000" b="1" i="0" u="none" strike="noStrike" kern="1200" cap="none" spc="0" normalizeH="0" baseline="0" noProof="0" dirty="0">
                <a:ln>
                  <a:noFill/>
                </a:ln>
                <a:solidFill>
                  <a:srgbClr val="002060"/>
                </a:solidFill>
                <a:effectLst/>
                <a:uLnTx/>
                <a:uFillTx/>
                <a:latin typeface="Times New Roman"/>
                <a:cs typeface="Times New Roman"/>
              </a:rPr>
              <a:t>. </a:t>
            </a:r>
            <a:r>
              <a:rPr lang="en-US" sz="2000" b="1" dirty="0" err="1">
                <a:solidFill>
                  <a:srgbClr val="002060"/>
                </a:solidFill>
                <a:latin typeface="Times New Roman"/>
                <a:cs typeface="Times New Roman"/>
              </a:rPr>
              <a:t>Kết</a:t>
            </a:r>
            <a:r>
              <a:rPr lang="en-US" sz="2000" b="1" dirty="0">
                <a:solidFill>
                  <a:srgbClr val="002060"/>
                </a:solidFill>
                <a:latin typeface="Times New Roman"/>
                <a:cs typeface="Times New Roman"/>
              </a:rPr>
              <a:t> </a:t>
            </a:r>
            <a:r>
              <a:rPr lang="en-US" sz="2000" b="1" dirty="0" err="1">
                <a:solidFill>
                  <a:srgbClr val="002060"/>
                </a:solidFill>
                <a:latin typeface="Times New Roman"/>
                <a:cs typeface="Times New Roman"/>
              </a:rPr>
              <a:t>quả</a:t>
            </a:r>
            <a:endParaRPr lang="en-US" sz="2000" b="1" i="0" u="none" strike="noStrike" kern="1200" cap="none" spc="0" normalizeH="0" baseline="0" noProof="0" dirty="0" err="1">
              <a:ln>
                <a:noFill/>
              </a:ln>
              <a:solidFill>
                <a:srgbClr val="002060"/>
              </a:solidFill>
              <a:effectLst/>
              <a:uLnTx/>
              <a:uFillTx/>
              <a:latin typeface="Times New Roman"/>
              <a:cs typeface="Times New Roman"/>
            </a:endParaRPr>
          </a:p>
        </p:txBody>
      </p:sp>
      <p:sp>
        <p:nvSpPr>
          <p:cNvPr id="16" name="TextBox 15">
            <a:extLst>
              <a:ext uri="{FF2B5EF4-FFF2-40B4-BE49-F238E27FC236}">
                <a16:creationId xmlns:a16="http://schemas.microsoft.com/office/drawing/2014/main" id="{A3A660BA-AB57-856A-346A-597AC873D180}"/>
              </a:ext>
            </a:extLst>
          </p:cNvPr>
          <p:cNvSpPr txBox="1"/>
          <p:nvPr/>
        </p:nvSpPr>
        <p:spPr>
          <a:xfrm>
            <a:off x="1077124" y="2622675"/>
            <a:ext cx="10033821" cy="399084"/>
          </a:xfrm>
          <a:prstGeom prst="rect">
            <a:avLst/>
          </a:prstGeom>
          <a:noFill/>
        </p:spPr>
        <p:txBody>
          <a:bodyPr wrap="square" lIns="91440" tIns="45720" rIns="91440" bIns="45720" anchor="t">
            <a:spAutoFit/>
          </a:bodyPr>
          <a:lstStyle/>
          <a:p>
            <a:pPr>
              <a:lnSpc>
                <a:spcPct val="107000"/>
              </a:lnSpc>
              <a:spcAft>
                <a:spcPts val="800"/>
              </a:spcAft>
            </a:pPr>
            <a:r>
              <a:rPr lang="vi-VN" sz="2000" kern="100" err="1">
                <a:latin typeface="Arial"/>
                <a:cs typeface="Times New Roman"/>
              </a:rPr>
              <a:t>Source</a:t>
            </a:r>
            <a:r>
              <a:rPr lang="vi-VN" sz="2000" kern="100" dirty="0">
                <a:latin typeface="Arial"/>
                <a:cs typeface="Times New Roman"/>
              </a:rPr>
              <a:t> </a:t>
            </a:r>
            <a:r>
              <a:rPr lang="vi-VN" sz="2000" kern="100" err="1">
                <a:latin typeface="Arial"/>
                <a:cs typeface="Times New Roman"/>
              </a:rPr>
              <a:t>code</a:t>
            </a:r>
            <a:r>
              <a:rPr lang="vi-VN" sz="2000" kern="100" dirty="0">
                <a:latin typeface="Arial"/>
                <a:cs typeface="Times New Roman"/>
              </a:rPr>
              <a:t> chúng tôi để </a:t>
            </a:r>
            <a:r>
              <a:rPr lang="vi-VN" sz="2000" kern="100" err="1">
                <a:latin typeface="Arial"/>
                <a:cs typeface="Times New Roman"/>
              </a:rPr>
              <a:t>link</a:t>
            </a:r>
            <a:r>
              <a:rPr lang="vi-VN" sz="2000" kern="100" dirty="0">
                <a:latin typeface="Arial"/>
                <a:cs typeface="Times New Roman"/>
              </a:rPr>
              <a:t> ở đây: </a:t>
            </a:r>
            <a:r>
              <a:rPr lang="vi-VN" sz="2000" kern="100" dirty="0">
                <a:latin typeface="Arial"/>
                <a:cs typeface="Times New Roman"/>
                <a:hlinkClick r:id="rId2"/>
              </a:rPr>
              <a:t>source code</a:t>
            </a:r>
            <a:endParaRPr lang="vi-VN" sz="2000" kern="100" dirty="0">
              <a:latin typeface="Arial"/>
              <a:cs typeface="Times New Roman"/>
            </a:endParaRPr>
          </a:p>
        </p:txBody>
      </p:sp>
    </p:spTree>
    <p:extLst>
      <p:ext uri="{BB962C8B-B14F-4D97-AF65-F5344CB8AC3E}">
        <p14:creationId xmlns:p14="http://schemas.microsoft.com/office/powerpoint/2010/main" val="49454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2">
                    <a:lumMod val="50000"/>
                  </a:schemeClr>
                </a:solidFill>
                <a:latin typeface="Times New Roman"/>
                <a:cs typeface="Times New Roman"/>
              </a:rPr>
              <a:t>3. </a:t>
            </a:r>
            <a:r>
              <a:rPr lang="en-US" sz="3200" b="1" dirty="0" err="1">
                <a:solidFill>
                  <a:schemeClr val="accent2">
                    <a:lumMod val="50000"/>
                  </a:schemeClr>
                </a:solidFill>
                <a:latin typeface="Times New Roman"/>
                <a:cs typeface="Times New Roman"/>
              </a:rPr>
              <a:t>Tiền</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xử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lí</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dữ</a:t>
            </a:r>
            <a:r>
              <a:rPr lang="en-US" sz="3200" b="1" dirty="0">
                <a:solidFill>
                  <a:schemeClr val="accent2">
                    <a:lumMod val="50000"/>
                  </a:schemeClr>
                </a:solidFill>
                <a:latin typeface="Times New Roman"/>
                <a:cs typeface="Times New Roman"/>
              </a:rPr>
              <a:t> </a:t>
            </a:r>
            <a:r>
              <a:rPr lang="en-US" sz="3200" b="1" dirty="0" err="1">
                <a:solidFill>
                  <a:schemeClr val="accent2">
                    <a:lumMod val="50000"/>
                  </a:schemeClr>
                </a:solidFill>
                <a:latin typeface="Times New Roman"/>
                <a:cs typeface="Times New Roman"/>
              </a:rPr>
              <a:t>liệu</a:t>
            </a:r>
            <a:endParaRPr lang="en-US" sz="3200" b="1" dirty="0" err="1">
              <a:solidFill>
                <a:schemeClr val="accent2">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3D6EC1-CEF0-44B9-AC69-1554EEB371D5}" type="slidenum">
              <a:rPr lang="en-GB" smtClean="0"/>
              <a:t>9</a:t>
            </a:fld>
            <a:endParaRPr lang="en-GB"/>
          </a:p>
        </p:txBody>
      </p:sp>
      <p:sp>
        <p:nvSpPr>
          <p:cNvPr id="3" name="Title 1">
            <a:extLst>
              <a:ext uri="{FF2B5EF4-FFF2-40B4-BE49-F238E27FC236}">
                <a16:creationId xmlns:a16="http://schemas.microsoft.com/office/drawing/2014/main" id="{99A29AF2-E84E-0A53-9245-6E9D3426DC38}"/>
              </a:ext>
            </a:extLst>
          </p:cNvPr>
          <p:cNvSpPr txBox="1">
            <a:spLocks/>
          </p:cNvSpPr>
          <p:nvPr/>
        </p:nvSpPr>
        <p:spPr>
          <a:xfrm>
            <a:off x="-93407" y="1306209"/>
            <a:ext cx="6848169"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latin typeface="Times New Roman"/>
                <a:cs typeface="Times New Roman"/>
              </a:rPr>
              <a:t> 3.1. </a:t>
            </a:r>
            <a:r>
              <a:rPr lang="en-US" sz="2800" b="1" dirty="0" err="1">
                <a:solidFill>
                  <a:srgbClr val="002060"/>
                </a:solidFill>
                <a:latin typeface="Times New Roman"/>
                <a:cs typeface="Times New Roman"/>
              </a:rPr>
              <a:t>Giới</a:t>
            </a:r>
            <a:r>
              <a:rPr lang="en-US" sz="2800" b="1" dirty="0">
                <a:solidFill>
                  <a:srgbClr val="002060"/>
                </a:solidFill>
                <a:latin typeface="Times New Roman"/>
                <a:cs typeface="Times New Roman"/>
              </a:rPr>
              <a:t> </a:t>
            </a:r>
            <a:r>
              <a:rPr lang="en-US" sz="2800" b="1" dirty="0" err="1">
                <a:solidFill>
                  <a:srgbClr val="002060"/>
                </a:solidFill>
                <a:latin typeface="Times New Roman"/>
                <a:cs typeface="Times New Roman"/>
              </a:rPr>
              <a:t>thiệu</a:t>
            </a:r>
            <a:endParaRPr lang="en-US" sz="2800" b="1" dirty="0" err="1">
              <a:solidFill>
                <a:srgbClr val="002060"/>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id="{AC4ECF92-B407-8789-E1AA-4479068B3BA7}"/>
              </a:ext>
            </a:extLst>
          </p:cNvPr>
          <p:cNvSpPr>
            <a:spLocks noGrp="1"/>
          </p:cNvSpPr>
          <p:nvPr>
            <p:ph idx="1"/>
          </p:nvPr>
        </p:nvSpPr>
        <p:spPr>
          <a:xfrm>
            <a:off x="960120" y="1821407"/>
            <a:ext cx="10393680" cy="3846127"/>
          </a:xfrm>
        </p:spPr>
        <p:txBody>
          <a:bodyPr vert="horz" lIns="91440" tIns="45720" rIns="91440" bIns="45720" rtlCol="0" anchor="t">
            <a:normAutofit/>
          </a:bodyPr>
          <a:lstStyle/>
          <a:p>
            <a:pPr algn="just">
              <a:lnSpc>
                <a:spcPct val="150000"/>
              </a:lnSpc>
            </a:pPr>
            <a:r>
              <a:rPr lang="vi-VN" sz="2000" dirty="0">
                <a:latin typeface="Arial"/>
                <a:ea typeface="+mn-lt"/>
                <a:cs typeface="Arial"/>
              </a:rPr>
              <a:t>Tiền xử lý dữ liệu (</a:t>
            </a:r>
            <a:r>
              <a:rPr lang="vi-VN" sz="2000" err="1">
                <a:latin typeface="Arial"/>
                <a:ea typeface="+mn-lt"/>
                <a:cs typeface="Arial"/>
              </a:rPr>
              <a:t>data</a:t>
            </a:r>
            <a:r>
              <a:rPr lang="vi-VN" sz="2000" dirty="0">
                <a:latin typeface="Arial"/>
                <a:ea typeface="+mn-lt"/>
                <a:cs typeface="Arial"/>
              </a:rPr>
              <a:t> </a:t>
            </a:r>
            <a:r>
              <a:rPr lang="vi-VN" sz="2000" err="1">
                <a:latin typeface="Arial"/>
                <a:ea typeface="+mn-lt"/>
                <a:cs typeface="Arial"/>
              </a:rPr>
              <a:t>preprocessing</a:t>
            </a:r>
            <a:r>
              <a:rPr lang="vi-VN" sz="2000" dirty="0">
                <a:latin typeface="Arial"/>
                <a:ea typeface="+mn-lt"/>
                <a:cs typeface="Arial"/>
              </a:rPr>
              <a:t>) là quá trình chuẩn bị và làm sạch dữ liệu trước khi áp dụng các thuật toán máy học hoặc phân tích dữ liệu. Mục tiêu của tiền xử lý là tạo ra một tập dữ liệu hiệu quả, chất lượng, dữ liệu trong mơ nhất để cải thiện kết quả của mô hình hoặc phân tích.</a:t>
            </a:r>
            <a:endParaRPr lang="vi-VN"/>
          </a:p>
          <a:p>
            <a:pPr algn="just">
              <a:lnSpc>
                <a:spcPct val="150000"/>
              </a:lnSpc>
            </a:pPr>
            <a:r>
              <a:rPr lang="vi-VN" sz="2000" dirty="0">
                <a:latin typeface="Arial"/>
                <a:ea typeface="+mn-lt"/>
                <a:cs typeface="Arial"/>
              </a:rPr>
              <a:t>Tiền xử lý dữ liệu là một phần quan trọng của quá trình phân tích dữ liệu và xây dựng mô hình máy học. Một tiền xử lý tốt có thể giúp cải thiện hiệu suất của mô hình và đảm bảo tính đáng tin cậy của kết quả.</a:t>
            </a:r>
          </a:p>
        </p:txBody>
      </p:sp>
    </p:spTree>
    <p:extLst>
      <p:ext uri="{BB962C8B-B14F-4D97-AF65-F5344CB8AC3E}">
        <p14:creationId xmlns:p14="http://schemas.microsoft.com/office/powerpoint/2010/main" val="23931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2936</TotalTime>
  <Words>5284</Words>
  <Application>Microsoft Office PowerPoint</Application>
  <PresentationFormat>Màn hình rộng</PresentationFormat>
  <Paragraphs>208</Paragraphs>
  <Slides>47</Slides>
  <Notes>1</Notes>
  <HiddenSlides>0</HiddenSlides>
  <MMClips>0</MMClips>
  <ScaleCrop>false</ScaleCrop>
  <HeadingPairs>
    <vt:vector size="4" baseType="variant">
      <vt:variant>
        <vt:lpstr>Chủ đề</vt:lpstr>
      </vt:variant>
      <vt:variant>
        <vt:i4>1</vt:i4>
      </vt:variant>
      <vt:variant>
        <vt:lpstr>Tiêu đề Bản chiếu</vt:lpstr>
      </vt:variant>
      <vt:variant>
        <vt:i4>47</vt:i4>
      </vt:variant>
    </vt:vector>
  </HeadingPairs>
  <TitlesOfParts>
    <vt:vector size="48" baseType="lpstr">
      <vt:lpstr>Office Theme</vt:lpstr>
      <vt:lpstr>TRƯỜNG ĐẠI HỌC GIAO THÔNG VẬN TẢI  THÀNH PHỐ HỒ CHÍ MINH</vt:lpstr>
      <vt:lpstr>Nội dung</vt:lpstr>
      <vt:lpstr>1. Giới thiệu đề tài</vt:lpstr>
      <vt:lpstr>2. Thu thâp dữ liệu từ trang web</vt:lpstr>
      <vt:lpstr>2. Thu thập dữ liệu từ trang web</vt:lpstr>
      <vt:lpstr>2. Thu thập dữ liệu từ trang web </vt:lpstr>
      <vt:lpstr>2. Thu thập dữ liệu từ trang web </vt:lpstr>
      <vt:lpstr>2. Thu thập dữ liệu từ trang web </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3. Tiền xử lí dữ liệu</vt:lpstr>
      <vt:lpstr>4. Trực quan hóa</vt:lpstr>
      <vt:lpstr>4. Trực quan hóa</vt:lpstr>
      <vt:lpstr>4. Trực quan hóa</vt:lpstr>
      <vt:lpstr>4. Trực quan hóa</vt:lpstr>
      <vt:lpstr>4. Trực quan hóa</vt:lpstr>
      <vt:lpstr>4. Trực quan hóa</vt:lpstr>
      <vt:lpstr>4. Trực quan hóa</vt:lpstr>
      <vt:lpstr>4. Trực quan hóa</vt:lpstr>
      <vt:lpstr>4. Trực quan hóa</vt:lpstr>
      <vt:lpstr>4. Trực quan hóa</vt:lpstr>
      <vt:lpstr>4. Trực quan hóa</vt:lpstr>
      <vt:lpstr>4. Trực quan hóa</vt:lpstr>
      <vt:lpstr>5. Xây dựng mô hình</vt:lpstr>
      <vt:lpstr>5. Xây dựng mô hình</vt:lpstr>
      <vt:lpstr>5. Xây dựng mô hình</vt:lpstr>
      <vt:lpstr>5. Xây dựng mô hình</vt:lpstr>
      <vt:lpstr>5. Xây dựng mô hình</vt:lpstr>
      <vt:lpstr>6. Ý tưởng phát triển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Mac Bee</cp:lastModifiedBy>
  <cp:revision>1110</cp:revision>
  <dcterms:created xsi:type="dcterms:W3CDTF">2021-11-26T15:20:10Z</dcterms:created>
  <dcterms:modified xsi:type="dcterms:W3CDTF">2023-11-27T18:13:08Z</dcterms:modified>
</cp:coreProperties>
</file>