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B8C06-6DFF-4EEE-BCCB-D558A9C84F80}" v="1597" dt="2022-04-07T16:14:25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4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8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0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6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5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2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4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75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9958C0-67DC-4F86-AA91-C9BB8923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1B8D6-5183-4C9D-9631-F5831902A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07414"/>
            <a:ext cx="7628209" cy="3703320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E-Commerce Dashboard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4641" y="1507414"/>
            <a:ext cx="3546077" cy="3703320"/>
          </a:xfrm>
          <a:ln w="5715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>
              <a:solidFill>
                <a:srgbClr val="FFFFFF">
                  <a:alpha val="70000"/>
                </a:srgbClr>
              </a:solidFill>
              <a:cs typeface="Calibri"/>
            </a:endParaRPr>
          </a:p>
          <a:p>
            <a:r>
              <a:rPr lang="en-US" sz="2400">
                <a:solidFill>
                  <a:srgbClr val="FFFFFF">
                    <a:alpha val="70000"/>
                  </a:srgbClr>
                </a:solidFill>
                <a:cs typeface="Calibri"/>
              </a:rPr>
              <a:t>Athira M Chandran</a:t>
            </a:r>
            <a:endParaRPr lang="en-US" sz="24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2400">
                <a:solidFill>
                  <a:srgbClr val="FFFFFF">
                    <a:alpha val="70000"/>
                  </a:srgbClr>
                </a:solidFill>
                <a:cs typeface="Calibri"/>
              </a:rPr>
              <a:t>Digvijay Singh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A17EB-F169-483D-AF02-A7EC2B2D9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259649"/>
            <a:ext cx="7628209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E18B0-6B75-4819-8AF4-203AD4E0E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6259649"/>
            <a:ext cx="3546077" cy="11165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633CDB-D1BB-B549-47C1-E3020B18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2" y="619072"/>
            <a:ext cx="8681049" cy="9615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6347F-C56C-A404-A6E5-3BF555471567}"/>
              </a:ext>
            </a:extLst>
          </p:cNvPr>
          <p:cNvSpPr txBox="1"/>
          <p:nvPr/>
        </p:nvSpPr>
        <p:spPr>
          <a:xfrm>
            <a:off x="468702" y="1575758"/>
            <a:ext cx="11268973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>
                <a:ea typeface="+mn-lt"/>
                <a:cs typeface="+mn-lt"/>
              </a:rPr>
              <a:t>Perform the same function to calculate the Quantity in Cell G7. </a:t>
            </a:r>
            <a:endParaRPr lang="en-US" sz="2400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In G7, write the equal sign, and then enter the function name and open parenthesis.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first Argument is </a:t>
            </a:r>
            <a:r>
              <a:rPr lang="en-US" sz="2400" dirty="0" err="1">
                <a:ea typeface="+mn-lt"/>
                <a:cs typeface="+mn-lt"/>
              </a:rPr>
              <a:t>Sum_Range</a:t>
            </a:r>
            <a:r>
              <a:rPr lang="en-US" sz="2400" dirty="0">
                <a:ea typeface="+mn-lt"/>
                <a:cs typeface="+mn-lt"/>
              </a:rPr>
              <a:t>, select range ‘Sales </a:t>
            </a:r>
            <a:r>
              <a:rPr lang="en-US" sz="2400" dirty="0" err="1">
                <a:ea typeface="+mn-lt"/>
                <a:cs typeface="+mn-lt"/>
              </a:rPr>
              <a:t>Data’!I:I</a:t>
            </a:r>
            <a:r>
              <a:rPr lang="en-US" sz="2400" dirty="0">
                <a:ea typeface="+mn-lt"/>
                <a:cs typeface="+mn-lt"/>
              </a:rPr>
              <a:t>, and then enter comma.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Now, pass the second argument Product Category column “criteria Range1” as ‘Sales </a:t>
            </a:r>
            <a:r>
              <a:rPr lang="en-US" sz="2400" dirty="0" err="1">
                <a:ea typeface="+mn-lt"/>
                <a:cs typeface="+mn-lt"/>
              </a:rPr>
              <a:t>Data’!F:F</a:t>
            </a:r>
            <a:r>
              <a:rPr lang="en-US" sz="2400" dirty="0">
                <a:ea typeface="+mn-lt"/>
                <a:cs typeface="+mn-lt"/>
              </a:rPr>
              <a:t>, and enter comma. </a:t>
            </a:r>
            <a:endParaRPr lang="en-US" sz="240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Pass the third argument “criteria1” “$R$3,” and enter comma. </a:t>
            </a:r>
          </a:p>
          <a:p>
            <a:pPr algn="just"/>
            <a:r>
              <a:rPr lang="en-US" sz="2400" b="1" dirty="0">
                <a:ea typeface="+mn-lt"/>
                <a:cs typeface="+mn-lt"/>
              </a:rPr>
              <a:t>For Profit</a:t>
            </a:r>
            <a:endParaRPr lang="en-US" b="1" dirty="0"/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 In K7, write the equal sign and then enter the function name and open parenthesis.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 The first Argument is </a:t>
            </a:r>
            <a:r>
              <a:rPr lang="en-US" sz="2400" dirty="0" err="1">
                <a:ea typeface="+mn-lt"/>
                <a:cs typeface="+mn-lt"/>
              </a:rPr>
              <a:t>Sum_Range</a:t>
            </a:r>
            <a:r>
              <a:rPr lang="en-US" sz="2400" dirty="0">
                <a:ea typeface="+mn-lt"/>
                <a:cs typeface="+mn-lt"/>
              </a:rPr>
              <a:t>, select range ‘Sales </a:t>
            </a:r>
            <a:r>
              <a:rPr lang="en-US" sz="2400" dirty="0" err="1">
                <a:ea typeface="+mn-lt"/>
                <a:cs typeface="+mn-lt"/>
              </a:rPr>
              <a:t>Data’!K:K</a:t>
            </a:r>
            <a:r>
              <a:rPr lang="en-US" sz="2400" dirty="0">
                <a:ea typeface="+mn-lt"/>
                <a:cs typeface="+mn-lt"/>
              </a:rPr>
              <a:t>, and then enter comma.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Pass the second argument Product Category column “criteria Range1” as ‘Sales </a:t>
            </a:r>
            <a:r>
              <a:rPr lang="en-US" sz="2400" dirty="0" err="1">
                <a:ea typeface="+mn-lt"/>
                <a:cs typeface="+mn-lt"/>
              </a:rPr>
              <a:t>Data’!F:F</a:t>
            </a:r>
            <a:r>
              <a:rPr lang="en-US" sz="2400" dirty="0">
                <a:ea typeface="+mn-lt"/>
                <a:cs typeface="+mn-lt"/>
              </a:rPr>
              <a:t>, and enter comma.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Now, pass the third argument “criteria1” “$R$3”, and enter comma.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921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9226E-18C2-DDCB-A7E8-F0DDD20774C7}"/>
              </a:ext>
            </a:extLst>
          </p:cNvPr>
          <p:cNvSpPr txBox="1"/>
          <p:nvPr/>
        </p:nvSpPr>
        <p:spPr>
          <a:xfrm>
            <a:off x="468701" y="799381"/>
            <a:ext cx="1103893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ea typeface="+mn-lt"/>
                <a:cs typeface="+mn-lt"/>
              </a:rPr>
              <a:t>Step4: SUMIFS formula to calculate Sales and Profit month wise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sz="2400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Now write the </a:t>
            </a:r>
            <a:r>
              <a:rPr lang="en-US" sz="2400" dirty="0" err="1">
                <a:ea typeface="+mn-lt"/>
                <a:cs typeface="+mn-lt"/>
              </a:rPr>
              <a:t>sumifs</a:t>
            </a:r>
            <a:r>
              <a:rPr lang="en-US" sz="2400" dirty="0">
                <a:ea typeface="+mn-lt"/>
                <a:cs typeface="+mn-lt"/>
              </a:rPr>
              <a:t> formula to calculate the Sales and profit month-wise and sales region-wise. </a:t>
            </a:r>
            <a:endParaRPr lang="en-US" sz="2400"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ea typeface="+mn-lt"/>
                <a:cs typeface="+mn-lt"/>
              </a:rPr>
              <a:t>Enter formula in Cell C4: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Enter the equal sign and then enter the function name and open parenthesis.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first Argument is </a:t>
            </a:r>
            <a:r>
              <a:rPr lang="en-US" sz="2400" dirty="0" err="1">
                <a:ea typeface="+mn-lt"/>
                <a:cs typeface="+mn-lt"/>
              </a:rPr>
              <a:t>Sum_Range</a:t>
            </a:r>
            <a:r>
              <a:rPr lang="en-US" sz="2400" dirty="0">
                <a:ea typeface="+mn-lt"/>
                <a:cs typeface="+mn-lt"/>
              </a:rPr>
              <a:t>, select range ‘Sales </a:t>
            </a:r>
            <a:r>
              <a:rPr lang="en-US" sz="2400" dirty="0" err="1">
                <a:ea typeface="+mn-lt"/>
                <a:cs typeface="+mn-lt"/>
              </a:rPr>
              <a:t>Data’!H:H</a:t>
            </a:r>
            <a:r>
              <a:rPr lang="en-US" sz="2400" dirty="0">
                <a:ea typeface="+mn-lt"/>
                <a:cs typeface="+mn-lt"/>
              </a:rPr>
              <a:t>, and then enter comma. </a:t>
            </a:r>
            <a:endParaRPr lang="en-US" sz="240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Pass the second argument month column “criteria Range1” as ‘Sales </a:t>
            </a:r>
            <a:r>
              <a:rPr lang="en-US" sz="2400" dirty="0" err="1">
                <a:ea typeface="+mn-lt"/>
                <a:cs typeface="+mn-lt"/>
              </a:rPr>
              <a:t>Data’!U:U</a:t>
            </a:r>
            <a:r>
              <a:rPr lang="en-US" sz="2400" dirty="0">
                <a:ea typeface="+mn-lt"/>
                <a:cs typeface="+mn-lt"/>
              </a:rPr>
              <a:t>, and enter comma. </a:t>
            </a:r>
            <a:endParaRPr lang="en-US" sz="240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Now, pass the third argument “criteria1” “$B$4,” and enter comma.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Pass the fourth argument as </a:t>
            </a:r>
            <a:r>
              <a:rPr lang="en-US" sz="2400" dirty="0" err="1">
                <a:ea typeface="+mn-lt"/>
                <a:cs typeface="+mn-lt"/>
              </a:rPr>
              <a:t>Data!F:F</a:t>
            </a:r>
            <a:r>
              <a:rPr lang="en-US" sz="2400" dirty="0">
                <a:ea typeface="+mn-lt"/>
                <a:cs typeface="+mn-lt"/>
              </a:rPr>
              <a:t> product category column, and enter comma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Pass the fifth argument as “$R$3.”  Now, copy and paste the formula in Range C4:C15. </a:t>
            </a:r>
            <a:endParaRPr lang="en-US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19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0845A9-060F-7E41-E8AA-BFF3358EF0E5}"/>
              </a:ext>
            </a:extLst>
          </p:cNvPr>
          <p:cNvSpPr txBox="1"/>
          <p:nvPr/>
        </p:nvSpPr>
        <p:spPr>
          <a:xfrm>
            <a:off x="411193" y="655607"/>
            <a:ext cx="1136961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>
                <a:ea typeface="+mn-lt"/>
                <a:cs typeface="+mn-lt"/>
              </a:rPr>
              <a:t>Enter formula in Cell D4: </a:t>
            </a:r>
            <a:endParaRPr lang="en-US" sz="2400" dirty="0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• Enter Equal sign then enters function name and open parenthesis </a:t>
            </a:r>
            <a:endParaRPr lang="en-US" sz="2400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• The first Argument is </a:t>
            </a:r>
            <a:r>
              <a:rPr lang="en-US" sz="2400" dirty="0" err="1">
                <a:ea typeface="+mn-lt"/>
                <a:cs typeface="+mn-lt"/>
              </a:rPr>
              <a:t>Sum_Range</a:t>
            </a:r>
            <a:r>
              <a:rPr lang="en-US" sz="2400" dirty="0">
                <a:ea typeface="+mn-lt"/>
                <a:cs typeface="+mn-lt"/>
              </a:rPr>
              <a:t>, select range ‘Sales </a:t>
            </a:r>
            <a:r>
              <a:rPr lang="en-US" sz="2400" dirty="0" err="1">
                <a:ea typeface="+mn-lt"/>
                <a:cs typeface="+mn-lt"/>
              </a:rPr>
              <a:t>Data’!K:K</a:t>
            </a:r>
            <a:r>
              <a:rPr lang="en-US" sz="2400" dirty="0">
                <a:ea typeface="+mn-lt"/>
                <a:cs typeface="+mn-lt"/>
              </a:rPr>
              <a:t>, and then enter comma. </a:t>
            </a:r>
            <a:endParaRPr lang="en-US" sz="2400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• Now, pass the second argument month column “criteria Range1” as ‘Sales </a:t>
            </a:r>
            <a:r>
              <a:rPr lang="en-US" sz="2400" dirty="0" err="1">
                <a:ea typeface="+mn-lt"/>
                <a:cs typeface="+mn-lt"/>
              </a:rPr>
              <a:t>Data’!U:U</a:t>
            </a:r>
            <a:r>
              <a:rPr lang="en-US" sz="2400" dirty="0">
                <a:ea typeface="+mn-lt"/>
                <a:cs typeface="+mn-lt"/>
              </a:rPr>
              <a:t>, and enter comma. </a:t>
            </a:r>
            <a:endParaRPr lang="en-US" sz="2400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• Pass the third argument “criteria1” “$B$4,” and enter comma. </a:t>
            </a:r>
          </a:p>
          <a:p>
            <a:pPr algn="just"/>
            <a:r>
              <a:rPr lang="en-US" sz="2400" dirty="0">
                <a:ea typeface="+mn-lt"/>
                <a:cs typeface="+mn-lt"/>
              </a:rPr>
              <a:t>• Pass the fourth argument as </a:t>
            </a:r>
            <a:r>
              <a:rPr lang="en-US" sz="2400" dirty="0" err="1">
                <a:ea typeface="+mn-lt"/>
                <a:cs typeface="+mn-lt"/>
              </a:rPr>
              <a:t>Data!F:F</a:t>
            </a:r>
            <a:r>
              <a:rPr lang="en-US" sz="2400" dirty="0">
                <a:ea typeface="+mn-lt"/>
                <a:cs typeface="+mn-lt"/>
              </a:rPr>
              <a:t> product category column, and enter comma. </a:t>
            </a:r>
            <a:endParaRPr lang="en-US" sz="2400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• Enter the fifth argument as “$R$3.” </a:t>
            </a:r>
            <a:endParaRPr lang="en-US" sz="2400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• Now, copy and paste the formula in Range D4:D15.</a:t>
            </a:r>
            <a:endParaRPr lang="en-US" sz="2400" dirty="0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DE2633FC-7C42-3EAE-3A90-E697A4ADC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0" y="4361756"/>
            <a:ext cx="7832782" cy="23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7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E9ED7-41EE-FA27-D5D4-2EA62857C8EF}"/>
              </a:ext>
            </a:extLst>
          </p:cNvPr>
          <p:cNvSpPr txBox="1"/>
          <p:nvPr/>
        </p:nvSpPr>
        <p:spPr>
          <a:xfrm>
            <a:off x="382438" y="885645"/>
            <a:ext cx="11427123" cy="5013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ea typeface="+mn-lt"/>
                <a:cs typeface="+mn-lt"/>
              </a:rPr>
              <a:t>Step5: SUMIFS formula to calculate Sales region wise </a:t>
            </a:r>
            <a:endParaRPr lang="en-US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 Write the equal sign and then enter the function name and open parenthesis. </a:t>
            </a:r>
            <a:endParaRPr lang="en-US" sz="2400"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 The first Argument is </a:t>
            </a:r>
            <a:r>
              <a:rPr lang="en-US" sz="2400" dirty="0" err="1">
                <a:ea typeface="+mn-lt"/>
                <a:cs typeface="+mn-lt"/>
              </a:rPr>
              <a:t>Sum_Range</a:t>
            </a:r>
            <a:r>
              <a:rPr lang="en-US" sz="2400" dirty="0">
                <a:ea typeface="+mn-lt"/>
                <a:cs typeface="+mn-lt"/>
              </a:rPr>
              <a:t>, select range ‘Sales </a:t>
            </a:r>
            <a:r>
              <a:rPr lang="en-US" sz="2400" dirty="0" err="1">
                <a:ea typeface="+mn-lt"/>
                <a:cs typeface="+mn-lt"/>
              </a:rPr>
              <a:t>Data’!H:H</a:t>
            </a:r>
            <a:r>
              <a:rPr lang="en-US" sz="2400" dirty="0">
                <a:ea typeface="+mn-lt"/>
                <a:cs typeface="+mn-lt"/>
              </a:rPr>
              <a:t>, and then enter comma.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Pass the second argument region column “criteria Range1” as ‘Sales </a:t>
            </a:r>
            <a:r>
              <a:rPr lang="en-US" sz="2400" dirty="0" err="1">
                <a:ea typeface="+mn-lt"/>
                <a:cs typeface="+mn-lt"/>
              </a:rPr>
              <a:t>Data’!T:T</a:t>
            </a:r>
            <a:r>
              <a:rPr lang="en-US" sz="2400" dirty="0">
                <a:ea typeface="+mn-lt"/>
                <a:cs typeface="+mn-lt"/>
              </a:rPr>
              <a:t>, and enter comma. </a:t>
            </a:r>
            <a:endParaRPr lang="en-US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Now, pass the third argument “criteria1” “$F$4,”and enter comma. 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Pass, the fourth argument as </a:t>
            </a:r>
            <a:r>
              <a:rPr lang="en-US" sz="2400" dirty="0" err="1">
                <a:ea typeface="+mn-lt"/>
                <a:cs typeface="+mn-lt"/>
              </a:rPr>
              <a:t>Data!F:F</a:t>
            </a:r>
            <a:r>
              <a:rPr lang="en-US" sz="2400" dirty="0">
                <a:ea typeface="+mn-lt"/>
                <a:cs typeface="+mn-lt"/>
              </a:rPr>
              <a:t> product category column, and enter comma. </a:t>
            </a:r>
            <a:endParaRPr lang="en-US"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Pass the fifth argument as “$R$3.” 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Now, copy and paste the formula in Range G4:G15.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4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8A7A5-FCBD-32A3-3F37-34FE4DB68F6B}"/>
              </a:ext>
            </a:extLst>
          </p:cNvPr>
          <p:cNvSpPr txBox="1"/>
          <p:nvPr/>
        </p:nvSpPr>
        <p:spPr>
          <a:xfrm>
            <a:off x="583721" y="799381"/>
            <a:ext cx="1108206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>
                <a:ea typeface="+mn-lt"/>
                <a:cs typeface="+mn-lt"/>
              </a:rPr>
              <a:t>Step 6: Create Column Chart </a:t>
            </a:r>
            <a:endParaRPr lang="en-US" sz="2400"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Now, create the column chart for both region-wise and month-wise table. </a:t>
            </a:r>
            <a:endParaRPr lang="en-US" sz="240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Select table (B3:D15), click insert tab &gt; under Charts Panel &gt; Insert column chart. </a:t>
            </a:r>
            <a:endParaRPr lang="en-US" sz="240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Cut and Paste the chart in the Dashboard Sheet. </a:t>
            </a:r>
            <a:endParaRPr lang="en-US" sz="240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Perform the same steps for other tables to create chart. </a:t>
            </a:r>
            <a:endParaRPr lang="en-US" sz="240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Now, this is our sales Dashboard, we can apply any color in the interior of cells, and data series to format it.</a:t>
            </a:r>
            <a:endParaRPr lang="en-US" sz="240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205A41-039C-3CB4-7E97-6E892BA5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1" y="3645044"/>
            <a:ext cx="7056406" cy="30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4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3DD1-9B3D-373D-DBF1-F8196ED2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1092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REGARDS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Athira M Chandran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digvijay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singh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EC85-3AC7-149A-D1D8-F37FCD2D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accent3">
                    <a:lumMod val="75000"/>
                  </a:schemeClr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8853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C553-3B1F-3515-EC2D-1CD3AD0D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Sabon Next LT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7367-6F62-A05E-00B2-A8955E38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ea typeface="+mn-lt"/>
                <a:cs typeface="+mn-lt"/>
              </a:rPr>
              <a:t>To design a Sales dashboard to analyze the sales based on various product categories. The company wants to add user control for product category, so that users can select a category and can see the trend month-wise and product-wise accordingly. 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7075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83A8-A2E2-130D-15BC-2B4781C7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0EF3-B433-3F39-7107-3D6C9D126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en-US" sz="2800" dirty="0"/>
              <a:t>User can easily understand the underlying trends in sales without processing thousands of spreadsheets.</a:t>
            </a:r>
            <a:endParaRPr lang="en-US" dirty="0"/>
          </a:p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en-US" sz="2800" dirty="0"/>
              <a:t>User can easily understand the month wise sales and profit based on product category.</a:t>
            </a:r>
          </a:p>
          <a:p>
            <a:pPr marL="305435" indent="-305435" algn="just">
              <a:buFont typeface="Arial" panose="05020102010507070707" pitchFamily="18" charset="2"/>
              <a:buChar char="•"/>
            </a:pPr>
            <a:r>
              <a:rPr lang="en-US" sz="2800" dirty="0"/>
              <a:t>User can easily understand the region wise sales based on product category.</a:t>
            </a:r>
          </a:p>
        </p:txBody>
      </p:sp>
    </p:spTree>
    <p:extLst>
      <p:ext uri="{BB962C8B-B14F-4D97-AF65-F5344CB8AC3E}">
        <p14:creationId xmlns:p14="http://schemas.microsoft.com/office/powerpoint/2010/main" val="62388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F5B8-D224-5340-5705-F6E25C94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0A91-999F-DD11-719B-909EE2D1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800" dirty="0">
                <a:ea typeface="+mn-lt"/>
                <a:cs typeface="+mn-lt"/>
              </a:rPr>
              <a:t>E Commerce Dashboard.xlsx file is provided by </a:t>
            </a:r>
            <a:r>
              <a:rPr lang="en-US" sz="2800" dirty="0" err="1">
                <a:ea typeface="+mn-lt"/>
                <a:cs typeface="+mn-lt"/>
              </a:rPr>
              <a:t>ineuron</a:t>
            </a:r>
            <a:endParaRPr lang="en-US" sz="2800">
              <a:ea typeface="+mn-lt"/>
              <a:cs typeface="+mn-lt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800" dirty="0">
                <a:ea typeface="+mn-lt"/>
                <a:cs typeface="+mn-lt"/>
              </a:rPr>
              <a:t>Dataset consist of 21 columns with 51291 rows.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800" dirty="0">
                <a:ea typeface="+mn-lt"/>
                <a:cs typeface="+mn-lt"/>
              </a:rPr>
              <a:t>Aging, ( days between order date and ship data) , Product category , Sales(in USD) , Profits(in USD) , Regions and months are some of the important columns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141925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4A4F-FD85-9A35-9213-21BCB490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EDA - 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EC6D-6B6B-6BF3-4574-FD396148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   </a:t>
            </a:r>
            <a:r>
              <a:rPr lang="en-US" sz="2800" dirty="0"/>
              <a:t>  -  Checking the number of rows and columns</a:t>
            </a:r>
            <a:endParaRPr lang="en-US"/>
          </a:p>
          <a:p>
            <a:pPr marL="324485" lvl="1" indent="0" algn="just">
              <a:buNone/>
            </a:pPr>
            <a:r>
              <a:rPr lang="en-US" sz="2800" dirty="0"/>
              <a:t>        The dataset has </a:t>
            </a:r>
            <a:r>
              <a:rPr lang="en-US" sz="2800" dirty="0">
                <a:ea typeface="+mn-lt"/>
                <a:cs typeface="+mn-lt"/>
              </a:rPr>
              <a:t>21 columns and 51291 rows</a:t>
            </a:r>
          </a:p>
          <a:p>
            <a:pPr marL="324485" lvl="1" indent="0" algn="just">
              <a:buNone/>
            </a:pPr>
            <a:r>
              <a:rPr lang="en-US" sz="2800" dirty="0">
                <a:ea typeface="+mn-lt"/>
                <a:cs typeface="+mn-lt"/>
              </a:rPr>
              <a:t>-   Checking the datatypes of the columns</a:t>
            </a:r>
          </a:p>
          <a:p>
            <a:pPr marL="324485" lvl="1" indent="0" algn="just">
              <a:buNone/>
            </a:pPr>
            <a:r>
              <a:rPr lang="en-US" sz="2800" dirty="0">
                <a:ea typeface="+mn-lt"/>
                <a:cs typeface="+mn-lt"/>
              </a:rPr>
              <a:t>-     Handling Missing Values</a:t>
            </a:r>
            <a:endParaRPr lang="en-US" sz="2800" dirty="0"/>
          </a:p>
          <a:p>
            <a:pPr marL="324485" lvl="1" indent="0" algn="just">
              <a:buNone/>
            </a:pPr>
            <a:r>
              <a:rPr lang="en-US" sz="2800" dirty="0">
                <a:ea typeface="+mn-lt"/>
                <a:cs typeface="+mn-lt"/>
              </a:rPr>
              <a:t>           Dataset has no missing values.</a:t>
            </a:r>
          </a:p>
          <a:p>
            <a:pPr marL="324485" lvl="1" indent="0" algn="just">
              <a:buNone/>
            </a:pPr>
            <a:endParaRPr lang="en-US" sz="2800" dirty="0">
              <a:ea typeface="+mn-lt"/>
              <a:cs typeface="+mn-lt"/>
            </a:endParaRPr>
          </a:p>
          <a:p>
            <a:pPr marL="324485" lvl="1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224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149C-8429-0EBF-B6A7-B7ECAA8C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CREATING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E74B-B671-0AF8-123C-36E09B32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20421"/>
            <a:ext cx="11029615" cy="3405134"/>
          </a:xfrm>
        </p:spPr>
        <p:txBody>
          <a:bodyPr/>
          <a:lstStyle/>
          <a:p>
            <a:pPr marL="305435" indent="-305435" algn="just"/>
            <a:r>
              <a:rPr lang="en-US" sz="2400" dirty="0"/>
              <a:t>Directly open the file in excel and the following steps are done:</a:t>
            </a:r>
            <a:endParaRPr lang="en-US"/>
          </a:p>
          <a:p>
            <a:pPr marL="305435" indent="-305435" algn="just"/>
            <a:r>
              <a:rPr lang="en-US" sz="2400" b="1" dirty="0"/>
              <a:t>Step 1: </a:t>
            </a:r>
            <a:r>
              <a:rPr lang="en-US" sz="2400" b="1" dirty="0">
                <a:ea typeface="+mn-lt"/>
                <a:cs typeface="+mn-lt"/>
              </a:rPr>
              <a:t>Create Histogram for Shipping Days(Aging)</a:t>
            </a:r>
          </a:p>
          <a:p>
            <a:pPr marL="629920" lvl="1" indent="0" algn="just">
              <a:buNone/>
            </a:pPr>
            <a:r>
              <a:rPr lang="en-US" sz="2400" dirty="0">
                <a:ea typeface="+mn-lt"/>
                <a:cs typeface="+mn-lt"/>
              </a:rPr>
              <a:t>To create histogram, click the Data Tab, Under Analysis Group (Right Corner), Click Data Analysis. </a:t>
            </a:r>
          </a:p>
          <a:p>
            <a:pPr marL="629920" lvl="1" indent="0" algn="just">
              <a:buNone/>
            </a:pPr>
            <a:r>
              <a:rPr lang="en-US" sz="2400" dirty="0">
                <a:ea typeface="+mn-lt"/>
                <a:cs typeface="+mn-lt"/>
              </a:rPr>
              <a:t>Now, select Histogram and click ok. A histogram dialog box will appear.</a:t>
            </a:r>
            <a:endParaRPr lang="en-US" sz="2400" dirty="0"/>
          </a:p>
          <a:p>
            <a:pPr marL="629920" lvl="1" indent="0" algn="just">
              <a:buNone/>
            </a:pPr>
            <a:endParaRPr lang="en-US" dirty="0"/>
          </a:p>
          <a:p>
            <a:pPr marL="629920" lvl="1" indent="0" algn="just"/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6BB42E-3EEC-2661-293E-8F307C8A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1" y="4268559"/>
            <a:ext cx="4885426" cy="24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4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32718-8283-37D7-E91E-8735A0DA9ED0}"/>
              </a:ext>
            </a:extLst>
          </p:cNvPr>
          <p:cNvSpPr txBox="1"/>
          <p:nvPr/>
        </p:nvSpPr>
        <p:spPr>
          <a:xfrm>
            <a:off x="554966" y="928777"/>
            <a:ext cx="11053313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In the histogram dialog box, first click the Label’s Check box as we have labels in our data. After that, In the Input reference box select the range (“Sales Data!D1:D51291”) of our data and in the Bin Range Reference box select (“Working!K3:K7”).</a:t>
            </a:r>
            <a:endParaRPr lang="en-US" dirty="0">
              <a:ea typeface="+mn-lt"/>
              <a:cs typeface="+mn-lt"/>
            </a:endParaRPr>
          </a:p>
          <a:p>
            <a:pPr algn="just"/>
            <a:endParaRPr lang="en-US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In Output section, select range “Working!N3” for binning table, click Histogram check box and then ok.</a:t>
            </a:r>
            <a:endParaRPr lang="en-US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0BFF5E-6871-6118-02AD-1C24EAA9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9" y="3298787"/>
            <a:ext cx="5388632" cy="2762085"/>
          </a:xfrm>
          <a:prstGeom prst="rect">
            <a:avLst/>
          </a:prstGeom>
        </p:spPr>
      </p:pic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6D2114FB-66D5-F74E-0FDB-23CE9569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73" y="3297236"/>
            <a:ext cx="4597878" cy="26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2AA12-8477-E246-27C0-D5DDEDCE221C}"/>
              </a:ext>
            </a:extLst>
          </p:cNvPr>
          <p:cNvSpPr txBox="1"/>
          <p:nvPr/>
        </p:nvSpPr>
        <p:spPr>
          <a:xfrm>
            <a:off x="296174" y="655607"/>
            <a:ext cx="1128335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Step 2- Create Combo box:</a:t>
            </a:r>
          </a:p>
          <a:p>
            <a:endParaRPr lang="en-US" sz="2800" dirty="0"/>
          </a:p>
          <a:p>
            <a:pPr marL="457200" indent="-457200" algn="just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Insert Combo box for product category list in the Dashboard Sheet.</a:t>
            </a:r>
          </a:p>
          <a:p>
            <a:pPr marL="457200" indent="-457200" algn="just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Click Developer Tab &gt; Under Controls Panel &gt; Click Combo box and draw. Pass the Input Range and Cell for the Combo box. </a:t>
            </a:r>
            <a:endParaRPr lang="en-US" sz="2800"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Right-click the country list Combo box &gt; Click Format Control &gt; Under Format Control Panel, Pass Input Range “Working!Q2:Q5” and Cell Link “Working!R2” from the working sheet</a:t>
            </a:r>
            <a:endParaRPr lang="en-US" sz="2800"/>
          </a:p>
        </p:txBody>
      </p:sp>
      <p:pic>
        <p:nvPicPr>
          <p:cNvPr id="3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2B07E55-E297-06B9-D3AE-816EEB06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1" y="4196341"/>
            <a:ext cx="4741652" cy="25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97F895-0E6D-8223-6469-21D22BC77576}"/>
              </a:ext>
            </a:extLst>
          </p:cNvPr>
          <p:cNvSpPr txBox="1"/>
          <p:nvPr/>
        </p:nvSpPr>
        <p:spPr>
          <a:xfrm>
            <a:off x="454324" y="483079"/>
            <a:ext cx="11225841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Now, write the offset function in cell “R3” to fetch the product category based on the selection in the product category Combo box. </a:t>
            </a:r>
            <a:endParaRPr lang="en-US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 Write the equal sign and then the function name. </a:t>
            </a:r>
            <a:endParaRPr lang="en-US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 Pass the first argument as Cell “$Q$1.” </a:t>
            </a:r>
            <a:endParaRPr lang="en-US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 In the second argument, select the cell link cell “$R$2.”</a:t>
            </a:r>
            <a:endParaRPr lang="en-US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>
                <a:ea typeface="+mn-lt"/>
                <a:cs typeface="+mn-lt"/>
              </a:rPr>
              <a:t>Step3: SUMIFS formula to calculate Total Sales, Quantity, and Profit </a:t>
            </a:r>
            <a:endParaRPr lang="en-US" b="1"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Now, write </a:t>
            </a:r>
            <a:r>
              <a:rPr lang="en-US" sz="2400" dirty="0" err="1">
                <a:ea typeface="+mn-lt"/>
                <a:cs typeface="+mn-lt"/>
              </a:rPr>
              <a:t>Sumifs</a:t>
            </a:r>
            <a:r>
              <a:rPr lang="en-US" sz="2400" dirty="0">
                <a:ea typeface="+mn-lt"/>
                <a:cs typeface="+mn-lt"/>
              </a:rPr>
              <a:t> formula to calculate Sales, Quantity, and Profit in the Dashboard sheet. Enter the formula in Cell C7: 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• Enter the equal sign and then enter the function name and open parenthesis. 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• Pass the first Argument is </a:t>
            </a:r>
            <a:r>
              <a:rPr lang="en-US" sz="2400" dirty="0" err="1">
                <a:ea typeface="+mn-lt"/>
                <a:cs typeface="+mn-lt"/>
              </a:rPr>
              <a:t>Sum_Range</a:t>
            </a:r>
            <a:r>
              <a:rPr lang="en-US" sz="2400" dirty="0">
                <a:ea typeface="+mn-lt"/>
                <a:cs typeface="+mn-lt"/>
              </a:rPr>
              <a:t>, select range ‘Sales Data’!$H:$H, and then enter comma. 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• Now, pass the second argument Product Category column “criteria Range1” as ‘Sales Data’!$F:$F, enter comma 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• Pass the third argument “criteria1” “Working!$R$3”, and enter comma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709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</vt:lpstr>
      <vt:lpstr>E-Commerce Dashboard</vt:lpstr>
      <vt:lpstr>Objective</vt:lpstr>
      <vt:lpstr>Benefits</vt:lpstr>
      <vt:lpstr>DaTASET</vt:lpstr>
      <vt:lpstr>EDA - DATA CLEANING AND PREPROCESSING</vt:lpstr>
      <vt:lpstr>CREATING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REGARDS Athira M Chandran digvijay singh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/>
  <cp:lastModifiedBy/>
  <cp:revision>403</cp:revision>
  <dcterms:created xsi:type="dcterms:W3CDTF">2022-04-07T13:38:58Z</dcterms:created>
  <dcterms:modified xsi:type="dcterms:W3CDTF">2022-04-07T16:14:43Z</dcterms:modified>
</cp:coreProperties>
</file>