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rV4zRW++ZhRWkVS45XCI11C6I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Bookman Old Styl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p:txBody>
      </p:sp>
      <p:sp>
        <p:nvSpPr>
          <p:cNvPr id="14" name="Google Shape;14;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27"/>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71" name="Google Shape;71;p27"/>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2" name="Google Shape;7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28"/>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78" name="Google Shape;78;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29"/>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9"/>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4" name="Google Shape;84;p29"/>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85" name="Google Shape;85;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p29"/>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
        <p:nvSpPr>
          <p:cNvPr id="89" name="Google Shape;89;p29"/>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Rockwell"/>
              <a:buNone/>
            </a:pPr>
            <a:r>
              <a:rPr b="0" lang="en-IN" sz="800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30"/>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93" name="Google Shape;93;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31"/>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1"/>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99" name="Google Shape;99;p31"/>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0" name="Google Shape;100;p31"/>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1" name="Google Shape;101;p31"/>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2" name="Google Shape;102;p31"/>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400"/>
              <a:buNone/>
              <a:defRPr b="0" sz="24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03" name="Google Shape;103;p31"/>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04" name="Google Shape;104;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32"/>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2"/>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0" name="Google Shape;110;p32"/>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1" name="Google Shape;111;p32"/>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2" name="Google Shape;112;p32"/>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3" name="Google Shape;113;p32"/>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4" name="Google Shape;114;p32"/>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5" name="Google Shape;115;p32"/>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b="0" sz="2000">
                <a:solidFill>
                  <a:schemeClr val="lt1"/>
                </a:solidFill>
              </a:defRPr>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116" name="Google Shape;116;p32"/>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117" name="Google Shape;117;p32"/>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400"/>
              <a:buNone/>
              <a:defRPr sz="1400"/>
            </a:lvl1pPr>
            <a:lvl2pPr indent="-228600" lvl="1" marL="914400" algn="l">
              <a:lnSpc>
                <a:spcPct val="120000"/>
              </a:lnSpc>
              <a:spcBef>
                <a:spcPts val="500"/>
              </a:spcBef>
              <a:spcAft>
                <a:spcPts val="0"/>
              </a:spcAft>
              <a:buClr>
                <a:schemeClr val="lt1"/>
              </a:buClr>
              <a:buSzPts val="1200"/>
              <a:buNone/>
              <a:defRPr sz="1200"/>
            </a:lvl2pPr>
            <a:lvl3pPr indent="-228600" lvl="2" marL="1371600" algn="l">
              <a:lnSpc>
                <a:spcPct val="120000"/>
              </a:lnSpc>
              <a:spcBef>
                <a:spcPts val="500"/>
              </a:spcBef>
              <a:spcAft>
                <a:spcPts val="0"/>
              </a:spcAft>
              <a:buClr>
                <a:schemeClr val="lt1"/>
              </a:buClr>
              <a:buSzPts val="1000"/>
              <a:buNone/>
              <a:defRPr sz="1000"/>
            </a:lvl3pPr>
            <a:lvl4pPr indent="-228600" lvl="3" marL="1828800" algn="l">
              <a:lnSpc>
                <a:spcPct val="120000"/>
              </a:lnSpc>
              <a:spcBef>
                <a:spcPts val="500"/>
              </a:spcBef>
              <a:spcAft>
                <a:spcPts val="0"/>
              </a:spcAft>
              <a:buClr>
                <a:schemeClr val="lt1"/>
              </a:buClr>
              <a:buSzPts val="900"/>
              <a:buNone/>
              <a:defRPr sz="900"/>
            </a:lvl4pPr>
            <a:lvl5pPr indent="-228600" lvl="4" marL="2286000" algn="l">
              <a:lnSpc>
                <a:spcPct val="120000"/>
              </a:lnSpc>
              <a:spcBef>
                <a:spcPts val="500"/>
              </a:spcBef>
              <a:spcAft>
                <a:spcPts val="0"/>
              </a:spcAft>
              <a:buClr>
                <a:schemeClr val="lt1"/>
              </a:buClr>
              <a:buSzPts val="900"/>
              <a:buNone/>
              <a:defRPr sz="900"/>
            </a:lvl5pPr>
            <a:lvl6pPr indent="-228600" lvl="5" marL="2743200" algn="l">
              <a:lnSpc>
                <a:spcPct val="120000"/>
              </a:lnSpc>
              <a:spcBef>
                <a:spcPts val="500"/>
              </a:spcBef>
              <a:spcAft>
                <a:spcPts val="0"/>
              </a:spcAft>
              <a:buClr>
                <a:schemeClr val="lt1"/>
              </a:buClr>
              <a:buSzPts val="900"/>
              <a:buNone/>
              <a:defRPr sz="900"/>
            </a:lvl6pPr>
            <a:lvl7pPr indent="-228600" lvl="6" marL="3200400" algn="l">
              <a:lnSpc>
                <a:spcPct val="120000"/>
              </a:lnSpc>
              <a:spcBef>
                <a:spcPts val="500"/>
              </a:spcBef>
              <a:spcAft>
                <a:spcPts val="0"/>
              </a:spcAft>
              <a:buClr>
                <a:schemeClr val="lt1"/>
              </a:buClr>
              <a:buSzPts val="900"/>
              <a:buNone/>
              <a:defRPr sz="900"/>
            </a:lvl7pPr>
            <a:lvl8pPr indent="-228600" lvl="7" marL="3657600" algn="l">
              <a:lnSpc>
                <a:spcPct val="120000"/>
              </a:lnSpc>
              <a:spcBef>
                <a:spcPts val="500"/>
              </a:spcBef>
              <a:spcAft>
                <a:spcPts val="0"/>
              </a:spcAft>
              <a:buClr>
                <a:schemeClr val="lt1"/>
              </a:buClr>
              <a:buSzPts val="900"/>
              <a:buNone/>
              <a:defRPr sz="900"/>
            </a:lvl8pPr>
            <a:lvl9pPr indent="-228600" lvl="8" marL="4114800" algn="l">
              <a:lnSpc>
                <a:spcPct val="120000"/>
              </a:lnSpc>
              <a:spcBef>
                <a:spcPts val="500"/>
              </a:spcBef>
              <a:spcAft>
                <a:spcPts val="0"/>
              </a:spcAft>
              <a:buClr>
                <a:schemeClr val="lt1"/>
              </a:buClr>
              <a:buSzPts val="900"/>
              <a:buNone/>
              <a:defRPr sz="900"/>
            </a:lvl9pPr>
          </a:lstStyle>
          <a:p/>
        </p:txBody>
      </p:sp>
      <p:sp>
        <p:nvSpPr>
          <p:cNvPr id="118" name="Google Shape;118;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3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3"/>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24" name="Google Shape;124;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34"/>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4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4"/>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130" name="Google Shape;130;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20" name="Google Shape;20;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400"/>
              <a:buFont typeface="Bookman Old Style"/>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2400"/>
              <a:buNone/>
              <a:defRPr sz="24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120000"/>
              </a:lnSpc>
              <a:spcBef>
                <a:spcPts val="500"/>
              </a:spcBef>
              <a:spcAft>
                <a:spcPts val="0"/>
              </a:spcAft>
              <a:buClr>
                <a:schemeClr val="lt1"/>
              </a:buClr>
              <a:buSzPts val="1600"/>
              <a:buNone/>
              <a:defRPr sz="1600">
                <a:solidFill>
                  <a:schemeClr val="lt1"/>
                </a:solidFill>
              </a:defRPr>
            </a:lvl6pPr>
            <a:lvl7pPr indent="-228600" lvl="6" marL="3200400" algn="l">
              <a:lnSpc>
                <a:spcPct val="120000"/>
              </a:lnSpc>
              <a:spcBef>
                <a:spcPts val="500"/>
              </a:spcBef>
              <a:spcAft>
                <a:spcPts val="0"/>
              </a:spcAft>
              <a:buClr>
                <a:schemeClr val="lt1"/>
              </a:buClr>
              <a:buSzPts val="1600"/>
              <a:buNone/>
              <a:defRPr sz="1600">
                <a:solidFill>
                  <a:schemeClr val="lt1"/>
                </a:solidFill>
              </a:defRPr>
            </a:lvl7pPr>
            <a:lvl8pPr indent="-228600" lvl="7" marL="3657600" algn="l">
              <a:lnSpc>
                <a:spcPct val="120000"/>
              </a:lnSpc>
              <a:spcBef>
                <a:spcPts val="500"/>
              </a:spcBef>
              <a:spcAft>
                <a:spcPts val="0"/>
              </a:spcAft>
              <a:buClr>
                <a:schemeClr val="lt1"/>
              </a:buClr>
              <a:buSzPts val="1600"/>
              <a:buNone/>
              <a:defRPr sz="1600">
                <a:solidFill>
                  <a:schemeClr val="lt1"/>
                </a:solidFill>
              </a:defRPr>
            </a:lvl8pPr>
            <a:lvl9pPr indent="-228600" lvl="8" marL="4114800" algn="l">
              <a:lnSpc>
                <a:spcPct val="120000"/>
              </a:lnSpc>
              <a:spcBef>
                <a:spcPts val="500"/>
              </a:spcBef>
              <a:spcAft>
                <a:spcPts val="0"/>
              </a:spcAft>
              <a:buClr>
                <a:schemeClr val="lt1"/>
              </a:buClr>
              <a:buSzPts val="1600"/>
              <a:buNone/>
              <a:defRPr sz="1600">
                <a:solidFill>
                  <a:schemeClr val="lt1"/>
                </a:solidFill>
              </a:defRPr>
            </a:lvl9pPr>
          </a:lstStyle>
          <a:p/>
        </p:txBody>
      </p:sp>
      <p:sp>
        <p:nvSpPr>
          <p:cNvPr id="30" name="Google Shape;3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6" name="Google Shape;36;p22"/>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37" name="Google Shape;37;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3" name="Google Shape;43;p23"/>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4" name="Google Shape;44;p23"/>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400"/>
              <a:buNone/>
              <a:defRPr b="1" sz="2400"/>
            </a:lvl1pPr>
            <a:lvl2pPr indent="-228600" lvl="1" marL="914400" algn="l">
              <a:lnSpc>
                <a:spcPct val="120000"/>
              </a:lnSpc>
              <a:spcBef>
                <a:spcPts val="500"/>
              </a:spcBef>
              <a:spcAft>
                <a:spcPts val="0"/>
              </a:spcAft>
              <a:buClr>
                <a:schemeClr val="lt1"/>
              </a:buClr>
              <a:buSzPts val="2000"/>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120000"/>
              </a:lnSpc>
              <a:spcBef>
                <a:spcPts val="500"/>
              </a:spcBef>
              <a:spcAft>
                <a:spcPts val="0"/>
              </a:spcAft>
              <a:buClr>
                <a:schemeClr val="lt1"/>
              </a:buClr>
              <a:buSzPts val="1600"/>
              <a:buNone/>
              <a:defRPr b="1" sz="1600"/>
            </a:lvl6pPr>
            <a:lvl7pPr indent="-228600" lvl="6" marL="3200400" algn="l">
              <a:lnSpc>
                <a:spcPct val="120000"/>
              </a:lnSpc>
              <a:spcBef>
                <a:spcPts val="500"/>
              </a:spcBef>
              <a:spcAft>
                <a:spcPts val="0"/>
              </a:spcAft>
              <a:buClr>
                <a:schemeClr val="lt1"/>
              </a:buClr>
              <a:buSzPts val="1600"/>
              <a:buNone/>
              <a:defRPr b="1" sz="1600"/>
            </a:lvl7pPr>
            <a:lvl8pPr indent="-228600" lvl="7" marL="3657600" algn="l">
              <a:lnSpc>
                <a:spcPct val="120000"/>
              </a:lnSpc>
              <a:spcBef>
                <a:spcPts val="500"/>
              </a:spcBef>
              <a:spcAft>
                <a:spcPts val="0"/>
              </a:spcAft>
              <a:buClr>
                <a:schemeClr val="lt1"/>
              </a:buClr>
              <a:buSzPts val="1600"/>
              <a:buNone/>
              <a:defRPr b="1" sz="1600"/>
            </a:lvl8pPr>
            <a:lvl9pPr indent="-228600" lvl="8" marL="4114800" algn="l">
              <a:lnSpc>
                <a:spcPct val="120000"/>
              </a:lnSpc>
              <a:spcBef>
                <a:spcPts val="500"/>
              </a:spcBef>
              <a:spcAft>
                <a:spcPts val="0"/>
              </a:spcAft>
              <a:buClr>
                <a:schemeClr val="lt1"/>
              </a:buClr>
              <a:buSzPts val="1600"/>
              <a:buNone/>
              <a:defRPr b="1" sz="1600"/>
            </a:lvl9pPr>
          </a:lstStyle>
          <a:p/>
        </p:txBody>
      </p:sp>
      <p:sp>
        <p:nvSpPr>
          <p:cNvPr id="45" name="Google Shape;45;p23"/>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46" name="Google Shape;4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2800"/>
              <a:buFont typeface="Bookman Old Style"/>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120000"/>
              </a:lnSpc>
              <a:spcBef>
                <a:spcPts val="500"/>
              </a:spcBef>
              <a:spcAft>
                <a:spcPts val="0"/>
              </a:spcAft>
              <a:buClr>
                <a:schemeClr val="lt1"/>
              </a:buClr>
              <a:buSzPts val="1800"/>
              <a:buChar char="•"/>
              <a:defRPr/>
            </a:lvl6pPr>
            <a:lvl7pPr indent="-342900" lvl="6" marL="3200400" algn="l">
              <a:lnSpc>
                <a:spcPct val="120000"/>
              </a:lnSpc>
              <a:spcBef>
                <a:spcPts val="500"/>
              </a:spcBef>
              <a:spcAft>
                <a:spcPts val="0"/>
              </a:spcAft>
              <a:buClr>
                <a:schemeClr val="lt1"/>
              </a:buClr>
              <a:buSzPts val="1800"/>
              <a:buChar char="•"/>
              <a:defRPr/>
            </a:lvl7pPr>
            <a:lvl8pPr indent="-342900" lvl="7" marL="3657600" algn="l">
              <a:lnSpc>
                <a:spcPct val="120000"/>
              </a:lnSpc>
              <a:spcBef>
                <a:spcPts val="500"/>
              </a:spcBef>
              <a:spcAft>
                <a:spcPts val="0"/>
              </a:spcAft>
              <a:buClr>
                <a:schemeClr val="lt1"/>
              </a:buClr>
              <a:buSzPts val="1800"/>
              <a:buChar char="•"/>
              <a:defRPr/>
            </a:lvl8pPr>
            <a:lvl9pPr indent="-342900" lvl="8" marL="4114800" algn="l">
              <a:lnSpc>
                <a:spcPct val="120000"/>
              </a:lnSpc>
              <a:spcBef>
                <a:spcPts val="500"/>
              </a:spcBef>
              <a:spcAft>
                <a:spcPts val="0"/>
              </a:spcAft>
              <a:buClr>
                <a:schemeClr val="lt1"/>
              </a:buClr>
              <a:buSzPts val="1800"/>
              <a:buChar char="•"/>
              <a:defRPr/>
            </a:lvl9pPr>
          </a:lstStyle>
          <a:p/>
        </p:txBody>
      </p:sp>
      <p:sp>
        <p:nvSpPr>
          <p:cNvPr id="57" name="Google Shape;57;p25"/>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600"/>
              <a:buNone/>
              <a:defRPr sz="16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58" name="Google Shape;58;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Bookman Old Styl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sp>
      <p:sp>
        <p:nvSpPr>
          <p:cNvPr id="64" name="Google Shape;64;p26"/>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lt1"/>
              </a:buClr>
              <a:buSzPts val="1800"/>
              <a:buNone/>
              <a:defRPr sz="1800"/>
            </a:lvl1pPr>
            <a:lvl2pPr indent="-228600" lvl="1" marL="914400" algn="l">
              <a:lnSpc>
                <a:spcPct val="120000"/>
              </a:lnSpc>
              <a:spcBef>
                <a:spcPts val="500"/>
              </a:spcBef>
              <a:spcAft>
                <a:spcPts val="0"/>
              </a:spcAft>
              <a:buClr>
                <a:schemeClr val="lt1"/>
              </a:buClr>
              <a:buSzPts val="1400"/>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120000"/>
              </a:lnSpc>
              <a:spcBef>
                <a:spcPts val="500"/>
              </a:spcBef>
              <a:spcAft>
                <a:spcPts val="0"/>
              </a:spcAft>
              <a:buClr>
                <a:schemeClr val="lt1"/>
              </a:buClr>
              <a:buSzPts val="1000"/>
              <a:buNone/>
              <a:defRPr sz="1000"/>
            </a:lvl6pPr>
            <a:lvl7pPr indent="-228600" lvl="6" marL="3200400" algn="l">
              <a:lnSpc>
                <a:spcPct val="120000"/>
              </a:lnSpc>
              <a:spcBef>
                <a:spcPts val="500"/>
              </a:spcBef>
              <a:spcAft>
                <a:spcPts val="0"/>
              </a:spcAft>
              <a:buClr>
                <a:schemeClr val="lt1"/>
              </a:buClr>
              <a:buSzPts val="1000"/>
              <a:buNone/>
              <a:defRPr sz="1000"/>
            </a:lvl7pPr>
            <a:lvl8pPr indent="-228600" lvl="7" marL="3657600" algn="l">
              <a:lnSpc>
                <a:spcPct val="120000"/>
              </a:lnSpc>
              <a:spcBef>
                <a:spcPts val="500"/>
              </a:spcBef>
              <a:spcAft>
                <a:spcPts val="0"/>
              </a:spcAft>
              <a:buClr>
                <a:schemeClr val="lt1"/>
              </a:buClr>
              <a:buSzPts val="1000"/>
              <a:buNone/>
              <a:defRPr sz="1000"/>
            </a:lvl8pPr>
            <a:lvl9pPr indent="-228600" lvl="8" marL="4114800" algn="l">
              <a:lnSpc>
                <a:spcPct val="120000"/>
              </a:lnSpc>
              <a:spcBef>
                <a:spcPts val="500"/>
              </a:spcBef>
              <a:spcAft>
                <a:spcPts val="0"/>
              </a:spcAft>
              <a:buClr>
                <a:schemeClr val="lt1"/>
              </a:buClr>
              <a:buSzPts val="1000"/>
              <a:buNone/>
              <a:defRPr sz="1000"/>
            </a:lvl9pPr>
          </a:lstStyle>
          <a:p/>
        </p:txBody>
      </p:sp>
      <p:sp>
        <p:nvSpPr>
          <p:cNvPr id="65" name="Google Shape;6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1"/>
              </a:buClr>
              <a:buSzPts val="3400"/>
              <a:buFont typeface="Bookman Old Style"/>
              <a:buNone/>
              <a:defRPr b="1" i="0" sz="3400" u="none" cap="none" strike="noStrik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Rockwell"/>
                <a:ea typeface="Rockwell"/>
                <a:cs typeface="Rockwell"/>
                <a:sym typeface="Rockwell"/>
              </a:defRPr>
            </a:lvl9pPr>
          </a:lstStyle>
          <a:p/>
        </p:txBody>
      </p:sp>
      <p:sp>
        <p:nvSpPr>
          <p:cNvPr id="8" name="Google Shape;8;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9" name="Google Shape;9;p1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 name="Google Shape;10;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Rockwell"/>
                <a:ea typeface="Rockwell"/>
                <a:cs typeface="Rockwell"/>
                <a:sym typeface="Rockwell"/>
              </a:defRPr>
            </a:lvl1pPr>
            <a:lvl2pPr indent="0" lvl="1" marL="0" marR="0" rtl="0" algn="r">
              <a:spcBef>
                <a:spcPts val="0"/>
              </a:spcBef>
              <a:buNone/>
              <a:defRPr b="0" i="0" sz="1000" u="none" cap="none" strike="noStrike">
                <a:solidFill>
                  <a:schemeClr val="lt1"/>
                </a:solidFill>
                <a:latin typeface="Rockwell"/>
                <a:ea typeface="Rockwell"/>
                <a:cs typeface="Rockwell"/>
                <a:sym typeface="Rockwell"/>
              </a:defRPr>
            </a:lvl2pPr>
            <a:lvl3pPr indent="0" lvl="2" marL="0" marR="0" rtl="0" algn="r">
              <a:spcBef>
                <a:spcPts val="0"/>
              </a:spcBef>
              <a:buNone/>
              <a:defRPr b="0" i="0" sz="1000" u="none" cap="none" strike="noStrike">
                <a:solidFill>
                  <a:schemeClr val="lt1"/>
                </a:solidFill>
                <a:latin typeface="Rockwell"/>
                <a:ea typeface="Rockwell"/>
                <a:cs typeface="Rockwell"/>
                <a:sym typeface="Rockwell"/>
              </a:defRPr>
            </a:lvl3pPr>
            <a:lvl4pPr indent="0" lvl="3" marL="0" marR="0" rtl="0" algn="r">
              <a:spcBef>
                <a:spcPts val="0"/>
              </a:spcBef>
              <a:buNone/>
              <a:defRPr b="0" i="0" sz="1000" u="none" cap="none" strike="noStrike">
                <a:solidFill>
                  <a:schemeClr val="lt1"/>
                </a:solidFill>
                <a:latin typeface="Rockwell"/>
                <a:ea typeface="Rockwell"/>
                <a:cs typeface="Rockwell"/>
                <a:sym typeface="Rockwell"/>
              </a:defRPr>
            </a:lvl4pPr>
            <a:lvl5pPr indent="0" lvl="4" marL="0" marR="0" rtl="0" algn="r">
              <a:spcBef>
                <a:spcPts val="0"/>
              </a:spcBef>
              <a:buNone/>
              <a:defRPr b="0" i="0" sz="1000" u="none" cap="none" strike="noStrike">
                <a:solidFill>
                  <a:schemeClr val="lt1"/>
                </a:solidFill>
                <a:latin typeface="Rockwell"/>
                <a:ea typeface="Rockwell"/>
                <a:cs typeface="Rockwell"/>
                <a:sym typeface="Rockwell"/>
              </a:defRPr>
            </a:lvl5pPr>
            <a:lvl6pPr indent="0" lvl="5" marL="0" marR="0" rtl="0" algn="r">
              <a:spcBef>
                <a:spcPts val="0"/>
              </a:spcBef>
              <a:buNone/>
              <a:defRPr b="0" i="0" sz="1000" u="none" cap="none" strike="noStrike">
                <a:solidFill>
                  <a:schemeClr val="lt1"/>
                </a:solidFill>
                <a:latin typeface="Rockwell"/>
                <a:ea typeface="Rockwell"/>
                <a:cs typeface="Rockwell"/>
                <a:sym typeface="Rockwell"/>
              </a:defRPr>
            </a:lvl6pPr>
            <a:lvl7pPr indent="0" lvl="6" marL="0" marR="0" rtl="0" algn="r">
              <a:spcBef>
                <a:spcPts val="0"/>
              </a:spcBef>
              <a:buNone/>
              <a:defRPr b="0" i="0" sz="1000" u="none" cap="none" strike="noStrike">
                <a:solidFill>
                  <a:schemeClr val="lt1"/>
                </a:solidFill>
                <a:latin typeface="Rockwell"/>
                <a:ea typeface="Rockwell"/>
                <a:cs typeface="Rockwell"/>
                <a:sym typeface="Rockwell"/>
              </a:defRPr>
            </a:lvl7pPr>
            <a:lvl8pPr indent="0" lvl="7" marL="0" marR="0" rtl="0" algn="r">
              <a:spcBef>
                <a:spcPts val="0"/>
              </a:spcBef>
              <a:buNone/>
              <a:defRPr b="0" i="0" sz="1000" u="none" cap="none" strike="noStrike">
                <a:solidFill>
                  <a:schemeClr val="lt1"/>
                </a:solidFill>
                <a:latin typeface="Rockwell"/>
                <a:ea typeface="Rockwell"/>
                <a:cs typeface="Rockwell"/>
                <a:sym typeface="Rockwell"/>
              </a:defRPr>
            </a:lvl8pPr>
            <a:lvl9pPr indent="0" lvl="8" marL="0" marR="0" rtl="0" algn="r">
              <a:spcBef>
                <a:spcPts val="0"/>
              </a:spcBef>
              <a:buNone/>
              <a:defRPr b="0" i="0" sz="10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Bookman Old Style"/>
              <a:buNone/>
            </a:pPr>
            <a:r>
              <a:rPr lang="en-IN" sz="4000" u="sng"/>
              <a:t>AMAZON SALES AND REVENUE</a:t>
            </a:r>
            <a:endParaRPr/>
          </a:p>
        </p:txBody>
      </p:sp>
      <p:sp>
        <p:nvSpPr>
          <p:cNvPr id="138" name="Google Shape;138;p1"/>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2400"/>
              <a:buNone/>
            </a:pPr>
            <a:r>
              <a:rPr lang="en-IN"/>
              <a:t>Detailed Project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0"/>
          <p:cNvPicPr preferRelativeResize="0"/>
          <p:nvPr/>
        </p:nvPicPr>
        <p:blipFill rotWithShape="1">
          <a:blip r:embed="rId3">
            <a:alphaModFix/>
          </a:blip>
          <a:srcRect b="0" l="0" r="0" t="0"/>
          <a:stretch/>
        </p:blipFill>
        <p:spPr>
          <a:xfrm>
            <a:off x="548100" y="1835845"/>
            <a:ext cx="4620248" cy="2975342"/>
          </a:xfrm>
          <a:prstGeom prst="rect">
            <a:avLst/>
          </a:prstGeom>
          <a:noFill/>
          <a:ln>
            <a:noFill/>
          </a:ln>
        </p:spPr>
      </p:pic>
      <p:sp>
        <p:nvSpPr>
          <p:cNvPr id="198" name="Google Shape;198;p10"/>
          <p:cNvSpPr txBox="1"/>
          <p:nvPr/>
        </p:nvSpPr>
        <p:spPr>
          <a:xfrm>
            <a:off x="6599583" y="2711137"/>
            <a:ext cx="488529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California state is biggest market which generates revenue of $13.7M which is 40% of total revenue.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b="0" l="0" r="0" t="0"/>
          <a:stretch/>
        </p:blipFill>
        <p:spPr>
          <a:xfrm>
            <a:off x="548099" y="1603513"/>
            <a:ext cx="4924043" cy="3299791"/>
          </a:xfrm>
          <a:prstGeom prst="rect">
            <a:avLst/>
          </a:prstGeom>
          <a:noFill/>
          <a:ln>
            <a:noFill/>
          </a:ln>
        </p:spPr>
      </p:pic>
      <p:sp>
        <p:nvSpPr>
          <p:cNvPr id="204" name="Google Shape;204;p11"/>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San Francisco, Los Angeles and New York City are top 3 cities which generates $18.5M revenue which is 54% of total revenue of $34.5M.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2"/>
          <p:cNvPicPr preferRelativeResize="0"/>
          <p:nvPr/>
        </p:nvPicPr>
        <p:blipFill rotWithShape="1">
          <a:blip r:embed="rId3">
            <a:alphaModFix/>
          </a:blip>
          <a:srcRect b="0" l="0" r="0" t="0"/>
          <a:stretch/>
        </p:blipFill>
        <p:spPr>
          <a:xfrm>
            <a:off x="548100" y="1909769"/>
            <a:ext cx="4620248" cy="2827494"/>
          </a:xfrm>
          <a:prstGeom prst="rect">
            <a:avLst/>
          </a:prstGeom>
          <a:noFill/>
          <a:ln>
            <a:noFill/>
          </a:ln>
        </p:spPr>
      </p:pic>
      <p:sp>
        <p:nvSpPr>
          <p:cNvPr id="210" name="Google Shape;210;p12"/>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Laptop, Phone and Monitor are top 3 revenue generating Product Categories and generates $27.6M revenue which is almost 80% of total revenue.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b="0" l="0" r="0" t="0"/>
          <a:stretch/>
        </p:blipFill>
        <p:spPr>
          <a:xfrm>
            <a:off x="309560" y="1772478"/>
            <a:ext cx="6051483" cy="3313043"/>
          </a:xfrm>
          <a:prstGeom prst="rect">
            <a:avLst/>
          </a:prstGeom>
          <a:noFill/>
          <a:ln>
            <a:noFill/>
          </a:ln>
        </p:spPr>
      </p:pic>
      <p:sp>
        <p:nvSpPr>
          <p:cNvPr id="216" name="Google Shape;216;p13"/>
          <p:cNvSpPr txBox="1"/>
          <p:nvPr/>
        </p:nvSpPr>
        <p:spPr>
          <a:xfrm>
            <a:off x="6758611" y="2690336"/>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January, February,  August and September are months which generates least revenue and too much below the average monthly revenue of $2.9M.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817524" y="112644"/>
            <a:ext cx="10353761" cy="11993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DASHBOARDS</a:t>
            </a:r>
            <a:endParaRPr/>
          </a:p>
        </p:txBody>
      </p:sp>
      <p:pic>
        <p:nvPicPr>
          <p:cNvPr id="222" name="Google Shape;222;p14"/>
          <p:cNvPicPr preferRelativeResize="0"/>
          <p:nvPr>
            <p:ph idx="1" type="body"/>
          </p:nvPr>
        </p:nvPicPr>
        <p:blipFill rotWithShape="1">
          <a:blip r:embed="rId3">
            <a:alphaModFix/>
          </a:blip>
          <a:srcRect b="5121" l="0" r="2406" t="0"/>
          <a:stretch/>
        </p:blipFill>
        <p:spPr>
          <a:xfrm>
            <a:off x="817524" y="1311966"/>
            <a:ext cx="9916737" cy="5155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15"/>
          <p:cNvPicPr preferRelativeResize="0"/>
          <p:nvPr/>
        </p:nvPicPr>
        <p:blipFill rotWithShape="1">
          <a:blip r:embed="rId3">
            <a:alphaModFix/>
          </a:blip>
          <a:srcRect b="5264" l="0" r="2945" t="0"/>
          <a:stretch/>
        </p:blipFill>
        <p:spPr>
          <a:xfrm>
            <a:off x="1292086" y="1033670"/>
            <a:ext cx="9607827" cy="53671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Bookman Old Style"/>
              <a:buNone/>
            </a:pPr>
            <a:r>
              <a:rPr lang="en-IN" sz="4400"/>
              <a:t>THANK YOU</a:t>
            </a:r>
            <a:endParaRPr/>
          </a:p>
        </p:txBody>
      </p:sp>
      <p:sp>
        <p:nvSpPr>
          <p:cNvPr id="233" name="Google Shape;233;p16"/>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lt1"/>
              </a:buClr>
              <a:buSzPts val="3200"/>
              <a:buNone/>
            </a:pPr>
            <a:r>
              <a:rPr lang="en-IN" sz="3200"/>
              <a:t>Presentation By : </a:t>
            </a:r>
            <a:r>
              <a:rPr lang="en-IN" sz="3000"/>
              <a:t>Digvijay Singh</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919119" y="1007807"/>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CONTENT</a:t>
            </a:r>
            <a:endParaRPr/>
          </a:p>
        </p:txBody>
      </p:sp>
      <p:sp>
        <p:nvSpPr>
          <p:cNvPr id="144" name="Google Shape;144;p2"/>
          <p:cNvSpPr txBox="1"/>
          <p:nvPr>
            <p:ph idx="1" type="body"/>
          </p:nvPr>
        </p:nvSpPr>
        <p:spPr>
          <a:xfrm>
            <a:off x="795808" y="3087757"/>
            <a:ext cx="10353762" cy="3411366"/>
          </a:xfrm>
          <a:prstGeom prst="rect">
            <a:avLst/>
          </a:prstGeom>
          <a:noFill/>
          <a:ln>
            <a:noFill/>
          </a:ln>
        </p:spPr>
        <p:txBody>
          <a:bodyPr anchorCtr="0" anchor="t" bIns="45700" lIns="91425" spcFirstLastPara="1" rIns="91425" wrap="square" tIns="45700">
            <a:normAutofit/>
          </a:bodyPr>
          <a:lstStyle/>
          <a:p>
            <a:pPr indent="-228600" lvl="2" marL="1143000" rtl="0" algn="l">
              <a:lnSpc>
                <a:spcPct val="120000"/>
              </a:lnSpc>
              <a:spcBef>
                <a:spcPts val="0"/>
              </a:spcBef>
              <a:spcAft>
                <a:spcPts val="0"/>
              </a:spcAft>
              <a:buClr>
                <a:schemeClr val="lt1"/>
              </a:buClr>
              <a:buSzPts val="2000"/>
              <a:buFont typeface="Noto Sans Symbols"/>
              <a:buChar char="❖"/>
            </a:pPr>
            <a:r>
              <a:rPr lang="en-IN" sz="2000"/>
              <a:t> About the Project</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About the Data</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Data Transformation and EDA</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Visual Analytics and Key Insights</a:t>
            </a:r>
            <a:endParaRPr/>
          </a:p>
          <a:p>
            <a:pPr indent="-228600" lvl="2" marL="1143000" rtl="0" algn="l">
              <a:lnSpc>
                <a:spcPct val="120000"/>
              </a:lnSpc>
              <a:spcBef>
                <a:spcPts val="500"/>
              </a:spcBef>
              <a:spcAft>
                <a:spcPts val="0"/>
              </a:spcAft>
              <a:buClr>
                <a:schemeClr val="lt1"/>
              </a:buClr>
              <a:buSzPts val="2000"/>
              <a:buFont typeface="Noto Sans Symbols"/>
              <a:buChar char="❖"/>
            </a:pPr>
            <a:r>
              <a:rPr lang="en-IN" sz="2000"/>
              <a:t> Dashboards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913795" y="1229032"/>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ABOUT THE PROJECT</a:t>
            </a:r>
            <a:endParaRPr/>
          </a:p>
        </p:txBody>
      </p:sp>
      <p:sp>
        <p:nvSpPr>
          <p:cNvPr id="150" name="Google Shape;150;p3"/>
          <p:cNvSpPr txBox="1"/>
          <p:nvPr>
            <p:ph idx="1" type="body"/>
          </p:nvPr>
        </p:nvSpPr>
        <p:spPr>
          <a:xfrm>
            <a:off x="913794" y="3074512"/>
            <a:ext cx="10353762" cy="36951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lang="en-IN" sz="1800">
                <a:latin typeface="Calibri"/>
                <a:ea typeface="Calibri"/>
                <a:cs typeface="Calibri"/>
                <a:sym typeface="Calibri"/>
              </a:rPr>
              <a:t>Sales management has gained importance to meet increasing competition and the need for improved methods of distribution to reduce cost and to increase profits. The objective of this project is to perform data analysis and visualisation and built dashboards to provide insights that can help in making data driven decisions to increase sales and revenue of the company.</a:t>
            </a:r>
            <a:endParaRPr/>
          </a:p>
          <a:p>
            <a:pPr indent="0" lvl="0" marL="0" rtl="0" algn="l">
              <a:lnSpc>
                <a:spcPct val="120000"/>
              </a:lnSpc>
              <a:spcBef>
                <a:spcPts val="1000"/>
              </a:spcBef>
              <a:spcAft>
                <a:spcPts val="0"/>
              </a:spcAft>
              <a:buClr>
                <a:schemeClr val="lt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title"/>
          </p:nvPr>
        </p:nvSpPr>
        <p:spPr>
          <a:xfrm>
            <a:off x="913796" y="450574"/>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ABOUT THE DATA</a:t>
            </a:r>
            <a:endParaRPr/>
          </a:p>
        </p:txBody>
      </p:sp>
      <p:sp>
        <p:nvSpPr>
          <p:cNvPr id="156" name="Google Shape;156;p4"/>
          <p:cNvSpPr txBox="1"/>
          <p:nvPr>
            <p:ph idx="1" type="body"/>
          </p:nvPr>
        </p:nvSpPr>
        <p:spPr>
          <a:xfrm>
            <a:off x="913795" y="2096064"/>
            <a:ext cx="10353762" cy="476193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IN"/>
              <a:t>The dataset is about the sales of electronic products from amazon platform in year 2019. Data is divided into 12 csv files and each file holds data for one month. The final dataset has following attributes :</a:t>
            </a:r>
            <a:endParaRPr/>
          </a:p>
          <a:p>
            <a:pPr indent="-228600" lvl="2" marL="1143000" rtl="0" algn="l">
              <a:lnSpc>
                <a:spcPct val="107000"/>
              </a:lnSpc>
              <a:spcBef>
                <a:spcPts val="500"/>
              </a:spcBef>
              <a:spcAft>
                <a:spcPts val="0"/>
              </a:spcAft>
              <a:buClr>
                <a:schemeClr val="lt1"/>
              </a:buClr>
              <a:buSzPts val="1600"/>
              <a:buFont typeface="Noto Sans Symbols"/>
              <a:buChar char="⮚"/>
            </a:pPr>
            <a:r>
              <a:rPr lang="en-IN"/>
              <a:t> </a:t>
            </a:r>
            <a:r>
              <a:rPr lang="en-IN" sz="2000"/>
              <a:t>Order ID : Unique Order ID number per Order</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Product : Name of ordered Product </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Quantity Ordered : Number of Items Ordered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Price Each : Price of one item (in $)</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Order Date : Date when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City : City from where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State : State from where order was placed</a:t>
            </a:r>
            <a:endParaRPr/>
          </a:p>
          <a:p>
            <a:pPr indent="-228600" lvl="2" marL="1143000" rtl="0" algn="l">
              <a:lnSpc>
                <a:spcPct val="107000"/>
              </a:lnSpc>
              <a:spcBef>
                <a:spcPts val="500"/>
              </a:spcBef>
              <a:spcAft>
                <a:spcPts val="0"/>
              </a:spcAft>
              <a:buClr>
                <a:schemeClr val="lt1"/>
              </a:buClr>
              <a:buSzPts val="2000"/>
              <a:buFont typeface="Noto Sans Symbols"/>
              <a:buChar char="⮚"/>
            </a:pPr>
            <a:r>
              <a:rPr lang="en-IN" sz="2000"/>
              <a:t> Category : Category of the ordered Product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924444" y="769743"/>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DATA TRANSFORMATION AND EDA</a:t>
            </a:r>
            <a:br>
              <a:rPr lang="en-IN" sz="3600"/>
            </a:br>
            <a:endParaRPr/>
          </a:p>
        </p:txBody>
      </p:sp>
      <p:sp>
        <p:nvSpPr>
          <p:cNvPr id="162" name="Google Shape;162;p5"/>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120000"/>
              </a:lnSpc>
              <a:spcBef>
                <a:spcPts val="0"/>
              </a:spcBef>
              <a:spcAft>
                <a:spcPts val="0"/>
              </a:spcAft>
              <a:buClr>
                <a:srgbClr val="EBC388"/>
              </a:buClr>
              <a:buSzPts val="2400"/>
              <a:buFont typeface="Bookman Old Style"/>
              <a:buAutoNum type="arabicPeriod"/>
            </a:pPr>
            <a:r>
              <a:rPr lang="en-IN" sz="2400" u="sng">
                <a:solidFill>
                  <a:srgbClr val="EBC388"/>
                </a:solidFill>
              </a:rPr>
              <a:t>Handling Null values</a:t>
            </a:r>
            <a:r>
              <a:rPr lang="en-IN" sz="2400">
                <a:solidFill>
                  <a:srgbClr val="EBC388"/>
                </a:solidFill>
              </a:rPr>
              <a:t> :</a:t>
            </a:r>
            <a:endParaRPr/>
          </a:p>
          <a:p>
            <a:pPr indent="0" lvl="3" marL="1371600" rtl="0" algn="l">
              <a:lnSpc>
                <a:spcPct val="120000"/>
              </a:lnSpc>
              <a:spcBef>
                <a:spcPts val="500"/>
              </a:spcBef>
              <a:spcAft>
                <a:spcPts val="0"/>
              </a:spcAft>
              <a:buClr>
                <a:srgbClr val="F2F2F2"/>
              </a:buClr>
              <a:buSzPts val="2000"/>
              <a:buNone/>
            </a:pPr>
            <a:r>
              <a:rPr lang="en-IN" sz="2000">
                <a:solidFill>
                  <a:srgbClr val="F2F2F2"/>
                </a:solidFill>
              </a:rPr>
              <a:t>There are some rows which are having only null values, so dropping those rows from the dataset.</a:t>
            </a:r>
            <a:endParaRPr/>
          </a:p>
          <a:p>
            <a:pPr indent="0" lvl="3" marL="1371600" rtl="0" algn="l">
              <a:lnSpc>
                <a:spcPct val="120000"/>
              </a:lnSpc>
              <a:spcBef>
                <a:spcPts val="500"/>
              </a:spcBef>
              <a:spcAft>
                <a:spcPts val="0"/>
              </a:spcAft>
              <a:buClr>
                <a:schemeClr val="lt1"/>
              </a:buClr>
              <a:buSzPts val="1800"/>
              <a:buNone/>
            </a:pPr>
            <a:r>
              <a:t/>
            </a:r>
            <a:endParaRPr sz="1800">
              <a:solidFill>
                <a:srgbClr val="EBC388"/>
              </a:solidFill>
            </a:endParaRPr>
          </a:p>
          <a:p>
            <a:pPr indent="0" lvl="3" marL="1371600" rtl="0" algn="l">
              <a:lnSpc>
                <a:spcPct val="120000"/>
              </a:lnSpc>
              <a:spcBef>
                <a:spcPts val="500"/>
              </a:spcBef>
              <a:spcAft>
                <a:spcPts val="0"/>
              </a:spcAft>
              <a:buClr>
                <a:schemeClr val="lt1"/>
              </a:buClr>
              <a:buSzPts val="1800"/>
              <a:buNone/>
            </a:pPr>
            <a:r>
              <a:t/>
            </a:r>
            <a:endParaRPr sz="1800">
              <a:solidFill>
                <a:srgbClr val="EBC388"/>
              </a:solidFill>
            </a:endParaRPr>
          </a:p>
          <a:p>
            <a:pPr indent="-457200" lvl="0" marL="457200" rtl="0" algn="l">
              <a:lnSpc>
                <a:spcPct val="120000"/>
              </a:lnSpc>
              <a:spcBef>
                <a:spcPts val="1000"/>
              </a:spcBef>
              <a:spcAft>
                <a:spcPts val="0"/>
              </a:spcAft>
              <a:buClr>
                <a:srgbClr val="EBC388"/>
              </a:buClr>
              <a:buSzPts val="2400"/>
              <a:buFont typeface="Bookman Old Style"/>
              <a:buAutoNum type="arabicPeriod"/>
            </a:pPr>
            <a:r>
              <a:rPr lang="en-IN" sz="2400" u="sng">
                <a:solidFill>
                  <a:srgbClr val="EBC388"/>
                </a:solidFill>
              </a:rPr>
              <a:t>Deriving Columns</a:t>
            </a:r>
            <a:r>
              <a:rPr lang="en-IN" sz="2400">
                <a:solidFill>
                  <a:srgbClr val="EBC388"/>
                </a:solidFill>
              </a:rPr>
              <a:t> :</a:t>
            </a:r>
            <a:endParaRPr/>
          </a:p>
          <a:p>
            <a:pPr indent="-514350" lvl="3" marL="1885950" rtl="0" algn="l">
              <a:lnSpc>
                <a:spcPct val="120000"/>
              </a:lnSpc>
              <a:spcBef>
                <a:spcPts val="500"/>
              </a:spcBef>
              <a:spcAft>
                <a:spcPts val="0"/>
              </a:spcAft>
              <a:buClr>
                <a:schemeClr val="lt1"/>
              </a:buClr>
              <a:buSzPts val="2000"/>
              <a:buFont typeface="Bookman Old Style"/>
              <a:buAutoNum type="romanLcPeriod"/>
            </a:pPr>
            <a:r>
              <a:rPr lang="en-IN" sz="2000"/>
              <a:t>City and State columns were derived from Purchase Address column.</a:t>
            </a:r>
            <a:endParaRPr/>
          </a:p>
          <a:p>
            <a:pPr indent="-514350" lvl="3" marL="1885950" rtl="0" algn="l">
              <a:lnSpc>
                <a:spcPct val="120000"/>
              </a:lnSpc>
              <a:spcBef>
                <a:spcPts val="500"/>
              </a:spcBef>
              <a:spcAft>
                <a:spcPts val="0"/>
              </a:spcAft>
              <a:buClr>
                <a:schemeClr val="lt1"/>
              </a:buClr>
              <a:buSzPts val="2000"/>
              <a:buFont typeface="Bookman Old Style"/>
              <a:buAutoNum type="romanLcPeriod"/>
            </a:pPr>
            <a:r>
              <a:rPr lang="en-IN" sz="2000"/>
              <a:t>Category column was created based on the name of the Product in Product Column</a:t>
            </a:r>
            <a:endParaRPr/>
          </a:p>
          <a:p>
            <a:pPr indent="0" lvl="0" marL="0" rtl="0" algn="l">
              <a:lnSpc>
                <a:spcPct val="120000"/>
              </a:lnSpc>
              <a:spcBef>
                <a:spcPts val="1000"/>
              </a:spcBef>
              <a:spcAft>
                <a:spcPts val="0"/>
              </a:spcAft>
              <a:buClr>
                <a:schemeClr val="lt1"/>
              </a:buClr>
              <a:buSzPts val="2400"/>
              <a:buNone/>
            </a:pPr>
            <a:r>
              <a:t/>
            </a:r>
            <a:endParaRPr sz="2400"/>
          </a:p>
          <a:p>
            <a:pPr indent="-400050" lvl="3" marL="1885950" rtl="0" algn="l">
              <a:lnSpc>
                <a:spcPct val="120000"/>
              </a:lnSpc>
              <a:spcBef>
                <a:spcPts val="500"/>
              </a:spcBef>
              <a:spcAft>
                <a:spcPts val="0"/>
              </a:spcAft>
              <a:buClr>
                <a:schemeClr val="lt1"/>
              </a:buClr>
              <a:buSzPts val="1800"/>
              <a:buFont typeface="Bookman Old Style"/>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nvSpPr>
        <p:spPr>
          <a:xfrm>
            <a:off x="1789043" y="159026"/>
            <a:ext cx="8295861" cy="2616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rgbClr val="EBC388"/>
                </a:solidFill>
                <a:latin typeface="Rockwell"/>
                <a:ea typeface="Rockwell"/>
                <a:cs typeface="Rockwell"/>
                <a:sym typeface="Rockwell"/>
              </a:rPr>
              <a:t>3.	</a:t>
            </a:r>
            <a:r>
              <a:rPr b="0" i="0" lang="en-IN" sz="2400" u="sng" cap="none" strike="noStrike">
                <a:solidFill>
                  <a:srgbClr val="EBC388"/>
                </a:solidFill>
                <a:latin typeface="Rockwell"/>
                <a:ea typeface="Rockwell"/>
                <a:cs typeface="Rockwell"/>
                <a:sym typeface="Rockwell"/>
              </a:rPr>
              <a:t>Removing Unnecessary Columns</a:t>
            </a:r>
            <a:r>
              <a:rPr b="0" i="0" lang="en-IN" sz="2400" u="none" cap="none" strike="noStrike">
                <a:solidFill>
                  <a:srgbClr val="EBC388"/>
                </a:solidFill>
                <a:latin typeface="Rockwell"/>
                <a:ea typeface="Rockwell"/>
                <a:cs typeface="Rockwell"/>
                <a:sym typeface="Rockwell"/>
              </a:rPr>
              <a:t> :</a:t>
            </a:r>
            <a:endParaRPr/>
          </a:p>
          <a:p>
            <a:pPr indent="0" lvl="2" marL="914400" marR="0" rtl="0" algn="l">
              <a:spcBef>
                <a:spcPts val="0"/>
              </a:spcBef>
              <a:spcAft>
                <a:spcPts val="0"/>
              </a:spcAft>
              <a:buNone/>
            </a:pPr>
            <a:r>
              <a:rPr b="0" i="0" lang="en-IN" sz="2000" u="none" cap="none" strike="noStrike">
                <a:solidFill>
                  <a:srgbClr val="F2F2F2"/>
                </a:solidFill>
                <a:latin typeface="Rockwell"/>
                <a:ea typeface="Rockwell"/>
                <a:cs typeface="Rockwell"/>
                <a:sym typeface="Rockwell"/>
              </a:rPr>
              <a:t>After extracting City and State columns from Purchase Address Column, dropping the column from the dataset.</a:t>
            </a:r>
            <a:endParaRPr/>
          </a:p>
          <a:p>
            <a:pPr indent="0" lvl="2" marL="914400" marR="0" rtl="0" algn="l">
              <a:spcBef>
                <a:spcPts val="0"/>
              </a:spcBef>
              <a:spcAft>
                <a:spcPts val="0"/>
              </a:spcAft>
              <a:buNone/>
            </a:pPr>
            <a:r>
              <a:t/>
            </a:r>
            <a:endParaRPr b="0" i="0" sz="1800" u="none" cap="none" strike="noStrike">
              <a:solidFill>
                <a:srgbClr val="F2F2F2"/>
              </a:solidFill>
              <a:latin typeface="Rockwell"/>
              <a:ea typeface="Rockwell"/>
              <a:cs typeface="Rockwell"/>
              <a:sym typeface="Rockwell"/>
            </a:endParaRPr>
          </a:p>
          <a:p>
            <a:pPr indent="-342900" lvl="0" marL="342900" marR="0" rtl="0" algn="l">
              <a:spcBef>
                <a:spcPts val="0"/>
              </a:spcBef>
              <a:spcAft>
                <a:spcPts val="0"/>
              </a:spcAft>
              <a:buClr>
                <a:srgbClr val="EBC388"/>
              </a:buClr>
              <a:buSzPts val="2400"/>
              <a:buFont typeface="Rockwell"/>
              <a:buAutoNum type="arabicPeriod" startAt="4"/>
            </a:pPr>
            <a:r>
              <a:rPr lang="en-IN" sz="2400">
                <a:solidFill>
                  <a:srgbClr val="EBC388"/>
                </a:solidFill>
                <a:latin typeface="Rockwell"/>
                <a:ea typeface="Rockwell"/>
                <a:cs typeface="Rockwell"/>
                <a:sym typeface="Rockwell"/>
              </a:rPr>
              <a:t> </a:t>
            </a:r>
            <a:r>
              <a:rPr lang="en-IN" sz="2400" u="sng">
                <a:solidFill>
                  <a:srgbClr val="EBC388"/>
                </a:solidFill>
                <a:latin typeface="Rockwell"/>
                <a:ea typeface="Rockwell"/>
                <a:cs typeface="Rockwell"/>
                <a:sym typeface="Rockwell"/>
              </a:rPr>
              <a:t>Creating Tables using M Language</a:t>
            </a:r>
            <a:r>
              <a:rPr lang="en-IN" sz="2400">
                <a:solidFill>
                  <a:srgbClr val="EBC388"/>
                </a:solidFill>
                <a:latin typeface="Rockwell"/>
                <a:ea typeface="Rockwell"/>
                <a:cs typeface="Rockwell"/>
                <a:sym typeface="Rockwell"/>
              </a:rPr>
              <a:t> :</a:t>
            </a:r>
            <a:endParaRPr/>
          </a:p>
          <a:p>
            <a:pPr indent="0" lvl="2" marL="914400" marR="0" rtl="0" algn="l">
              <a:spcBef>
                <a:spcPts val="0"/>
              </a:spcBef>
              <a:spcAft>
                <a:spcPts val="0"/>
              </a:spcAft>
              <a:buNone/>
            </a:pPr>
            <a:r>
              <a:rPr b="0" i="0" lang="en-IN" sz="2000" u="none" cap="none" strike="noStrike">
                <a:solidFill>
                  <a:srgbClr val="F2F2F2"/>
                </a:solidFill>
                <a:latin typeface="Rockwell"/>
                <a:ea typeface="Rockwell"/>
                <a:cs typeface="Rockwell"/>
                <a:sym typeface="Rockwell"/>
              </a:rPr>
              <a:t>We have to create Cities, States and Dates Tables using Column from dataset for data modelling.</a:t>
            </a:r>
            <a:endParaRPr/>
          </a:p>
          <a:p>
            <a:pPr indent="0" lvl="2" marL="914400" marR="0" rtl="0" algn="l">
              <a:spcBef>
                <a:spcPts val="0"/>
              </a:spcBef>
              <a:spcAft>
                <a:spcPts val="0"/>
              </a:spcAft>
              <a:buNone/>
            </a:pPr>
            <a:r>
              <a:t/>
            </a:r>
            <a:endParaRPr b="0" i="0" sz="1800" u="none" cap="none" strike="noStrike">
              <a:solidFill>
                <a:srgbClr val="F2F2F2"/>
              </a:solidFill>
              <a:latin typeface="Rockwell"/>
              <a:ea typeface="Rockwell"/>
              <a:cs typeface="Rockwell"/>
              <a:sym typeface="Rockwell"/>
            </a:endParaRPr>
          </a:p>
        </p:txBody>
      </p:sp>
      <p:pic>
        <p:nvPicPr>
          <p:cNvPr id="168" name="Google Shape;168;p6"/>
          <p:cNvPicPr preferRelativeResize="0"/>
          <p:nvPr/>
        </p:nvPicPr>
        <p:blipFill rotWithShape="1">
          <a:blip r:embed="rId3">
            <a:alphaModFix/>
          </a:blip>
          <a:srcRect b="0" l="0" r="0" t="0"/>
          <a:stretch/>
        </p:blipFill>
        <p:spPr>
          <a:xfrm>
            <a:off x="465799" y="3332922"/>
            <a:ext cx="2321200" cy="3305952"/>
          </a:xfrm>
          <a:prstGeom prst="rect">
            <a:avLst/>
          </a:prstGeom>
          <a:noFill/>
          <a:ln>
            <a:noFill/>
          </a:ln>
        </p:spPr>
      </p:pic>
      <p:pic>
        <p:nvPicPr>
          <p:cNvPr id="169" name="Google Shape;169;p6"/>
          <p:cNvPicPr preferRelativeResize="0"/>
          <p:nvPr/>
        </p:nvPicPr>
        <p:blipFill rotWithShape="1">
          <a:blip r:embed="rId4">
            <a:alphaModFix/>
          </a:blip>
          <a:srcRect b="0" l="0" r="0" t="0"/>
          <a:stretch/>
        </p:blipFill>
        <p:spPr>
          <a:xfrm>
            <a:off x="3418086" y="3304109"/>
            <a:ext cx="2321200" cy="3305952"/>
          </a:xfrm>
          <a:prstGeom prst="rect">
            <a:avLst/>
          </a:prstGeom>
          <a:noFill/>
          <a:ln>
            <a:noFill/>
          </a:ln>
        </p:spPr>
      </p:pic>
      <p:pic>
        <p:nvPicPr>
          <p:cNvPr id="170" name="Google Shape;170;p6"/>
          <p:cNvPicPr preferRelativeResize="0"/>
          <p:nvPr/>
        </p:nvPicPr>
        <p:blipFill rotWithShape="1">
          <a:blip r:embed="rId5">
            <a:alphaModFix/>
          </a:blip>
          <a:srcRect b="0" l="0" r="0" t="0"/>
          <a:stretch/>
        </p:blipFill>
        <p:spPr>
          <a:xfrm>
            <a:off x="6370373" y="3304108"/>
            <a:ext cx="5506218" cy="3334765"/>
          </a:xfrm>
          <a:prstGeom prst="rect">
            <a:avLst/>
          </a:prstGeom>
          <a:noFill/>
          <a:ln>
            <a:noFill/>
          </a:ln>
        </p:spPr>
      </p:pic>
      <p:sp>
        <p:nvSpPr>
          <p:cNvPr id="171" name="Google Shape;171;p6"/>
          <p:cNvSpPr txBox="1"/>
          <p:nvPr/>
        </p:nvSpPr>
        <p:spPr>
          <a:xfrm>
            <a:off x="465799" y="2822083"/>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Cities Table</a:t>
            </a:r>
            <a:endParaRPr/>
          </a:p>
        </p:txBody>
      </p:sp>
      <p:sp>
        <p:nvSpPr>
          <p:cNvPr id="172" name="Google Shape;172;p6"/>
          <p:cNvSpPr txBox="1"/>
          <p:nvPr/>
        </p:nvSpPr>
        <p:spPr>
          <a:xfrm>
            <a:off x="3418086" y="2812092"/>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States Table</a:t>
            </a:r>
            <a:endParaRPr b="0" i="0" sz="1800" u="none" cap="none" strike="noStrike">
              <a:solidFill>
                <a:schemeClr val="lt1"/>
              </a:solidFill>
              <a:latin typeface="Rockwell"/>
              <a:ea typeface="Rockwell"/>
              <a:cs typeface="Rockwell"/>
              <a:sym typeface="Rockwell"/>
            </a:endParaRPr>
          </a:p>
        </p:txBody>
      </p:sp>
      <p:sp>
        <p:nvSpPr>
          <p:cNvPr id="173" name="Google Shape;173;p6"/>
          <p:cNvSpPr txBox="1"/>
          <p:nvPr/>
        </p:nvSpPr>
        <p:spPr>
          <a:xfrm>
            <a:off x="7962882" y="2795304"/>
            <a:ext cx="23212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IN" sz="1800" u="none" cap="none" strike="noStrike">
                <a:solidFill>
                  <a:srgbClr val="F2F2F2"/>
                </a:solidFill>
                <a:latin typeface="Rockwell"/>
                <a:ea typeface="Rockwell"/>
                <a:cs typeface="Rockwell"/>
                <a:sym typeface="Rockwell"/>
              </a:rPr>
              <a:t>Dates Table</a:t>
            </a:r>
            <a:endParaRPr b="0" i="0" sz="1800" u="none" cap="none" strike="noStrike">
              <a:solidFill>
                <a:schemeClr val="lt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IN" sz="3600" u="sng"/>
              <a:t>VISUAL ANALYTICS AND KEY INSIGHTS</a:t>
            </a:r>
            <a:endParaRPr u="sng"/>
          </a:p>
        </p:txBody>
      </p:sp>
      <p:pic>
        <p:nvPicPr>
          <p:cNvPr id="179" name="Google Shape;179;p7"/>
          <p:cNvPicPr preferRelativeResize="0"/>
          <p:nvPr>
            <p:ph idx="1" type="body"/>
          </p:nvPr>
        </p:nvPicPr>
        <p:blipFill rotWithShape="1">
          <a:blip r:embed="rId3">
            <a:alphaModFix/>
          </a:blip>
          <a:srcRect b="0" l="0" r="0" t="0"/>
          <a:stretch/>
        </p:blipFill>
        <p:spPr>
          <a:xfrm>
            <a:off x="913795" y="2543831"/>
            <a:ext cx="4287820" cy="2887940"/>
          </a:xfrm>
          <a:prstGeom prst="rect">
            <a:avLst/>
          </a:prstGeom>
          <a:noFill/>
          <a:ln>
            <a:noFill/>
          </a:ln>
        </p:spPr>
      </p:pic>
      <p:sp>
        <p:nvSpPr>
          <p:cNvPr id="180" name="Google Shape;180;p7"/>
          <p:cNvSpPr txBox="1"/>
          <p:nvPr/>
        </p:nvSpPr>
        <p:spPr>
          <a:xfrm>
            <a:off x="5976729" y="3283226"/>
            <a:ext cx="5976731"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Noto Sans Symbols"/>
              <a:buChar char="⮚"/>
            </a:pPr>
            <a:r>
              <a:rPr lang="en-IN" sz="2000">
                <a:solidFill>
                  <a:schemeClr val="lt1"/>
                </a:solidFill>
                <a:latin typeface="Rockwell"/>
                <a:ea typeface="Rockwell"/>
                <a:cs typeface="Rockwell"/>
                <a:sym typeface="Rockwell"/>
              </a:rPr>
              <a:t>From total sales of 209K products,  83.53K products were sold in California state which is 40% of total sales.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b="0" l="0" r="0" t="0"/>
          <a:stretch/>
        </p:blipFill>
        <p:spPr>
          <a:xfrm>
            <a:off x="548100" y="1885704"/>
            <a:ext cx="4620248" cy="2875623"/>
          </a:xfrm>
          <a:prstGeom prst="rect">
            <a:avLst/>
          </a:prstGeom>
          <a:noFill/>
          <a:ln>
            <a:noFill/>
          </a:ln>
        </p:spPr>
      </p:pic>
      <p:sp>
        <p:nvSpPr>
          <p:cNvPr id="186" name="Google Shape;186;p8"/>
          <p:cNvSpPr txBox="1"/>
          <p:nvPr/>
        </p:nvSpPr>
        <p:spPr>
          <a:xfrm>
            <a:off x="6599583" y="2711137"/>
            <a:ext cx="488529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Batteries, Headphones and Charging Cables are most frequently ordered product categories.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9"/>
          <p:cNvPicPr preferRelativeResize="0"/>
          <p:nvPr/>
        </p:nvPicPr>
        <p:blipFill rotWithShape="1">
          <a:blip r:embed="rId3">
            <a:alphaModFix/>
          </a:blip>
          <a:srcRect b="0" l="0" r="0" t="0"/>
          <a:stretch/>
        </p:blipFill>
        <p:spPr>
          <a:xfrm>
            <a:off x="548100" y="2024270"/>
            <a:ext cx="5547900" cy="2809460"/>
          </a:xfrm>
          <a:prstGeom prst="rect">
            <a:avLst/>
          </a:prstGeom>
          <a:noFill/>
          <a:ln>
            <a:noFill/>
          </a:ln>
        </p:spPr>
      </p:pic>
      <p:sp>
        <p:nvSpPr>
          <p:cNvPr id="192" name="Google Shape;192;p9"/>
          <p:cNvSpPr txBox="1"/>
          <p:nvPr/>
        </p:nvSpPr>
        <p:spPr>
          <a:xfrm>
            <a:off x="6599583" y="2711137"/>
            <a:ext cx="488529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IN" sz="1800">
                <a:solidFill>
                  <a:schemeClr val="lt1"/>
                </a:solidFill>
                <a:latin typeface="Rockwell"/>
                <a:ea typeface="Rockwell"/>
                <a:cs typeface="Rockwell"/>
                <a:sym typeface="Rockwell"/>
              </a:rPr>
              <a:t>4</a:t>
            </a:r>
            <a:r>
              <a:rPr baseline="30000" lang="en-IN" sz="1800">
                <a:solidFill>
                  <a:schemeClr val="lt1"/>
                </a:solidFill>
                <a:latin typeface="Rockwell"/>
                <a:ea typeface="Rockwell"/>
                <a:cs typeface="Rockwell"/>
                <a:sym typeface="Rockwell"/>
              </a:rPr>
              <a:t>th</a:t>
            </a:r>
            <a:r>
              <a:rPr lang="en-IN" sz="1800">
                <a:solidFill>
                  <a:schemeClr val="lt1"/>
                </a:solidFill>
                <a:latin typeface="Rockwell"/>
                <a:ea typeface="Rockwell"/>
                <a:cs typeface="Rockwell"/>
                <a:sym typeface="Rockwell"/>
              </a:rPr>
              <a:t> Quarter was best Quarter in terms of sales with 71K items sold whereas 1</a:t>
            </a:r>
            <a:r>
              <a:rPr baseline="30000" lang="en-IN" sz="1800">
                <a:solidFill>
                  <a:schemeClr val="lt1"/>
                </a:solidFill>
                <a:latin typeface="Rockwell"/>
                <a:ea typeface="Rockwell"/>
                <a:cs typeface="Rockwell"/>
                <a:sym typeface="Rockwell"/>
              </a:rPr>
              <a:t>st</a:t>
            </a:r>
            <a:r>
              <a:rPr lang="en-IN" sz="1800">
                <a:solidFill>
                  <a:schemeClr val="lt1"/>
                </a:solidFill>
                <a:latin typeface="Rockwell"/>
                <a:ea typeface="Rockwell"/>
                <a:cs typeface="Rockwell"/>
                <a:sym typeface="Rockwell"/>
              </a:rPr>
              <a:t> and 3</a:t>
            </a:r>
            <a:r>
              <a:rPr baseline="30000" lang="en-IN" sz="1800">
                <a:solidFill>
                  <a:schemeClr val="lt1"/>
                </a:solidFill>
                <a:latin typeface="Rockwell"/>
                <a:ea typeface="Rockwell"/>
                <a:cs typeface="Rockwell"/>
                <a:sym typeface="Rockwell"/>
              </a:rPr>
              <a:t>rd</a:t>
            </a:r>
            <a:r>
              <a:rPr lang="en-IN" sz="1800">
                <a:solidFill>
                  <a:schemeClr val="lt1"/>
                </a:solidFill>
                <a:latin typeface="Rockwell"/>
                <a:ea typeface="Rockwell"/>
                <a:cs typeface="Rockwell"/>
                <a:sym typeface="Rockwell"/>
              </a:rPr>
              <a:t> Quarters were worst and just sold 82K items combined.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2022-01-25T03:53:08Z</dcterms:created>
  <dc:creator>Amit Sangwan</dc:creator>
</cp:coreProperties>
</file>