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25200" y="415650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 h="0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5200" y="4739999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 h="0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24" y="4588374"/>
            <a:ext cx="436000" cy="43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52949" y="0"/>
            <a:ext cx="5991225" cy="5143500"/>
          </a:xfrm>
          <a:custGeom>
            <a:avLst/>
            <a:gdLst/>
            <a:ahLst/>
            <a:cxnLst/>
            <a:rect l="l" t="t" r="r" b="b"/>
            <a:pathLst>
              <a:path w="5991225" h="5143500">
                <a:moveTo>
                  <a:pt x="5990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5990999" y="0"/>
                </a:lnTo>
                <a:lnTo>
                  <a:pt x="5990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024" y="4588374"/>
            <a:ext cx="436000" cy="43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2715" y="678865"/>
            <a:ext cx="633856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8645" y="2055622"/>
            <a:ext cx="6786709" cy="200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 h="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 h="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24" y="4588374"/>
            <a:ext cx="436000" cy="4359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541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Intro</a:t>
            </a:r>
            <a:r>
              <a:rPr dirty="0" spc="-220"/>
              <a:t> </a:t>
            </a:r>
            <a:r>
              <a:rPr dirty="0" spc="110"/>
              <a:t>to</a:t>
            </a:r>
            <a:r>
              <a:rPr dirty="0" spc="-215"/>
              <a:t> </a:t>
            </a:r>
            <a:r>
              <a:rPr dirty="0" spc="-20"/>
              <a:t>Javascript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63291" y="4096356"/>
            <a:ext cx="2659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Interface:</a:t>
            </a:r>
            <a:r>
              <a:rPr dirty="0" sz="18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8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School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2949" y="0"/>
            <a:ext cx="5991225" cy="5143500"/>
          </a:xfrm>
          <a:custGeom>
            <a:avLst/>
            <a:gdLst/>
            <a:ahLst/>
            <a:cxnLst/>
            <a:rect l="l" t="t" r="r" b="b"/>
            <a:pathLst>
              <a:path w="5991225" h="5143500">
                <a:moveTo>
                  <a:pt x="5990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5990999" y="0"/>
                </a:lnTo>
                <a:lnTo>
                  <a:pt x="5990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24" y="4588374"/>
            <a:ext cx="436000" cy="435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425" y="1741587"/>
            <a:ext cx="2270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F46524"/>
                </a:solidFill>
              </a:rPr>
              <a:t>Javascript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05001" y="2492932"/>
            <a:ext cx="2760980" cy="6692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621030">
              <a:lnSpc>
                <a:spcPct val="101200"/>
              </a:lnSpc>
              <a:spcBef>
                <a:spcPts val="70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Syntax:  </a:t>
            </a:r>
            <a:r>
              <a:rPr dirty="0" sz="2100" spc="-5">
                <a:latin typeface="Arial"/>
                <a:cs typeface="Arial"/>
              </a:rPr>
              <a:t>Functions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75">
                <a:latin typeface="Arial"/>
                <a:cs typeface="Arial"/>
              </a:rPr>
              <a:t>&amp;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25">
                <a:latin typeface="Arial"/>
                <a:cs typeface="Arial"/>
              </a:rPr>
              <a:t>Algorithms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474" y="322072"/>
            <a:ext cx="5600065" cy="15074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vars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"belong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to"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(are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00"/>
                </a:solidFill>
                <a:latin typeface="Arial"/>
                <a:cs typeface="Arial"/>
              </a:rPr>
              <a:t>local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to)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nearest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within.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00"/>
                </a:solidFill>
                <a:latin typeface="Arial"/>
                <a:cs typeface="Arial"/>
              </a:rPr>
              <a:t>scope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vars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scope.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vars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defined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inside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1600" spc="-25">
                <a:solidFill>
                  <a:srgbClr val="FFFF00"/>
                </a:solidFill>
                <a:latin typeface="Arial"/>
                <a:cs typeface="Arial"/>
              </a:rPr>
              <a:t>global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, and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anywhere.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arguments,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vars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whose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provided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(used).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628265" marR="979805" indent="-457200">
              <a:lnSpc>
                <a:spcPct val="101600"/>
              </a:lnSpc>
              <a:spcBef>
                <a:spcPts val="70"/>
              </a:spcBef>
            </a:pPr>
            <a:r>
              <a:rPr dirty="0" spc="-5"/>
              <a:t>function factorial(value) </a:t>
            </a:r>
            <a:r>
              <a:rPr dirty="0"/>
              <a:t>{ </a:t>
            </a:r>
            <a:r>
              <a:rPr dirty="0" spc="5"/>
              <a:t> </a:t>
            </a:r>
            <a:r>
              <a:rPr dirty="0" spc="-5"/>
              <a:t>var</a:t>
            </a:r>
            <a:r>
              <a:rPr dirty="0" spc="-25"/>
              <a:t> </a:t>
            </a:r>
            <a:r>
              <a:rPr dirty="0" spc="-5"/>
              <a:t>total</a:t>
            </a:r>
            <a:r>
              <a:rPr dirty="0" spc="-20"/>
              <a:t> </a:t>
            </a:r>
            <a:r>
              <a:rPr dirty="0"/>
              <a:t>=</a:t>
            </a:r>
            <a:r>
              <a:rPr dirty="0" spc="-20"/>
              <a:t> </a:t>
            </a:r>
            <a:r>
              <a:rPr dirty="0" spc="-5"/>
              <a:t>1;</a:t>
            </a:r>
            <a:r>
              <a:rPr dirty="0" spc="-15"/>
              <a:t> </a:t>
            </a:r>
            <a:r>
              <a:rPr dirty="0" spc="-5"/>
              <a:t>//local</a:t>
            </a:r>
            <a:r>
              <a:rPr dirty="0" spc="-20"/>
              <a:t> </a:t>
            </a:r>
            <a:r>
              <a:rPr dirty="0" spc="-5"/>
              <a:t>var</a:t>
            </a:r>
          </a:p>
          <a:p>
            <a:pPr marL="3085465" marR="5080" indent="-457200">
              <a:lnSpc>
                <a:spcPct val="101600"/>
              </a:lnSpc>
            </a:pPr>
            <a:r>
              <a:rPr dirty="0" spc="-5"/>
              <a:t>for (var </a:t>
            </a:r>
            <a:r>
              <a:rPr dirty="0"/>
              <a:t>i = </a:t>
            </a:r>
            <a:r>
              <a:rPr dirty="0" spc="-5"/>
              <a:t>2; </a:t>
            </a:r>
            <a:r>
              <a:rPr dirty="0"/>
              <a:t>i </a:t>
            </a:r>
            <a:r>
              <a:rPr dirty="0" spc="-5"/>
              <a:t>&lt;= value; i++) </a:t>
            </a:r>
            <a:r>
              <a:rPr dirty="0"/>
              <a:t>{ </a:t>
            </a:r>
            <a:r>
              <a:rPr dirty="0" spc="-950"/>
              <a:t> </a:t>
            </a:r>
            <a:r>
              <a:rPr dirty="0" spc="-5"/>
              <a:t>total</a:t>
            </a:r>
            <a:r>
              <a:rPr dirty="0" spc="-15"/>
              <a:t> </a:t>
            </a:r>
            <a:r>
              <a:rPr dirty="0"/>
              <a:t>=</a:t>
            </a:r>
            <a:r>
              <a:rPr dirty="0" spc="-10"/>
              <a:t> </a:t>
            </a:r>
            <a:r>
              <a:rPr dirty="0" spc="-5"/>
              <a:t>total</a:t>
            </a:r>
            <a:r>
              <a:rPr dirty="0" spc="-10"/>
              <a:t> </a:t>
            </a:r>
            <a:r>
              <a:rPr dirty="0"/>
              <a:t>*</a:t>
            </a:r>
            <a:r>
              <a:rPr dirty="0" spc="-10"/>
              <a:t> </a:t>
            </a:r>
            <a:r>
              <a:rPr dirty="0" spc="-5"/>
              <a:t>i;</a:t>
            </a:r>
          </a:p>
          <a:p>
            <a:pPr marL="3085465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//</a:t>
            </a:r>
            <a:r>
              <a:rPr dirty="0" spc="-25"/>
              <a:t> </a:t>
            </a:r>
            <a:r>
              <a:rPr dirty="0" spc="-5"/>
              <a:t>total</a:t>
            </a:r>
            <a:r>
              <a:rPr dirty="0" spc="-25"/>
              <a:t> </a:t>
            </a:r>
            <a:r>
              <a:rPr dirty="0" spc="-5"/>
              <a:t>*=</a:t>
            </a:r>
            <a:r>
              <a:rPr dirty="0" spc="-20"/>
              <a:t> </a:t>
            </a:r>
            <a:r>
              <a:rPr dirty="0" spc="-5"/>
              <a:t>i;</a:t>
            </a:r>
          </a:p>
          <a:p>
            <a:pPr marL="2628265">
              <a:lnSpc>
                <a:spcPct val="100000"/>
              </a:lnSpc>
              <a:spcBef>
                <a:spcPts val="30"/>
              </a:spcBef>
            </a:pPr>
            <a:r>
              <a:rPr dirty="0"/>
              <a:t>}</a:t>
            </a:r>
          </a:p>
          <a:p>
            <a:pPr marL="2628265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return</a:t>
            </a:r>
            <a:r>
              <a:rPr dirty="0" spc="-45"/>
              <a:t> </a:t>
            </a:r>
            <a:r>
              <a:rPr dirty="0" spc="-5"/>
              <a:t>total;</a:t>
            </a:r>
          </a:p>
          <a:p>
            <a:pPr marL="2171065">
              <a:lnSpc>
                <a:spcPct val="100000"/>
              </a:lnSpc>
              <a:spcBef>
                <a:spcPts val="30"/>
              </a:spcBef>
            </a:pPr>
            <a:r>
              <a:rPr dirty="0"/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37474" y="4284472"/>
            <a:ext cx="3195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console.log(factorial(5));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867" y="2174028"/>
            <a:ext cx="72980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jQuery</a:t>
            </a:r>
            <a:r>
              <a:rPr dirty="0" spc="-220"/>
              <a:t> </a:t>
            </a:r>
            <a:r>
              <a:rPr dirty="0" spc="-20"/>
              <a:t>Javascript</a:t>
            </a:r>
            <a:r>
              <a:rPr dirty="0" spc="-215"/>
              <a:t> </a:t>
            </a:r>
            <a:r>
              <a:rPr dirty="0" spc="-15"/>
              <a:t>Library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057" y="1741587"/>
            <a:ext cx="1828800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46524"/>
                </a:solidFill>
                <a:latin typeface="Arial"/>
                <a:cs typeface="Arial"/>
              </a:rPr>
              <a:t>jQuery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95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Concepts: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2100" spc="50">
                <a:latin typeface="Arial"/>
                <a:cs typeface="Arial"/>
              </a:rPr>
              <a:t>$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7474" y="192997"/>
            <a:ext cx="5390515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35" b="1">
                <a:solidFill>
                  <a:srgbClr val="FFFF00"/>
                </a:solidFill>
                <a:latin typeface="Arial"/>
                <a:cs typeface="Arial"/>
              </a:rPr>
              <a:t>$</a:t>
            </a:r>
            <a:r>
              <a:rPr dirty="0" sz="1600" spc="-13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jQuery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Everything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jQuery </a:t>
            </a:r>
            <a:r>
              <a:rPr dirty="0" sz="1600" spc="-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starts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371" y="935947"/>
            <a:ext cx="5522595" cy="20027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Char char="●"/>
              <a:tabLst>
                <a:tab pos="363855" algn="l"/>
                <a:tab pos="364490" algn="l"/>
              </a:tabLst>
            </a:pPr>
            <a:r>
              <a:rPr dirty="0" sz="1600" spc="25">
                <a:solidFill>
                  <a:srgbClr val="FFFF00"/>
                </a:solidFill>
                <a:latin typeface="Arial"/>
                <a:cs typeface="Arial"/>
              </a:rPr>
              <a:t>jQuery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concept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CSS: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00"/>
                </a:solidFill>
                <a:latin typeface="Arial"/>
                <a:cs typeface="Arial"/>
              </a:rPr>
              <a:t>selectors</a:t>
            </a:r>
            <a:endParaRPr sz="1600">
              <a:latin typeface="Arial"/>
              <a:cs typeface="Arial"/>
            </a:endParaRPr>
          </a:p>
          <a:p>
            <a:pPr marL="363855" marR="5080" indent="-351790">
              <a:lnSpc>
                <a:spcPct val="1016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webpage,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Arial"/>
                <a:cs typeface="Arial"/>
              </a:rPr>
              <a:t>pass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  <a:p>
            <a:pPr lvl="1" marL="821055" indent="-352425">
              <a:lnSpc>
                <a:spcPct val="100000"/>
              </a:lnSpc>
              <a:spcBef>
                <a:spcPts val="30"/>
              </a:spcBef>
              <a:buChar char="○"/>
              <a:tabLst>
                <a:tab pos="821055" algn="l"/>
                <a:tab pos="821690" algn="l"/>
              </a:tabLst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$("div")</a:t>
            </a:r>
            <a:endParaRPr sz="1600">
              <a:latin typeface="Arial"/>
              <a:cs typeface="Arial"/>
            </a:endParaRPr>
          </a:p>
          <a:p>
            <a:pPr lvl="1" marL="821055" indent="-352425">
              <a:lnSpc>
                <a:spcPct val="100000"/>
              </a:lnSpc>
              <a:spcBef>
                <a:spcPts val="30"/>
              </a:spcBef>
              <a:buChar char="○"/>
              <a:tabLst>
                <a:tab pos="821055" algn="l"/>
                <a:tab pos="821690" algn="l"/>
              </a:tabLst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$("#my-id")</a:t>
            </a:r>
            <a:endParaRPr sz="1600">
              <a:latin typeface="Arial"/>
              <a:cs typeface="Arial"/>
            </a:endParaRPr>
          </a:p>
          <a:p>
            <a:pPr marL="363855" marR="568325" indent="-351790">
              <a:lnSpc>
                <a:spcPct val="1016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00"/>
                </a:solidFill>
                <a:latin typeface="Arial"/>
                <a:cs typeface="Arial"/>
              </a:rPr>
              <a:t>array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matched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selector.</a:t>
            </a:r>
            <a:endParaRPr sz="1600">
              <a:latin typeface="Arial"/>
              <a:cs typeface="Arial"/>
            </a:endParaRPr>
          </a:p>
          <a:p>
            <a:pPr lvl="1" marL="821055" indent="-352425">
              <a:lnSpc>
                <a:spcPct val="100000"/>
              </a:lnSpc>
              <a:spcBef>
                <a:spcPts val="25"/>
              </a:spcBef>
              <a:buChar char="○"/>
              <a:tabLst>
                <a:tab pos="821055" algn="l"/>
                <a:tab pos="821690" algn="l"/>
              </a:tabLst>
            </a:pP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match,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empty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(length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51" y="1741587"/>
            <a:ext cx="1927225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46524"/>
                </a:solidFill>
                <a:latin typeface="Arial"/>
                <a:cs typeface="Arial"/>
              </a:rPr>
              <a:t>jQuery</a:t>
            </a:r>
            <a:endParaRPr sz="3600">
              <a:latin typeface="Arial"/>
              <a:cs typeface="Arial"/>
            </a:endParaRPr>
          </a:p>
          <a:p>
            <a:pPr algn="ctr" marL="12700" marR="5080">
              <a:lnSpc>
                <a:spcPct val="101200"/>
              </a:lnSpc>
              <a:spcBef>
                <a:spcPts val="1565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Concepts:  </a:t>
            </a:r>
            <a:r>
              <a:rPr dirty="0" sz="2100" spc="-10">
                <a:latin typeface="Arial"/>
                <a:cs typeface="Arial"/>
              </a:rPr>
              <a:t>document.ready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6049" y="76822"/>
            <a:ext cx="5101590" cy="10121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1325" marR="24511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webpage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fully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loaded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ready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displayed,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jQuery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FFFF00"/>
                </a:solidFill>
                <a:latin typeface="Arial"/>
                <a:cs typeface="Arial"/>
              </a:rPr>
              <a:t>ready</a:t>
            </a:r>
            <a:r>
              <a:rPr dirty="0" sz="1600" spc="-13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functions.</a:t>
            </a:r>
            <a:endParaRPr sz="1600">
              <a:latin typeface="Arial"/>
              <a:cs typeface="Arial"/>
            </a:endParaRPr>
          </a:p>
          <a:p>
            <a:pPr marL="441325" marR="5080" indent="-428625">
              <a:lnSpc>
                <a:spcPct val="101600"/>
              </a:lnSpc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ready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passing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anonymous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$: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474" y="1315072"/>
            <a:ext cx="1760220" cy="10121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$(initPage);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initPage()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7474" y="2553322"/>
            <a:ext cx="43764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00"/>
                </a:solidFill>
                <a:latin typeface="Arial"/>
                <a:cs typeface="Arial"/>
              </a:rPr>
              <a:t>anonymous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00"/>
                </a:solidFill>
                <a:latin typeface="Arial"/>
                <a:cs typeface="Arial"/>
              </a:rPr>
              <a:t>function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argument: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474" y="3048622"/>
            <a:ext cx="1169670" cy="76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600" spc="10">
                <a:solidFill>
                  <a:srgbClr val="FFFF00"/>
                </a:solidFill>
                <a:latin typeface="Arial"/>
                <a:cs typeface="Arial"/>
              </a:rPr>
              <a:t>function()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algn="ctr" marR="13970">
              <a:lnSpc>
                <a:spcPct val="100000"/>
              </a:lnSpc>
              <a:spcBef>
                <a:spcPts val="30"/>
              </a:spcBef>
            </a:pPr>
            <a:r>
              <a:rPr dirty="0" sz="1600" spc="-11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algn="ctr" marR="962660">
              <a:lnSpc>
                <a:spcPct val="100000"/>
              </a:lnSpc>
              <a:spcBef>
                <a:spcPts val="30"/>
              </a:spcBef>
            </a:pPr>
            <a:r>
              <a:rPr dirty="0" sz="1600" spc="-55">
                <a:solidFill>
                  <a:srgbClr val="FFFF00"/>
                </a:solidFill>
                <a:latin typeface="Arial"/>
                <a:cs typeface="Arial"/>
              </a:rPr>
              <a:t>}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6049" y="4039222"/>
            <a:ext cx="5463540" cy="10121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1325" marR="508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anonymous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avoid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1600">
              <a:latin typeface="Arial"/>
              <a:cs typeface="Arial"/>
            </a:endParaRPr>
          </a:p>
          <a:p>
            <a:pPr marL="441325" marR="83820" indent="-428625">
              <a:lnSpc>
                <a:spcPct val="101600"/>
              </a:lnSpc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longer 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global.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569" y="1741587"/>
            <a:ext cx="2195830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46524"/>
                </a:solidFill>
                <a:latin typeface="Arial"/>
                <a:cs typeface="Arial"/>
              </a:rPr>
              <a:t>jQuery</a:t>
            </a:r>
            <a:endParaRPr sz="3600">
              <a:latin typeface="Arial"/>
              <a:cs typeface="Arial"/>
            </a:endParaRPr>
          </a:p>
          <a:p>
            <a:pPr algn="ctr" marL="12700" marR="5080">
              <a:lnSpc>
                <a:spcPct val="101200"/>
              </a:lnSpc>
              <a:spcBef>
                <a:spcPts val="1565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Concepts:  </a:t>
            </a:r>
            <a:r>
              <a:rPr dirty="0" sz="2100" spc="-25">
                <a:latin typeface="Arial"/>
                <a:cs typeface="Arial"/>
              </a:rPr>
              <a:t>Selectors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75">
                <a:latin typeface="Arial"/>
                <a:cs typeface="Arial"/>
              </a:rPr>
              <a:t>&amp;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Events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6049" y="695947"/>
            <a:ext cx="5586730" cy="2250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1325" marR="29591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jQuery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primarily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00"/>
                </a:solidFill>
                <a:latin typeface="Arial"/>
                <a:cs typeface="Arial"/>
              </a:rPr>
              <a:t>select</a:t>
            </a:r>
            <a:r>
              <a:rPr dirty="0" sz="1600" spc="-13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them,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interact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00"/>
                </a:solidFill>
                <a:latin typeface="Arial"/>
                <a:cs typeface="Arial"/>
              </a:rPr>
              <a:t>event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(user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  </a:t>
            </a:r>
            <a:r>
              <a:rPr dirty="0" sz="1600" spc="-20">
                <a:solidFill>
                  <a:srgbClr val="FFFF00"/>
                </a:solidFill>
                <a:latin typeface="Arial"/>
                <a:cs typeface="Arial"/>
              </a:rPr>
              <a:t>click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1600">
              <a:latin typeface="Arial"/>
              <a:cs typeface="Arial"/>
            </a:endParaRPr>
          </a:p>
          <a:p>
            <a:pPr algn="r" marL="427990" marR="158750" indent="-427990">
              <a:lnSpc>
                <a:spcPct val="100000"/>
              </a:lnSpc>
              <a:spcBef>
                <a:spcPts val="30"/>
              </a:spcBef>
              <a:buFont typeface="Arial Unicode MS"/>
              <a:buChar char="➔"/>
              <a:tabLst>
                <a:tab pos="427990" algn="l"/>
                <a:tab pos="441325" algn="l"/>
              </a:tabLst>
            </a:pP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jQuery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almost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invoked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00"/>
                </a:solidFill>
                <a:latin typeface="Arial"/>
                <a:cs typeface="Arial"/>
              </a:rPr>
              <a:t>$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600" spc="-10">
                <a:solidFill>
                  <a:srgbClr val="FFFF00"/>
                </a:solidFill>
                <a:latin typeface="Arial"/>
                <a:cs typeface="Arial"/>
              </a:rPr>
              <a:t>selector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).</a:t>
            </a:r>
            <a:r>
              <a:rPr dirty="0" sz="1600" spc="-10">
                <a:solidFill>
                  <a:srgbClr val="FFFF00"/>
                </a:solidFill>
                <a:latin typeface="Arial"/>
                <a:cs typeface="Arial"/>
              </a:rPr>
              <a:t>action()</a:t>
            </a:r>
            <a:endParaRPr sz="1600">
              <a:latin typeface="Arial"/>
              <a:cs typeface="Arial"/>
            </a:endParaRPr>
          </a:p>
          <a:p>
            <a:pPr algn="r" lvl="1" marL="427990" marR="135890" indent="-427990">
              <a:lnSpc>
                <a:spcPct val="100000"/>
              </a:lnSpc>
              <a:spcBef>
                <a:spcPts val="30"/>
              </a:spcBef>
              <a:buFont typeface="Arial Unicode MS"/>
              <a:buChar char="◆"/>
              <a:tabLst>
                <a:tab pos="427990" algn="l"/>
                <a:tab pos="428625" algn="l"/>
              </a:tabLst>
            </a:pP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jQuery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function,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click.</a:t>
            </a:r>
            <a:endParaRPr sz="1600">
              <a:latin typeface="Arial"/>
              <a:cs typeface="Arial"/>
            </a:endParaRPr>
          </a:p>
          <a:p>
            <a:pPr algn="just" marL="441325" marR="5080" indent="-428625">
              <a:lnSpc>
                <a:spcPct val="101600"/>
              </a:lnSpc>
              <a:buFont typeface="Arial Unicode MS"/>
              <a:buChar char="➔"/>
              <a:tabLst>
                <a:tab pos="441325" algn="l"/>
              </a:tabLst>
            </a:pP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page.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event,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refers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-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for.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474" y="3172447"/>
            <a:ext cx="3161030" cy="125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$("button").click(function()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buttonText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600" spc="20">
                <a:solidFill>
                  <a:srgbClr val="FFFF00"/>
                </a:solidFill>
                <a:latin typeface="Arial"/>
                <a:cs typeface="Arial"/>
              </a:rPr>
              <a:t>thi</a:t>
            </a:r>
            <a:r>
              <a:rPr dirty="0" sz="1600" spc="25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).text();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$(this).toggleClass("pressed");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$("#help").fadeToggle(250);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219" y="1741587"/>
            <a:ext cx="2466340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46524"/>
                </a:solidFill>
                <a:latin typeface="Arial"/>
                <a:cs typeface="Arial"/>
              </a:rPr>
              <a:t>jQuery</a:t>
            </a:r>
            <a:endParaRPr sz="3600">
              <a:latin typeface="Arial"/>
              <a:cs typeface="Arial"/>
            </a:endParaRPr>
          </a:p>
          <a:p>
            <a:pPr algn="ctr" marL="12065" marR="5080">
              <a:lnSpc>
                <a:spcPct val="101200"/>
              </a:lnSpc>
              <a:spcBef>
                <a:spcPts val="1565"/>
              </a:spcBef>
            </a:pPr>
            <a:r>
              <a:rPr dirty="0" sz="2100" spc="-25">
                <a:latin typeface="Arial"/>
                <a:cs typeface="Arial"/>
              </a:rPr>
              <a:t>Common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Selectors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45">
                <a:latin typeface="Arial"/>
                <a:cs typeface="Arial"/>
              </a:rPr>
              <a:t>&amp;  </a:t>
            </a:r>
            <a:r>
              <a:rPr dirty="0" sz="2100" spc="-30">
                <a:latin typeface="Arial"/>
                <a:cs typeface="Arial"/>
              </a:rPr>
              <a:t>Events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0674" y="572122"/>
            <a:ext cx="30861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tag 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7875" y="1067422"/>
            <a:ext cx="4521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0674" y="1315072"/>
            <a:ext cx="8229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attribute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474" y="572122"/>
            <a:ext cx="2036445" cy="125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$("div");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$("#id");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$(".class");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$("input[type='text']");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$("#id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.class");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0674" y="1562722"/>
            <a:ext cx="21996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descendant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474" y="2058022"/>
            <a:ext cx="1995170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$("#id").click(func);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$("#id").dblclick(func);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0674" y="2058022"/>
            <a:ext cx="210820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element 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7474" y="2553322"/>
            <a:ext cx="4566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$("#id").hover(overFunc,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outFunc);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hover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over/out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474" y="2800972"/>
            <a:ext cx="2386965" cy="125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$("#id").keypress(func);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$("#id").mouseenter(func);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$("#id").mouseleave(func);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$("#id").focus(func);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$("#id").blur(func);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0674" y="2800972"/>
            <a:ext cx="2821940" cy="125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pressed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mouse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entered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element 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mouse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exited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element 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keyboard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focus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acquired 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keyboard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focus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lost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219" y="1741587"/>
            <a:ext cx="2466340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46524"/>
                </a:solidFill>
                <a:latin typeface="Arial"/>
                <a:cs typeface="Arial"/>
              </a:rPr>
              <a:t>jQuery</a:t>
            </a:r>
            <a:endParaRPr sz="3600">
              <a:latin typeface="Arial"/>
              <a:cs typeface="Arial"/>
            </a:endParaRPr>
          </a:p>
          <a:p>
            <a:pPr algn="ctr" marL="12065" marR="5080">
              <a:lnSpc>
                <a:spcPct val="101200"/>
              </a:lnSpc>
              <a:spcBef>
                <a:spcPts val="1565"/>
              </a:spcBef>
            </a:pPr>
            <a:r>
              <a:rPr dirty="0" sz="2100" spc="-25">
                <a:latin typeface="Arial"/>
                <a:cs typeface="Arial"/>
              </a:rPr>
              <a:t>Common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Selectors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45">
                <a:latin typeface="Arial"/>
                <a:cs typeface="Arial"/>
              </a:rPr>
              <a:t>&amp;  </a:t>
            </a:r>
            <a:r>
              <a:rPr dirty="0" sz="2100" spc="-30">
                <a:latin typeface="Arial"/>
                <a:cs typeface="Arial"/>
              </a:rPr>
              <a:t>Events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7474" y="1067422"/>
            <a:ext cx="1599565" cy="2250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fadeIn(time)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fadeOut(time)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fadeToggle(time)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slideDown(time)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slideUp(time)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slideToggle(time)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scrollTop(top)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toggleClass(class)  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addClass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274" y="1067422"/>
            <a:ext cx="3699510" cy="2250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1392555">
              <a:lnSpc>
                <a:spcPct val="101600"/>
              </a:lnSpc>
              <a:spcBef>
                <a:spcPts val="70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fade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view 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fade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view 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fades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opposite</a:t>
            </a:r>
            <a:endParaRPr sz="1600">
              <a:latin typeface="Arial"/>
              <a:cs typeface="Arial"/>
            </a:endParaRPr>
          </a:p>
          <a:p>
            <a:pPr marL="12700" marR="937894">
              <a:lnSpc>
                <a:spcPct val="1016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reveal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top 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hide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bottom 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toggle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reveal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scroll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page,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toggle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7474" y="3296272"/>
            <a:ext cx="4975225" cy="51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removeClass(class)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1840864" algn="l"/>
              </a:tabLst>
            </a:pP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hide/show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hide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immediately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25" y="1741587"/>
            <a:ext cx="2270125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F46524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algn="ctr" marL="388620" marR="381000">
              <a:lnSpc>
                <a:spcPct val="101200"/>
              </a:lnSpc>
              <a:spcBef>
                <a:spcPts val="1565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Syntax:  </a:t>
            </a:r>
            <a:r>
              <a:rPr dirty="0" sz="2100" spc="-10">
                <a:latin typeface="Arial"/>
                <a:cs typeface="Arial"/>
              </a:rPr>
              <a:t>Variables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6049" y="64897"/>
            <a:ext cx="4874895" cy="10121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1325" marR="30607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aspect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any 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language.</a:t>
            </a:r>
            <a:endParaRPr sz="1600">
              <a:latin typeface="Arial"/>
              <a:cs typeface="Arial"/>
            </a:endParaRPr>
          </a:p>
          <a:p>
            <a:pPr marL="441325" marR="5080" indent="-428625">
              <a:lnSpc>
                <a:spcPct val="101600"/>
              </a:lnSpc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little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later.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6049" y="1798447"/>
            <a:ext cx="5585460" cy="32410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1325" marR="1905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thing,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though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we'll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see,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composed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41325" indent="-428625">
              <a:lnSpc>
                <a:spcPct val="100000"/>
              </a:lnSpc>
              <a:spcBef>
                <a:spcPts val="3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javascript,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declared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FFFF00"/>
                </a:solidFill>
                <a:latin typeface="Arial"/>
                <a:cs typeface="Arial"/>
              </a:rPr>
              <a:t>var</a:t>
            </a:r>
            <a:endParaRPr sz="1600">
              <a:latin typeface="Arial"/>
              <a:cs typeface="Arial"/>
            </a:endParaRPr>
          </a:p>
          <a:p>
            <a:pPr marL="441325">
              <a:lnSpc>
                <a:spcPct val="100000"/>
              </a:lnSpc>
              <a:spcBef>
                <a:spcPts val="30"/>
              </a:spcBef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name.</a:t>
            </a:r>
            <a:endParaRPr sz="1600">
              <a:latin typeface="Arial"/>
              <a:cs typeface="Arial"/>
            </a:endParaRPr>
          </a:p>
          <a:p>
            <a:pPr lvl="1" marL="898525" indent="-428625">
              <a:lnSpc>
                <a:spcPct val="100000"/>
              </a:lnSpc>
              <a:spcBef>
                <a:spcPts val="30"/>
              </a:spcBef>
              <a:buFont typeface="Arial Unicode MS"/>
              <a:buChar char="◆"/>
              <a:tabLst>
                <a:tab pos="897890" algn="l"/>
                <a:tab pos="898525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6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lastName;</a:t>
            </a:r>
            <a:endParaRPr sz="1600">
              <a:latin typeface="Courier New"/>
              <a:cs typeface="Courier New"/>
            </a:endParaRPr>
          </a:p>
          <a:p>
            <a:pPr marL="441325" marR="30480" indent="-428625">
              <a:lnSpc>
                <a:spcPct val="101600"/>
              </a:lnSpc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FFFF00"/>
                </a:solidFill>
                <a:latin typeface="Arial"/>
                <a:cs typeface="Arial"/>
              </a:rPr>
              <a:t>value</a:t>
            </a:r>
            <a:r>
              <a:rPr dirty="0" sz="1600" spc="-13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(the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hold)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assignment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lvl="1" marL="898525" indent="-428625">
              <a:lnSpc>
                <a:spcPct val="100000"/>
              </a:lnSpc>
              <a:spcBef>
                <a:spcPts val="25"/>
              </a:spcBef>
              <a:buFont typeface="Arial Unicode MS"/>
              <a:buChar char="◆"/>
              <a:tabLst>
                <a:tab pos="897890" algn="l"/>
                <a:tab pos="898525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lastName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"Smotherman";</a:t>
            </a:r>
            <a:endParaRPr sz="1600">
              <a:latin typeface="Courier New"/>
              <a:cs typeface="Courier New"/>
            </a:endParaRPr>
          </a:p>
          <a:p>
            <a:pPr marL="441325" marR="5080" indent="-428625">
              <a:lnSpc>
                <a:spcPct val="101600"/>
              </a:lnSpc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internally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(like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text)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store.</a:t>
            </a:r>
            <a:endParaRPr sz="1600">
              <a:latin typeface="Arial"/>
              <a:cs typeface="Arial"/>
            </a:endParaRPr>
          </a:p>
          <a:p>
            <a:pPr lvl="1" marL="898525" marR="751840" indent="-428625">
              <a:lnSpc>
                <a:spcPct val="101600"/>
              </a:lnSpc>
              <a:buFont typeface="Arial Unicode MS"/>
              <a:buChar char="◆"/>
              <a:tabLst>
                <a:tab pos="897890" algn="l"/>
                <a:tab pos="89852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00"/>
                </a:solidFill>
                <a:latin typeface="Arial"/>
                <a:cs typeface="Arial"/>
              </a:rPr>
              <a:t>+</a:t>
            </a:r>
            <a:r>
              <a:rPr dirty="0" sz="1600" spc="-13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dirty="0" sz="1600" spc="-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together,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concatenate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strings.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19087" y="1189762"/>
            <a:ext cx="1026794" cy="548005"/>
            <a:chOff x="5019087" y="1189762"/>
            <a:chExt cx="1026794" cy="548005"/>
          </a:xfrm>
        </p:grpSpPr>
        <p:sp>
          <p:nvSpPr>
            <p:cNvPr id="6" name="object 6"/>
            <p:cNvSpPr/>
            <p:nvPr/>
          </p:nvSpPr>
          <p:spPr>
            <a:xfrm>
              <a:off x="5023849" y="1194524"/>
              <a:ext cx="1017269" cy="538480"/>
            </a:xfrm>
            <a:custGeom>
              <a:avLst/>
              <a:gdLst/>
              <a:ahLst/>
              <a:cxnLst/>
              <a:rect l="l" t="t" r="r" b="b"/>
              <a:pathLst>
                <a:path w="1017270" h="538480">
                  <a:moveTo>
                    <a:pt x="926997" y="538199"/>
                  </a:moveTo>
                  <a:lnTo>
                    <a:pt x="89701" y="538199"/>
                  </a:lnTo>
                  <a:lnTo>
                    <a:pt x="54785" y="531150"/>
                  </a:lnTo>
                  <a:lnTo>
                    <a:pt x="26273" y="511926"/>
                  </a:lnTo>
                  <a:lnTo>
                    <a:pt x="7049" y="483414"/>
                  </a:lnTo>
                  <a:lnTo>
                    <a:pt x="0" y="448498"/>
                  </a:lnTo>
                  <a:lnTo>
                    <a:pt x="0" y="89701"/>
                  </a:lnTo>
                  <a:lnTo>
                    <a:pt x="7049" y="54785"/>
                  </a:lnTo>
                  <a:lnTo>
                    <a:pt x="26273" y="26273"/>
                  </a:lnTo>
                  <a:lnTo>
                    <a:pt x="54785" y="7049"/>
                  </a:lnTo>
                  <a:lnTo>
                    <a:pt x="89701" y="0"/>
                  </a:lnTo>
                  <a:lnTo>
                    <a:pt x="926997" y="0"/>
                  </a:lnTo>
                  <a:lnTo>
                    <a:pt x="976764" y="15070"/>
                  </a:lnTo>
                  <a:lnTo>
                    <a:pt x="1009871" y="55374"/>
                  </a:lnTo>
                  <a:lnTo>
                    <a:pt x="1016699" y="89701"/>
                  </a:lnTo>
                  <a:lnTo>
                    <a:pt x="1016699" y="448498"/>
                  </a:lnTo>
                  <a:lnTo>
                    <a:pt x="1009650" y="483414"/>
                  </a:lnTo>
                  <a:lnTo>
                    <a:pt x="990426" y="511926"/>
                  </a:lnTo>
                  <a:lnTo>
                    <a:pt x="961914" y="531150"/>
                  </a:lnTo>
                  <a:lnTo>
                    <a:pt x="926997" y="5381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23849" y="1194524"/>
              <a:ext cx="1017269" cy="538480"/>
            </a:xfrm>
            <a:custGeom>
              <a:avLst/>
              <a:gdLst/>
              <a:ahLst/>
              <a:cxnLst/>
              <a:rect l="l" t="t" r="r" b="b"/>
              <a:pathLst>
                <a:path w="1017270" h="538480">
                  <a:moveTo>
                    <a:pt x="0" y="89701"/>
                  </a:moveTo>
                  <a:lnTo>
                    <a:pt x="7049" y="54785"/>
                  </a:lnTo>
                  <a:lnTo>
                    <a:pt x="26273" y="26273"/>
                  </a:lnTo>
                  <a:lnTo>
                    <a:pt x="54785" y="7049"/>
                  </a:lnTo>
                  <a:lnTo>
                    <a:pt x="89701" y="0"/>
                  </a:lnTo>
                  <a:lnTo>
                    <a:pt x="926997" y="0"/>
                  </a:lnTo>
                  <a:lnTo>
                    <a:pt x="976764" y="15070"/>
                  </a:lnTo>
                  <a:lnTo>
                    <a:pt x="1009871" y="55374"/>
                  </a:lnTo>
                  <a:lnTo>
                    <a:pt x="1016699" y="89701"/>
                  </a:lnTo>
                  <a:lnTo>
                    <a:pt x="1016699" y="448498"/>
                  </a:lnTo>
                  <a:lnTo>
                    <a:pt x="1009650" y="483414"/>
                  </a:lnTo>
                  <a:lnTo>
                    <a:pt x="990426" y="511926"/>
                  </a:lnTo>
                  <a:lnTo>
                    <a:pt x="961914" y="531150"/>
                  </a:lnTo>
                  <a:lnTo>
                    <a:pt x="926997" y="538199"/>
                  </a:lnTo>
                  <a:lnTo>
                    <a:pt x="89701" y="538199"/>
                  </a:lnTo>
                  <a:lnTo>
                    <a:pt x="54785" y="531150"/>
                  </a:lnTo>
                  <a:lnTo>
                    <a:pt x="26273" y="511926"/>
                  </a:lnTo>
                  <a:lnTo>
                    <a:pt x="7049" y="483414"/>
                  </a:lnTo>
                  <a:lnTo>
                    <a:pt x="0" y="448498"/>
                  </a:lnTo>
                  <a:lnTo>
                    <a:pt x="0" y="897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123147" y="1339038"/>
            <a:ext cx="676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Get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milk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25" y="1741587"/>
            <a:ext cx="2270125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F46524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algn="ctr" marL="388620" marR="381000">
              <a:lnSpc>
                <a:spcPct val="101200"/>
              </a:lnSpc>
              <a:spcBef>
                <a:spcPts val="1565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Syntax:  </a:t>
            </a:r>
            <a:r>
              <a:rPr dirty="0" sz="2100" spc="15">
                <a:latin typeface="Arial"/>
                <a:cs typeface="Arial"/>
              </a:rPr>
              <a:t>Arrays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6049" y="192997"/>
            <a:ext cx="5445125" cy="1507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10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pages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book.</a:t>
            </a:r>
            <a:endParaRPr sz="1600">
              <a:latin typeface="Arial"/>
              <a:cs typeface="Arial"/>
            </a:endParaRPr>
          </a:p>
          <a:p>
            <a:pPr lvl="1" marL="898525" marR="5080" indent="-428625">
              <a:lnSpc>
                <a:spcPct val="101600"/>
              </a:lnSpc>
              <a:buFont typeface="Arial Unicode MS"/>
              <a:buChar char="◆"/>
              <a:tabLst>
                <a:tab pos="897890" algn="l"/>
                <a:tab pos="898525" algn="l"/>
              </a:tabLst>
            </a:pP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variable,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book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pages.</a:t>
            </a:r>
            <a:endParaRPr sz="1600">
              <a:latin typeface="Arial"/>
              <a:cs typeface="Arial"/>
            </a:endParaRPr>
          </a:p>
          <a:p>
            <a:pPr lvl="1" marL="898525" marR="173990" indent="-428625">
              <a:lnSpc>
                <a:spcPct val="101600"/>
              </a:lnSpc>
              <a:buFont typeface="Arial Unicode MS"/>
              <a:buChar char="◆"/>
              <a:tabLst>
                <a:tab pos="897890" algn="l"/>
                <a:tab pos="898525" algn="l"/>
              </a:tabLst>
            </a:pP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accessed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index.</a:t>
            </a:r>
            <a:endParaRPr sz="1600">
              <a:latin typeface="Arial"/>
              <a:cs typeface="Arial"/>
            </a:endParaRPr>
          </a:p>
          <a:p>
            <a:pPr lvl="2" marL="1355725" indent="-351790">
              <a:lnSpc>
                <a:spcPct val="100000"/>
              </a:lnSpc>
              <a:spcBef>
                <a:spcPts val="25"/>
              </a:spcBef>
              <a:buChar char="●"/>
              <a:tabLst>
                <a:tab pos="1355090" algn="l"/>
                <a:tab pos="1355725" algn="l"/>
              </a:tabLst>
            </a:pP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315" y="1926547"/>
            <a:ext cx="51460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fruit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["Apple",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"Orange",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"Banana"];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1315" y="2421847"/>
            <a:ext cx="10007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fruit[0]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15" y="2917147"/>
            <a:ext cx="10007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fruit[1]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315" y="3412447"/>
            <a:ext cx="10007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fruit[2]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049" y="3907747"/>
            <a:ext cx="5389245" cy="10121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1325" marR="1016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store,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00"/>
                </a:solidFill>
                <a:latin typeface="Arial"/>
                <a:cs typeface="Arial"/>
              </a:rPr>
              <a:t>lengt</a:t>
            </a:r>
            <a:r>
              <a:rPr dirty="0" sz="1600" spc="1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algn="r" lvl="1" marL="427990" marR="5080" indent="-427990">
              <a:lnSpc>
                <a:spcPct val="100000"/>
              </a:lnSpc>
              <a:spcBef>
                <a:spcPts val="30"/>
              </a:spcBef>
              <a:buFont typeface="Arial Unicode MS"/>
              <a:buChar char="◆"/>
              <a:tabLst>
                <a:tab pos="427990" algn="l"/>
                <a:tab pos="428625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fruit.lengt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600" spc="-1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example.</a:t>
            </a:r>
            <a:endParaRPr sz="1600">
              <a:latin typeface="Arial"/>
              <a:cs typeface="Arial"/>
            </a:endParaRPr>
          </a:p>
          <a:p>
            <a:pPr algn="r" marL="427990" marR="8890" indent="-427990">
              <a:lnSpc>
                <a:spcPct val="100000"/>
              </a:lnSpc>
              <a:spcBef>
                <a:spcPts val="30"/>
              </a:spcBef>
              <a:buFont typeface="Arial Unicode MS"/>
              <a:buChar char="➔"/>
              <a:tabLst>
                <a:tab pos="427990" algn="l"/>
                <a:tab pos="441325" algn="l"/>
              </a:tabLst>
            </a:pP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10412" y="2389787"/>
            <a:ext cx="1156335" cy="548005"/>
            <a:chOff x="4610412" y="2389787"/>
            <a:chExt cx="1156335" cy="548005"/>
          </a:xfrm>
        </p:grpSpPr>
        <p:sp>
          <p:nvSpPr>
            <p:cNvPr id="10" name="object 10"/>
            <p:cNvSpPr/>
            <p:nvPr/>
          </p:nvSpPr>
          <p:spPr>
            <a:xfrm>
              <a:off x="4615174" y="2394549"/>
              <a:ext cx="1146810" cy="538480"/>
            </a:xfrm>
            <a:custGeom>
              <a:avLst/>
              <a:gdLst/>
              <a:ahLst/>
              <a:cxnLst/>
              <a:rect l="l" t="t" r="r" b="b"/>
              <a:pathLst>
                <a:path w="1146810" h="538480">
                  <a:moveTo>
                    <a:pt x="1056597" y="538199"/>
                  </a:moveTo>
                  <a:lnTo>
                    <a:pt x="89701" y="538199"/>
                  </a:lnTo>
                  <a:lnTo>
                    <a:pt x="54785" y="531150"/>
                  </a:lnTo>
                  <a:lnTo>
                    <a:pt x="26273" y="511926"/>
                  </a:lnTo>
                  <a:lnTo>
                    <a:pt x="7049" y="483414"/>
                  </a:lnTo>
                  <a:lnTo>
                    <a:pt x="0" y="448498"/>
                  </a:lnTo>
                  <a:lnTo>
                    <a:pt x="0" y="89701"/>
                  </a:lnTo>
                  <a:lnTo>
                    <a:pt x="7049" y="54785"/>
                  </a:lnTo>
                  <a:lnTo>
                    <a:pt x="26273" y="26273"/>
                  </a:lnTo>
                  <a:lnTo>
                    <a:pt x="54785" y="7049"/>
                  </a:lnTo>
                  <a:lnTo>
                    <a:pt x="89701" y="0"/>
                  </a:lnTo>
                  <a:lnTo>
                    <a:pt x="1056597" y="0"/>
                  </a:lnTo>
                  <a:lnTo>
                    <a:pt x="1106364" y="15070"/>
                  </a:lnTo>
                  <a:lnTo>
                    <a:pt x="1139471" y="55374"/>
                  </a:lnTo>
                  <a:lnTo>
                    <a:pt x="1146299" y="89701"/>
                  </a:lnTo>
                  <a:lnTo>
                    <a:pt x="1146299" y="448498"/>
                  </a:lnTo>
                  <a:lnTo>
                    <a:pt x="1139250" y="483414"/>
                  </a:lnTo>
                  <a:lnTo>
                    <a:pt x="1120026" y="511926"/>
                  </a:lnTo>
                  <a:lnTo>
                    <a:pt x="1091514" y="531150"/>
                  </a:lnTo>
                  <a:lnTo>
                    <a:pt x="1056597" y="5381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15174" y="2394549"/>
              <a:ext cx="1146810" cy="538480"/>
            </a:xfrm>
            <a:custGeom>
              <a:avLst/>
              <a:gdLst/>
              <a:ahLst/>
              <a:cxnLst/>
              <a:rect l="l" t="t" r="r" b="b"/>
              <a:pathLst>
                <a:path w="1146810" h="538480">
                  <a:moveTo>
                    <a:pt x="0" y="89701"/>
                  </a:moveTo>
                  <a:lnTo>
                    <a:pt x="7049" y="54785"/>
                  </a:lnTo>
                  <a:lnTo>
                    <a:pt x="26273" y="26273"/>
                  </a:lnTo>
                  <a:lnTo>
                    <a:pt x="54785" y="7049"/>
                  </a:lnTo>
                  <a:lnTo>
                    <a:pt x="89701" y="0"/>
                  </a:lnTo>
                  <a:lnTo>
                    <a:pt x="1056597" y="0"/>
                  </a:lnTo>
                  <a:lnTo>
                    <a:pt x="1106364" y="15070"/>
                  </a:lnTo>
                  <a:lnTo>
                    <a:pt x="1139471" y="55374"/>
                  </a:lnTo>
                  <a:lnTo>
                    <a:pt x="1146299" y="89701"/>
                  </a:lnTo>
                  <a:lnTo>
                    <a:pt x="1146299" y="448498"/>
                  </a:lnTo>
                  <a:lnTo>
                    <a:pt x="1139250" y="483414"/>
                  </a:lnTo>
                  <a:lnTo>
                    <a:pt x="1120026" y="511926"/>
                  </a:lnTo>
                  <a:lnTo>
                    <a:pt x="1091514" y="531150"/>
                  </a:lnTo>
                  <a:lnTo>
                    <a:pt x="1056597" y="538199"/>
                  </a:lnTo>
                  <a:lnTo>
                    <a:pt x="89701" y="538199"/>
                  </a:lnTo>
                  <a:lnTo>
                    <a:pt x="54785" y="531150"/>
                  </a:lnTo>
                  <a:lnTo>
                    <a:pt x="26273" y="511926"/>
                  </a:lnTo>
                  <a:lnTo>
                    <a:pt x="7049" y="483414"/>
                  </a:lnTo>
                  <a:lnTo>
                    <a:pt x="0" y="448498"/>
                  </a:lnTo>
                  <a:lnTo>
                    <a:pt x="0" y="897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714472" y="2539063"/>
            <a:ext cx="4794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Apple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10412" y="2822837"/>
            <a:ext cx="1156335" cy="548005"/>
            <a:chOff x="4610412" y="2822837"/>
            <a:chExt cx="1156335" cy="548005"/>
          </a:xfrm>
        </p:grpSpPr>
        <p:sp>
          <p:nvSpPr>
            <p:cNvPr id="14" name="object 14"/>
            <p:cNvSpPr/>
            <p:nvPr/>
          </p:nvSpPr>
          <p:spPr>
            <a:xfrm>
              <a:off x="4615174" y="2827600"/>
              <a:ext cx="1146810" cy="538480"/>
            </a:xfrm>
            <a:custGeom>
              <a:avLst/>
              <a:gdLst/>
              <a:ahLst/>
              <a:cxnLst/>
              <a:rect l="l" t="t" r="r" b="b"/>
              <a:pathLst>
                <a:path w="1146810" h="538479">
                  <a:moveTo>
                    <a:pt x="1056597" y="538199"/>
                  </a:moveTo>
                  <a:lnTo>
                    <a:pt x="89701" y="538199"/>
                  </a:lnTo>
                  <a:lnTo>
                    <a:pt x="54785" y="531150"/>
                  </a:lnTo>
                  <a:lnTo>
                    <a:pt x="26273" y="511926"/>
                  </a:lnTo>
                  <a:lnTo>
                    <a:pt x="7049" y="483414"/>
                  </a:lnTo>
                  <a:lnTo>
                    <a:pt x="0" y="448498"/>
                  </a:lnTo>
                  <a:lnTo>
                    <a:pt x="0" y="89701"/>
                  </a:lnTo>
                  <a:lnTo>
                    <a:pt x="7049" y="54785"/>
                  </a:lnTo>
                  <a:lnTo>
                    <a:pt x="26273" y="26273"/>
                  </a:lnTo>
                  <a:lnTo>
                    <a:pt x="54785" y="7049"/>
                  </a:lnTo>
                  <a:lnTo>
                    <a:pt x="89701" y="0"/>
                  </a:lnTo>
                  <a:lnTo>
                    <a:pt x="1056597" y="0"/>
                  </a:lnTo>
                  <a:lnTo>
                    <a:pt x="1106364" y="15070"/>
                  </a:lnTo>
                  <a:lnTo>
                    <a:pt x="1139471" y="55374"/>
                  </a:lnTo>
                  <a:lnTo>
                    <a:pt x="1146299" y="89701"/>
                  </a:lnTo>
                  <a:lnTo>
                    <a:pt x="1146299" y="448498"/>
                  </a:lnTo>
                  <a:lnTo>
                    <a:pt x="1139250" y="483414"/>
                  </a:lnTo>
                  <a:lnTo>
                    <a:pt x="1120026" y="511926"/>
                  </a:lnTo>
                  <a:lnTo>
                    <a:pt x="1091514" y="531150"/>
                  </a:lnTo>
                  <a:lnTo>
                    <a:pt x="1056597" y="5381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15174" y="2827600"/>
              <a:ext cx="1146810" cy="538480"/>
            </a:xfrm>
            <a:custGeom>
              <a:avLst/>
              <a:gdLst/>
              <a:ahLst/>
              <a:cxnLst/>
              <a:rect l="l" t="t" r="r" b="b"/>
              <a:pathLst>
                <a:path w="1146810" h="538479">
                  <a:moveTo>
                    <a:pt x="0" y="89701"/>
                  </a:moveTo>
                  <a:lnTo>
                    <a:pt x="7049" y="54785"/>
                  </a:lnTo>
                  <a:lnTo>
                    <a:pt x="26273" y="26273"/>
                  </a:lnTo>
                  <a:lnTo>
                    <a:pt x="54785" y="7049"/>
                  </a:lnTo>
                  <a:lnTo>
                    <a:pt x="89701" y="0"/>
                  </a:lnTo>
                  <a:lnTo>
                    <a:pt x="1056597" y="0"/>
                  </a:lnTo>
                  <a:lnTo>
                    <a:pt x="1106364" y="15070"/>
                  </a:lnTo>
                  <a:lnTo>
                    <a:pt x="1139471" y="55374"/>
                  </a:lnTo>
                  <a:lnTo>
                    <a:pt x="1146299" y="89701"/>
                  </a:lnTo>
                  <a:lnTo>
                    <a:pt x="1146299" y="448498"/>
                  </a:lnTo>
                  <a:lnTo>
                    <a:pt x="1139250" y="483414"/>
                  </a:lnTo>
                  <a:lnTo>
                    <a:pt x="1120026" y="511926"/>
                  </a:lnTo>
                  <a:lnTo>
                    <a:pt x="1091514" y="531150"/>
                  </a:lnTo>
                  <a:lnTo>
                    <a:pt x="1056597" y="538199"/>
                  </a:lnTo>
                  <a:lnTo>
                    <a:pt x="89701" y="538199"/>
                  </a:lnTo>
                  <a:lnTo>
                    <a:pt x="54785" y="531150"/>
                  </a:lnTo>
                  <a:lnTo>
                    <a:pt x="26273" y="511926"/>
                  </a:lnTo>
                  <a:lnTo>
                    <a:pt x="7049" y="483414"/>
                  </a:lnTo>
                  <a:lnTo>
                    <a:pt x="0" y="448498"/>
                  </a:lnTo>
                  <a:lnTo>
                    <a:pt x="0" y="897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714472" y="2972113"/>
            <a:ext cx="6178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Orange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10412" y="3233112"/>
            <a:ext cx="1156335" cy="548005"/>
            <a:chOff x="4610412" y="3233112"/>
            <a:chExt cx="1156335" cy="548005"/>
          </a:xfrm>
        </p:grpSpPr>
        <p:sp>
          <p:nvSpPr>
            <p:cNvPr id="18" name="object 18"/>
            <p:cNvSpPr/>
            <p:nvPr/>
          </p:nvSpPr>
          <p:spPr>
            <a:xfrm>
              <a:off x="4615174" y="3237875"/>
              <a:ext cx="1146810" cy="538480"/>
            </a:xfrm>
            <a:custGeom>
              <a:avLst/>
              <a:gdLst/>
              <a:ahLst/>
              <a:cxnLst/>
              <a:rect l="l" t="t" r="r" b="b"/>
              <a:pathLst>
                <a:path w="1146810" h="538479">
                  <a:moveTo>
                    <a:pt x="1056597" y="538199"/>
                  </a:moveTo>
                  <a:lnTo>
                    <a:pt x="89701" y="538199"/>
                  </a:lnTo>
                  <a:lnTo>
                    <a:pt x="54785" y="531150"/>
                  </a:lnTo>
                  <a:lnTo>
                    <a:pt x="26273" y="511926"/>
                  </a:lnTo>
                  <a:lnTo>
                    <a:pt x="7049" y="483414"/>
                  </a:lnTo>
                  <a:lnTo>
                    <a:pt x="0" y="448497"/>
                  </a:lnTo>
                  <a:lnTo>
                    <a:pt x="0" y="89701"/>
                  </a:lnTo>
                  <a:lnTo>
                    <a:pt x="7049" y="54785"/>
                  </a:lnTo>
                  <a:lnTo>
                    <a:pt x="26273" y="26273"/>
                  </a:lnTo>
                  <a:lnTo>
                    <a:pt x="54785" y="7049"/>
                  </a:lnTo>
                  <a:lnTo>
                    <a:pt x="89701" y="0"/>
                  </a:lnTo>
                  <a:lnTo>
                    <a:pt x="1056597" y="0"/>
                  </a:lnTo>
                  <a:lnTo>
                    <a:pt x="1106364" y="15070"/>
                  </a:lnTo>
                  <a:lnTo>
                    <a:pt x="1139471" y="55374"/>
                  </a:lnTo>
                  <a:lnTo>
                    <a:pt x="1146299" y="89701"/>
                  </a:lnTo>
                  <a:lnTo>
                    <a:pt x="1146299" y="448497"/>
                  </a:lnTo>
                  <a:lnTo>
                    <a:pt x="1139250" y="483414"/>
                  </a:lnTo>
                  <a:lnTo>
                    <a:pt x="1120026" y="511926"/>
                  </a:lnTo>
                  <a:lnTo>
                    <a:pt x="1091514" y="531150"/>
                  </a:lnTo>
                  <a:lnTo>
                    <a:pt x="1056597" y="5381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15174" y="3237875"/>
              <a:ext cx="1146810" cy="538480"/>
            </a:xfrm>
            <a:custGeom>
              <a:avLst/>
              <a:gdLst/>
              <a:ahLst/>
              <a:cxnLst/>
              <a:rect l="l" t="t" r="r" b="b"/>
              <a:pathLst>
                <a:path w="1146810" h="538479">
                  <a:moveTo>
                    <a:pt x="0" y="89701"/>
                  </a:moveTo>
                  <a:lnTo>
                    <a:pt x="7049" y="54785"/>
                  </a:lnTo>
                  <a:lnTo>
                    <a:pt x="26273" y="26273"/>
                  </a:lnTo>
                  <a:lnTo>
                    <a:pt x="54785" y="7049"/>
                  </a:lnTo>
                  <a:lnTo>
                    <a:pt x="89701" y="0"/>
                  </a:lnTo>
                  <a:lnTo>
                    <a:pt x="1056597" y="0"/>
                  </a:lnTo>
                  <a:lnTo>
                    <a:pt x="1106364" y="15070"/>
                  </a:lnTo>
                  <a:lnTo>
                    <a:pt x="1139471" y="55374"/>
                  </a:lnTo>
                  <a:lnTo>
                    <a:pt x="1146299" y="89701"/>
                  </a:lnTo>
                  <a:lnTo>
                    <a:pt x="1146299" y="448497"/>
                  </a:lnTo>
                  <a:lnTo>
                    <a:pt x="1139250" y="483414"/>
                  </a:lnTo>
                  <a:lnTo>
                    <a:pt x="1120026" y="511926"/>
                  </a:lnTo>
                  <a:lnTo>
                    <a:pt x="1091514" y="531150"/>
                  </a:lnTo>
                  <a:lnTo>
                    <a:pt x="1056597" y="538199"/>
                  </a:lnTo>
                  <a:lnTo>
                    <a:pt x="89701" y="538199"/>
                  </a:lnTo>
                  <a:lnTo>
                    <a:pt x="54785" y="531150"/>
                  </a:lnTo>
                  <a:lnTo>
                    <a:pt x="26273" y="511926"/>
                  </a:lnTo>
                  <a:lnTo>
                    <a:pt x="7049" y="483414"/>
                  </a:lnTo>
                  <a:lnTo>
                    <a:pt x="0" y="448497"/>
                  </a:lnTo>
                  <a:lnTo>
                    <a:pt x="0" y="897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714472" y="3382388"/>
            <a:ext cx="6375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Banana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25" y="1741587"/>
            <a:ext cx="2270125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F46524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algn="ctr" marL="388620" marR="381000">
              <a:lnSpc>
                <a:spcPct val="101200"/>
              </a:lnSpc>
              <a:spcBef>
                <a:spcPts val="1565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Syntax:  </a:t>
            </a:r>
            <a:r>
              <a:rPr dirty="0" sz="2100" spc="5">
                <a:latin typeface="Arial"/>
                <a:cs typeface="Arial"/>
              </a:rPr>
              <a:t>Objects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6150" y="64897"/>
            <a:ext cx="5409565" cy="15074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1325" marR="53848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 b="1">
                <a:solidFill>
                  <a:srgbClr val="FFFF00"/>
                </a:solidFill>
                <a:latin typeface="Arial"/>
                <a:cs typeface="Arial"/>
              </a:rPr>
              <a:t>object</a:t>
            </a:r>
            <a:r>
              <a:rPr dirty="0" sz="1600" spc="-70" b="1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dirty="0" sz="1600" spc="-13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capable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holding 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composed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parts.</a:t>
            </a:r>
            <a:endParaRPr sz="1600">
              <a:latin typeface="Arial"/>
              <a:cs typeface="Arial"/>
            </a:endParaRPr>
          </a:p>
          <a:p>
            <a:pPr marL="441325" marR="5080" indent="-428625">
              <a:lnSpc>
                <a:spcPct val="101600"/>
              </a:lnSpc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variables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arrays,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 composed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FFFF00"/>
                </a:solidFill>
                <a:latin typeface="Arial"/>
                <a:cs typeface="Arial"/>
              </a:rPr>
              <a:t>name/valu</a:t>
            </a:r>
            <a:r>
              <a:rPr dirty="0" sz="1600" spc="-30" b="1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dirty="0" sz="1600" spc="-14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-65" b="1">
                <a:solidFill>
                  <a:srgbClr val="FFFF00"/>
                </a:solidFill>
                <a:latin typeface="Arial"/>
                <a:cs typeface="Arial"/>
              </a:rPr>
              <a:t>pair</a:t>
            </a:r>
            <a:r>
              <a:rPr dirty="0" sz="1600" spc="-55" b="1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lvl="1" marL="1355725" indent="-428625">
              <a:lnSpc>
                <a:spcPct val="100000"/>
              </a:lnSpc>
              <a:spcBef>
                <a:spcPts val="25"/>
              </a:spcBef>
              <a:buFont typeface="Arial Unicode MS"/>
              <a:buChar char="◆"/>
              <a:tabLst>
                <a:tab pos="1355090" algn="l"/>
                <a:tab pos="1355725" algn="l"/>
              </a:tabLst>
            </a:pP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5" b="1">
                <a:solidFill>
                  <a:srgbClr val="FFFF00"/>
                </a:solidFill>
                <a:latin typeface="Arial"/>
                <a:cs typeface="Arial"/>
              </a:rPr>
              <a:t>key</a:t>
            </a:r>
            <a:r>
              <a:rPr dirty="0" sz="1600" spc="-70" b="1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7575" y="1798447"/>
            <a:ext cx="2555240" cy="12598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69900" marR="5080" indent="-45720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 student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dirty="0" sz="16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lastName:</a:t>
            </a:r>
            <a:r>
              <a:rPr dirty="0" sz="16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"Cool", </a:t>
            </a:r>
            <a:r>
              <a:rPr dirty="0" sz="1600" spc="-94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firstName:</a:t>
            </a:r>
            <a:r>
              <a:rPr dirty="0" sz="16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"Joe", </a:t>
            </a:r>
            <a:r>
              <a:rPr dirty="0" sz="1600" spc="-94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id: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12345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7575" y="3284347"/>
            <a:ext cx="5346065" cy="12598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69900" marR="508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69265" algn="l"/>
                <a:tab pos="469900" algn="l"/>
              </a:tabLst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Accessing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name/value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5" b="1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dirty="0" sz="1600" spc="-13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(dot)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operator.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 marR="448945">
              <a:lnSpc>
                <a:spcPct val="101600"/>
              </a:lnSpc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 fullName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student.lastName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" + </a:t>
            </a:r>
            <a:r>
              <a:rPr dirty="0" sz="1600" spc="-9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student.firstName;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175" y="1837337"/>
            <a:ext cx="2270125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F46524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algn="ctr" marL="388620" marR="381000">
              <a:lnSpc>
                <a:spcPct val="101200"/>
              </a:lnSpc>
              <a:spcBef>
                <a:spcPts val="1565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Syntax:  </a:t>
            </a:r>
            <a:r>
              <a:rPr dirty="0" sz="2100" spc="5">
                <a:latin typeface="Arial"/>
                <a:cs typeface="Arial"/>
              </a:rPr>
              <a:t>Objects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6150" y="64897"/>
            <a:ext cx="554863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1325" marR="508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name/value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anything,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string,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array,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object.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7575" y="807846"/>
            <a:ext cx="4658360" cy="34886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69900" marR="2108200" indent="-45720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 student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dirty="0" sz="16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lastName:</a:t>
            </a:r>
            <a:r>
              <a:rPr dirty="0" sz="16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"Cool", </a:t>
            </a:r>
            <a:r>
              <a:rPr dirty="0" sz="1600" spc="-94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firstName:</a:t>
            </a:r>
            <a:r>
              <a:rPr dirty="0" sz="16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"Joe", </a:t>
            </a:r>
            <a:r>
              <a:rPr dirty="0" sz="1600" spc="-94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id: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12345,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courses:</a:t>
            </a:r>
            <a:r>
              <a:rPr dirty="0" sz="1600" spc="-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84300" marR="218440">
              <a:lnSpc>
                <a:spcPct val="101600"/>
              </a:lnSpc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class: "Full stack Java", </a:t>
            </a:r>
            <a:r>
              <a:rPr dirty="0" sz="1600" spc="-9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teacher: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41500" marR="5080">
              <a:lnSpc>
                <a:spcPct val="101600"/>
              </a:lnSpc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lastName: "Smotherman", </a:t>
            </a:r>
            <a:r>
              <a:rPr dirty="0" sz="1600" spc="-9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firstName: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"Kent"</a:t>
            </a:r>
            <a:endParaRPr sz="16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25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7575" y="4522597"/>
            <a:ext cx="465836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console.log(student.id);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console.log(student.courses[0].class);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25" y="1741587"/>
            <a:ext cx="2270125" cy="109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F46524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95"/>
              </a:spcBef>
            </a:pPr>
            <a:r>
              <a:rPr dirty="0" sz="2100" spc="5">
                <a:latin typeface="Arial"/>
                <a:cs typeface="Arial"/>
              </a:rPr>
              <a:t>Objects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35337" y="356562"/>
            <a:ext cx="762635" cy="255270"/>
            <a:chOff x="5835337" y="356562"/>
            <a:chExt cx="762635" cy="255270"/>
          </a:xfrm>
        </p:grpSpPr>
        <p:sp>
          <p:nvSpPr>
            <p:cNvPr id="4" name="object 4"/>
            <p:cNvSpPr/>
            <p:nvPr/>
          </p:nvSpPr>
          <p:spPr>
            <a:xfrm>
              <a:off x="5840100" y="361324"/>
              <a:ext cx="753110" cy="245745"/>
            </a:xfrm>
            <a:custGeom>
              <a:avLst/>
              <a:gdLst/>
              <a:ahLst/>
              <a:cxnLst/>
              <a:rect l="l" t="t" r="r" b="b"/>
              <a:pathLst>
                <a:path w="753109" h="245745">
                  <a:moveTo>
                    <a:pt x="711749" y="245699"/>
                  </a:move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711749" y="0"/>
                  </a:lnTo>
                  <a:lnTo>
                    <a:pt x="745819" y="18231"/>
                  </a:lnTo>
                  <a:lnTo>
                    <a:pt x="752699" y="40950"/>
                  </a:lnTo>
                  <a:lnTo>
                    <a:pt x="752699" y="204749"/>
                  </a:lnTo>
                  <a:lnTo>
                    <a:pt x="749481" y="220689"/>
                  </a:lnTo>
                  <a:lnTo>
                    <a:pt x="740705" y="233705"/>
                  </a:lnTo>
                  <a:lnTo>
                    <a:pt x="727689" y="242481"/>
                  </a:lnTo>
                  <a:lnTo>
                    <a:pt x="711749" y="245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40100" y="361324"/>
              <a:ext cx="753110" cy="245745"/>
            </a:xfrm>
            <a:custGeom>
              <a:avLst/>
              <a:gdLst/>
              <a:ahLst/>
              <a:cxnLst/>
              <a:rect l="l" t="t" r="r" b="b"/>
              <a:pathLst>
                <a:path w="753109" h="245745">
                  <a:moveTo>
                    <a:pt x="0" y="40950"/>
                  </a:move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711749" y="0"/>
                  </a:lnTo>
                  <a:lnTo>
                    <a:pt x="745819" y="18231"/>
                  </a:lnTo>
                  <a:lnTo>
                    <a:pt x="752699" y="40950"/>
                  </a:lnTo>
                  <a:lnTo>
                    <a:pt x="752699" y="204749"/>
                  </a:lnTo>
                  <a:lnTo>
                    <a:pt x="749481" y="220689"/>
                  </a:lnTo>
                  <a:lnTo>
                    <a:pt x="740705" y="233705"/>
                  </a:lnTo>
                  <a:lnTo>
                    <a:pt x="727689" y="242481"/>
                  </a:lnTo>
                  <a:lnTo>
                    <a:pt x="711749" y="245699"/>
                  </a:ln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53793" y="374891"/>
            <a:ext cx="525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student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39662" y="842087"/>
            <a:ext cx="986155" cy="255270"/>
            <a:chOff x="3639662" y="842087"/>
            <a:chExt cx="986155" cy="255270"/>
          </a:xfrm>
        </p:grpSpPr>
        <p:sp>
          <p:nvSpPr>
            <p:cNvPr id="8" name="object 8"/>
            <p:cNvSpPr/>
            <p:nvPr/>
          </p:nvSpPr>
          <p:spPr>
            <a:xfrm>
              <a:off x="3644424" y="846849"/>
              <a:ext cx="976630" cy="245745"/>
            </a:xfrm>
            <a:custGeom>
              <a:avLst/>
              <a:gdLst/>
              <a:ahLst/>
              <a:cxnLst/>
              <a:rect l="l" t="t" r="r" b="b"/>
              <a:pathLst>
                <a:path w="976629" h="245744">
                  <a:moveTo>
                    <a:pt x="935549" y="245699"/>
                  </a:move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935549" y="0"/>
                  </a:lnTo>
                  <a:lnTo>
                    <a:pt x="969619" y="18231"/>
                  </a:lnTo>
                  <a:lnTo>
                    <a:pt x="976499" y="40950"/>
                  </a:lnTo>
                  <a:lnTo>
                    <a:pt x="976499" y="204749"/>
                  </a:lnTo>
                  <a:lnTo>
                    <a:pt x="973281" y="220689"/>
                  </a:lnTo>
                  <a:lnTo>
                    <a:pt x="964505" y="233705"/>
                  </a:lnTo>
                  <a:lnTo>
                    <a:pt x="951489" y="242481"/>
                  </a:lnTo>
                  <a:lnTo>
                    <a:pt x="935549" y="245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44424" y="846849"/>
              <a:ext cx="976630" cy="245745"/>
            </a:xfrm>
            <a:custGeom>
              <a:avLst/>
              <a:gdLst/>
              <a:ahLst/>
              <a:cxnLst/>
              <a:rect l="l" t="t" r="r" b="b"/>
              <a:pathLst>
                <a:path w="976629" h="245744">
                  <a:moveTo>
                    <a:pt x="0" y="40950"/>
                  </a:move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935549" y="0"/>
                  </a:lnTo>
                  <a:lnTo>
                    <a:pt x="969619" y="18231"/>
                  </a:lnTo>
                  <a:lnTo>
                    <a:pt x="976499" y="40950"/>
                  </a:lnTo>
                  <a:lnTo>
                    <a:pt x="976499" y="204749"/>
                  </a:lnTo>
                  <a:lnTo>
                    <a:pt x="973281" y="220689"/>
                  </a:lnTo>
                  <a:lnTo>
                    <a:pt x="964505" y="233705"/>
                  </a:lnTo>
                  <a:lnTo>
                    <a:pt x="951489" y="242481"/>
                  </a:lnTo>
                  <a:lnTo>
                    <a:pt x="935549" y="245699"/>
                  </a:ln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798134" y="860416"/>
            <a:ext cx="669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lastName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93012" y="842087"/>
            <a:ext cx="986155" cy="255270"/>
            <a:chOff x="4793012" y="842087"/>
            <a:chExt cx="986155" cy="255270"/>
          </a:xfrm>
        </p:grpSpPr>
        <p:sp>
          <p:nvSpPr>
            <p:cNvPr id="12" name="object 12"/>
            <p:cNvSpPr/>
            <p:nvPr/>
          </p:nvSpPr>
          <p:spPr>
            <a:xfrm>
              <a:off x="4797774" y="846849"/>
              <a:ext cx="976630" cy="245745"/>
            </a:xfrm>
            <a:custGeom>
              <a:avLst/>
              <a:gdLst/>
              <a:ahLst/>
              <a:cxnLst/>
              <a:rect l="l" t="t" r="r" b="b"/>
              <a:pathLst>
                <a:path w="976629" h="245744">
                  <a:moveTo>
                    <a:pt x="935549" y="245699"/>
                  </a:move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935549" y="0"/>
                  </a:lnTo>
                  <a:lnTo>
                    <a:pt x="969619" y="18231"/>
                  </a:lnTo>
                  <a:lnTo>
                    <a:pt x="976499" y="40950"/>
                  </a:lnTo>
                  <a:lnTo>
                    <a:pt x="976499" y="204749"/>
                  </a:lnTo>
                  <a:lnTo>
                    <a:pt x="973281" y="220689"/>
                  </a:lnTo>
                  <a:lnTo>
                    <a:pt x="964505" y="233705"/>
                  </a:lnTo>
                  <a:lnTo>
                    <a:pt x="951489" y="242481"/>
                  </a:lnTo>
                  <a:lnTo>
                    <a:pt x="935549" y="245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97774" y="846849"/>
              <a:ext cx="976630" cy="245745"/>
            </a:xfrm>
            <a:custGeom>
              <a:avLst/>
              <a:gdLst/>
              <a:ahLst/>
              <a:cxnLst/>
              <a:rect l="l" t="t" r="r" b="b"/>
              <a:pathLst>
                <a:path w="976629" h="245744">
                  <a:moveTo>
                    <a:pt x="0" y="40950"/>
                  </a:move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935549" y="0"/>
                  </a:lnTo>
                  <a:lnTo>
                    <a:pt x="969619" y="18231"/>
                  </a:lnTo>
                  <a:lnTo>
                    <a:pt x="976499" y="40950"/>
                  </a:lnTo>
                  <a:lnTo>
                    <a:pt x="976499" y="204749"/>
                  </a:lnTo>
                  <a:lnTo>
                    <a:pt x="973281" y="220689"/>
                  </a:lnTo>
                  <a:lnTo>
                    <a:pt x="964505" y="233705"/>
                  </a:lnTo>
                  <a:lnTo>
                    <a:pt x="951489" y="242481"/>
                  </a:lnTo>
                  <a:lnTo>
                    <a:pt x="935549" y="245699"/>
                  </a:ln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7317" y="860416"/>
            <a:ext cx="676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firstName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12462" y="842087"/>
            <a:ext cx="762635" cy="255270"/>
            <a:chOff x="5912462" y="842087"/>
            <a:chExt cx="762635" cy="255270"/>
          </a:xfrm>
        </p:grpSpPr>
        <p:sp>
          <p:nvSpPr>
            <p:cNvPr id="16" name="object 16"/>
            <p:cNvSpPr/>
            <p:nvPr/>
          </p:nvSpPr>
          <p:spPr>
            <a:xfrm>
              <a:off x="5917224" y="846849"/>
              <a:ext cx="753110" cy="245745"/>
            </a:xfrm>
            <a:custGeom>
              <a:avLst/>
              <a:gdLst/>
              <a:ahLst/>
              <a:cxnLst/>
              <a:rect l="l" t="t" r="r" b="b"/>
              <a:pathLst>
                <a:path w="753109" h="245744">
                  <a:moveTo>
                    <a:pt x="711749" y="245699"/>
                  </a:move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711749" y="0"/>
                  </a:lnTo>
                  <a:lnTo>
                    <a:pt x="745819" y="18231"/>
                  </a:lnTo>
                  <a:lnTo>
                    <a:pt x="752699" y="40950"/>
                  </a:lnTo>
                  <a:lnTo>
                    <a:pt x="752699" y="204749"/>
                  </a:lnTo>
                  <a:lnTo>
                    <a:pt x="749481" y="220689"/>
                  </a:lnTo>
                  <a:lnTo>
                    <a:pt x="740705" y="233705"/>
                  </a:lnTo>
                  <a:lnTo>
                    <a:pt x="727689" y="242481"/>
                  </a:lnTo>
                  <a:lnTo>
                    <a:pt x="711749" y="245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17224" y="846849"/>
              <a:ext cx="753110" cy="245745"/>
            </a:xfrm>
            <a:custGeom>
              <a:avLst/>
              <a:gdLst/>
              <a:ahLst/>
              <a:cxnLst/>
              <a:rect l="l" t="t" r="r" b="b"/>
              <a:pathLst>
                <a:path w="753109" h="245744">
                  <a:moveTo>
                    <a:pt x="0" y="40950"/>
                  </a:move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711749" y="0"/>
                  </a:lnTo>
                  <a:lnTo>
                    <a:pt x="745819" y="18231"/>
                  </a:lnTo>
                  <a:lnTo>
                    <a:pt x="752699" y="40950"/>
                  </a:lnTo>
                  <a:lnTo>
                    <a:pt x="752699" y="204749"/>
                  </a:lnTo>
                  <a:lnTo>
                    <a:pt x="749481" y="220689"/>
                  </a:lnTo>
                  <a:lnTo>
                    <a:pt x="740705" y="233705"/>
                  </a:lnTo>
                  <a:lnTo>
                    <a:pt x="727689" y="242481"/>
                  </a:lnTo>
                  <a:lnTo>
                    <a:pt x="711749" y="245699"/>
                  </a:ln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221567" y="860416"/>
            <a:ext cx="144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43512" y="873062"/>
            <a:ext cx="762635" cy="255270"/>
            <a:chOff x="7643512" y="873062"/>
            <a:chExt cx="762635" cy="255270"/>
          </a:xfrm>
        </p:grpSpPr>
        <p:sp>
          <p:nvSpPr>
            <p:cNvPr id="20" name="object 20"/>
            <p:cNvSpPr/>
            <p:nvPr/>
          </p:nvSpPr>
          <p:spPr>
            <a:xfrm>
              <a:off x="7648275" y="877825"/>
              <a:ext cx="753110" cy="245745"/>
            </a:xfrm>
            <a:custGeom>
              <a:avLst/>
              <a:gdLst/>
              <a:ahLst/>
              <a:cxnLst/>
              <a:rect l="l" t="t" r="r" b="b"/>
              <a:pathLst>
                <a:path w="753109" h="245744">
                  <a:moveTo>
                    <a:pt x="711749" y="245699"/>
                  </a:move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711749" y="0"/>
                  </a:lnTo>
                  <a:lnTo>
                    <a:pt x="745819" y="18231"/>
                  </a:lnTo>
                  <a:lnTo>
                    <a:pt x="752699" y="40950"/>
                  </a:lnTo>
                  <a:lnTo>
                    <a:pt x="752699" y="204749"/>
                  </a:lnTo>
                  <a:lnTo>
                    <a:pt x="749481" y="220689"/>
                  </a:lnTo>
                  <a:lnTo>
                    <a:pt x="740705" y="233705"/>
                  </a:lnTo>
                  <a:lnTo>
                    <a:pt x="727689" y="242481"/>
                  </a:lnTo>
                  <a:lnTo>
                    <a:pt x="711749" y="245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48275" y="877825"/>
              <a:ext cx="753110" cy="245745"/>
            </a:xfrm>
            <a:custGeom>
              <a:avLst/>
              <a:gdLst/>
              <a:ahLst/>
              <a:cxnLst/>
              <a:rect l="l" t="t" r="r" b="b"/>
              <a:pathLst>
                <a:path w="753109" h="245744">
                  <a:moveTo>
                    <a:pt x="0" y="40950"/>
                  </a:move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711749" y="0"/>
                  </a:lnTo>
                  <a:lnTo>
                    <a:pt x="745819" y="18231"/>
                  </a:lnTo>
                  <a:lnTo>
                    <a:pt x="752699" y="40950"/>
                  </a:lnTo>
                  <a:lnTo>
                    <a:pt x="752699" y="204749"/>
                  </a:lnTo>
                  <a:lnTo>
                    <a:pt x="749481" y="220689"/>
                  </a:lnTo>
                  <a:lnTo>
                    <a:pt x="740705" y="233705"/>
                  </a:lnTo>
                  <a:lnTo>
                    <a:pt x="727689" y="242481"/>
                  </a:lnTo>
                  <a:lnTo>
                    <a:pt x="711749" y="245699"/>
                  </a:ln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745113" y="891391"/>
            <a:ext cx="559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courses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07562" y="1792137"/>
            <a:ext cx="762635" cy="255270"/>
            <a:chOff x="6307562" y="1792137"/>
            <a:chExt cx="762635" cy="255270"/>
          </a:xfrm>
        </p:grpSpPr>
        <p:sp>
          <p:nvSpPr>
            <p:cNvPr id="24" name="object 24"/>
            <p:cNvSpPr/>
            <p:nvPr/>
          </p:nvSpPr>
          <p:spPr>
            <a:xfrm>
              <a:off x="6312325" y="1796900"/>
              <a:ext cx="753110" cy="245745"/>
            </a:xfrm>
            <a:custGeom>
              <a:avLst/>
              <a:gdLst/>
              <a:ahLst/>
              <a:cxnLst/>
              <a:rect l="l" t="t" r="r" b="b"/>
              <a:pathLst>
                <a:path w="753109" h="245744">
                  <a:moveTo>
                    <a:pt x="711749" y="245699"/>
                  </a:move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711749" y="0"/>
                  </a:lnTo>
                  <a:lnTo>
                    <a:pt x="745819" y="18231"/>
                  </a:lnTo>
                  <a:lnTo>
                    <a:pt x="752699" y="40950"/>
                  </a:lnTo>
                  <a:lnTo>
                    <a:pt x="752699" y="204749"/>
                  </a:lnTo>
                  <a:lnTo>
                    <a:pt x="749481" y="220689"/>
                  </a:lnTo>
                  <a:lnTo>
                    <a:pt x="740705" y="233705"/>
                  </a:lnTo>
                  <a:lnTo>
                    <a:pt x="727689" y="242481"/>
                  </a:lnTo>
                  <a:lnTo>
                    <a:pt x="711749" y="245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312325" y="1796900"/>
              <a:ext cx="753110" cy="245745"/>
            </a:xfrm>
            <a:custGeom>
              <a:avLst/>
              <a:gdLst/>
              <a:ahLst/>
              <a:cxnLst/>
              <a:rect l="l" t="t" r="r" b="b"/>
              <a:pathLst>
                <a:path w="753109" h="245744">
                  <a:moveTo>
                    <a:pt x="0" y="40950"/>
                  </a:move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711749" y="0"/>
                  </a:lnTo>
                  <a:lnTo>
                    <a:pt x="745819" y="18231"/>
                  </a:lnTo>
                  <a:lnTo>
                    <a:pt x="752699" y="40950"/>
                  </a:lnTo>
                  <a:lnTo>
                    <a:pt x="752699" y="204749"/>
                  </a:lnTo>
                  <a:lnTo>
                    <a:pt x="749481" y="220689"/>
                  </a:lnTo>
                  <a:lnTo>
                    <a:pt x="740705" y="233705"/>
                  </a:lnTo>
                  <a:lnTo>
                    <a:pt x="727689" y="242481"/>
                  </a:lnTo>
                  <a:lnTo>
                    <a:pt x="711749" y="245699"/>
                  </a:ln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502367" y="1810466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79187" y="1792137"/>
            <a:ext cx="762635" cy="255270"/>
            <a:chOff x="7679187" y="1792137"/>
            <a:chExt cx="762635" cy="255270"/>
          </a:xfrm>
        </p:grpSpPr>
        <p:sp>
          <p:nvSpPr>
            <p:cNvPr id="28" name="object 28"/>
            <p:cNvSpPr/>
            <p:nvPr/>
          </p:nvSpPr>
          <p:spPr>
            <a:xfrm>
              <a:off x="7683949" y="1796900"/>
              <a:ext cx="753110" cy="245745"/>
            </a:xfrm>
            <a:custGeom>
              <a:avLst/>
              <a:gdLst/>
              <a:ahLst/>
              <a:cxnLst/>
              <a:rect l="l" t="t" r="r" b="b"/>
              <a:pathLst>
                <a:path w="753109" h="245744">
                  <a:moveTo>
                    <a:pt x="711749" y="245699"/>
                  </a:move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711749" y="0"/>
                  </a:lnTo>
                  <a:lnTo>
                    <a:pt x="745819" y="18231"/>
                  </a:lnTo>
                  <a:lnTo>
                    <a:pt x="752699" y="40950"/>
                  </a:lnTo>
                  <a:lnTo>
                    <a:pt x="752699" y="204749"/>
                  </a:lnTo>
                  <a:lnTo>
                    <a:pt x="749481" y="220689"/>
                  </a:lnTo>
                  <a:lnTo>
                    <a:pt x="740705" y="233705"/>
                  </a:lnTo>
                  <a:lnTo>
                    <a:pt x="727689" y="242481"/>
                  </a:lnTo>
                  <a:lnTo>
                    <a:pt x="711749" y="245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83949" y="1796900"/>
              <a:ext cx="753110" cy="245745"/>
            </a:xfrm>
            <a:custGeom>
              <a:avLst/>
              <a:gdLst/>
              <a:ahLst/>
              <a:cxnLst/>
              <a:rect l="l" t="t" r="r" b="b"/>
              <a:pathLst>
                <a:path w="753109" h="245744">
                  <a:moveTo>
                    <a:pt x="0" y="40950"/>
                  </a:move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711749" y="0"/>
                  </a:lnTo>
                  <a:lnTo>
                    <a:pt x="745819" y="18231"/>
                  </a:lnTo>
                  <a:lnTo>
                    <a:pt x="752699" y="40950"/>
                  </a:lnTo>
                  <a:lnTo>
                    <a:pt x="752699" y="204749"/>
                  </a:lnTo>
                  <a:lnTo>
                    <a:pt x="749481" y="220689"/>
                  </a:lnTo>
                  <a:lnTo>
                    <a:pt x="740705" y="233705"/>
                  </a:lnTo>
                  <a:lnTo>
                    <a:pt x="727689" y="242481"/>
                  </a:lnTo>
                  <a:lnTo>
                    <a:pt x="711749" y="245699"/>
                  </a:ln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793439" y="1810466"/>
            <a:ext cx="533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teacher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92637" y="602162"/>
            <a:ext cx="5420995" cy="1920239"/>
            <a:chOff x="3592637" y="602162"/>
            <a:chExt cx="5420995" cy="1920239"/>
          </a:xfrm>
        </p:grpSpPr>
        <p:sp>
          <p:nvSpPr>
            <p:cNvPr id="32" name="object 32"/>
            <p:cNvSpPr/>
            <p:nvPr/>
          </p:nvSpPr>
          <p:spPr>
            <a:xfrm>
              <a:off x="4132649" y="606925"/>
              <a:ext cx="3928110" cy="1190625"/>
            </a:xfrm>
            <a:custGeom>
              <a:avLst/>
              <a:gdLst/>
              <a:ahLst/>
              <a:cxnLst/>
              <a:rect l="l" t="t" r="r" b="b"/>
              <a:pathLst>
                <a:path w="3928109" h="1190625">
                  <a:moveTo>
                    <a:pt x="2083799" y="99"/>
                  </a:moveTo>
                  <a:lnTo>
                    <a:pt x="0" y="239799"/>
                  </a:lnTo>
                </a:path>
                <a:path w="3928109" h="1190625">
                  <a:moveTo>
                    <a:pt x="2083799" y="99"/>
                  </a:moveTo>
                  <a:lnTo>
                    <a:pt x="1153499" y="239799"/>
                  </a:lnTo>
                </a:path>
                <a:path w="3928109" h="1190625">
                  <a:moveTo>
                    <a:pt x="2083799" y="99"/>
                  </a:moveTo>
                  <a:lnTo>
                    <a:pt x="2160899" y="239799"/>
                  </a:lnTo>
                </a:path>
                <a:path w="3928109" h="1190625">
                  <a:moveTo>
                    <a:pt x="2083874" y="0"/>
                  </a:moveTo>
                  <a:lnTo>
                    <a:pt x="3891974" y="270899"/>
                  </a:lnTo>
                </a:path>
                <a:path w="3928109" h="1190625">
                  <a:moveTo>
                    <a:pt x="3891974" y="516599"/>
                  </a:moveTo>
                  <a:lnTo>
                    <a:pt x="2556074" y="1190099"/>
                  </a:lnTo>
                </a:path>
                <a:path w="3928109" h="1190625">
                  <a:moveTo>
                    <a:pt x="3891949" y="516474"/>
                  </a:moveTo>
                  <a:lnTo>
                    <a:pt x="3927649" y="11899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49824" y="2271924"/>
              <a:ext cx="903605" cy="245745"/>
            </a:xfrm>
            <a:custGeom>
              <a:avLst/>
              <a:gdLst/>
              <a:ahLst/>
              <a:cxnLst/>
              <a:rect l="l" t="t" r="r" b="b"/>
              <a:pathLst>
                <a:path w="903604" h="245744">
                  <a:moveTo>
                    <a:pt x="862049" y="245699"/>
                  </a:move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862049" y="0"/>
                  </a:lnTo>
                  <a:lnTo>
                    <a:pt x="896119" y="18231"/>
                  </a:lnTo>
                  <a:lnTo>
                    <a:pt x="902999" y="40950"/>
                  </a:lnTo>
                  <a:lnTo>
                    <a:pt x="902999" y="204749"/>
                  </a:lnTo>
                  <a:lnTo>
                    <a:pt x="899781" y="220689"/>
                  </a:lnTo>
                  <a:lnTo>
                    <a:pt x="891005" y="233705"/>
                  </a:lnTo>
                  <a:lnTo>
                    <a:pt x="877989" y="242481"/>
                  </a:lnTo>
                  <a:lnTo>
                    <a:pt x="862049" y="245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49824" y="2271924"/>
              <a:ext cx="903605" cy="245745"/>
            </a:xfrm>
            <a:custGeom>
              <a:avLst/>
              <a:gdLst/>
              <a:ahLst/>
              <a:cxnLst/>
              <a:rect l="l" t="t" r="r" b="b"/>
              <a:pathLst>
                <a:path w="903604" h="245744">
                  <a:moveTo>
                    <a:pt x="0" y="40950"/>
                  </a:move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862049" y="0"/>
                  </a:lnTo>
                  <a:lnTo>
                    <a:pt x="896119" y="18231"/>
                  </a:lnTo>
                  <a:lnTo>
                    <a:pt x="902999" y="40950"/>
                  </a:lnTo>
                  <a:lnTo>
                    <a:pt x="902999" y="204749"/>
                  </a:lnTo>
                  <a:lnTo>
                    <a:pt x="899781" y="220689"/>
                  </a:lnTo>
                  <a:lnTo>
                    <a:pt x="891005" y="233705"/>
                  </a:lnTo>
                  <a:lnTo>
                    <a:pt x="877989" y="242481"/>
                  </a:lnTo>
                  <a:lnTo>
                    <a:pt x="862049" y="245699"/>
                  </a:ln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105274" y="2271924"/>
              <a:ext cx="903605" cy="245745"/>
            </a:xfrm>
            <a:custGeom>
              <a:avLst/>
              <a:gdLst/>
              <a:ahLst/>
              <a:cxnLst/>
              <a:rect l="l" t="t" r="r" b="b"/>
              <a:pathLst>
                <a:path w="903604" h="245744">
                  <a:moveTo>
                    <a:pt x="862049" y="245699"/>
                  </a:moveTo>
                  <a:lnTo>
                    <a:pt x="40950" y="245699"/>
                  </a:lnTo>
                  <a:lnTo>
                    <a:pt x="25010" y="242481"/>
                  </a:lnTo>
                  <a:lnTo>
                    <a:pt x="11994" y="233705"/>
                  </a:lnTo>
                  <a:lnTo>
                    <a:pt x="3218" y="220689"/>
                  </a:lnTo>
                  <a:lnTo>
                    <a:pt x="0" y="204749"/>
                  </a:lnTo>
                  <a:lnTo>
                    <a:pt x="0" y="40950"/>
                  </a:lnTo>
                  <a:lnTo>
                    <a:pt x="3218" y="25010"/>
                  </a:lnTo>
                  <a:lnTo>
                    <a:pt x="11994" y="11994"/>
                  </a:lnTo>
                  <a:lnTo>
                    <a:pt x="25010" y="3218"/>
                  </a:lnTo>
                  <a:lnTo>
                    <a:pt x="40950" y="0"/>
                  </a:lnTo>
                  <a:lnTo>
                    <a:pt x="862049" y="0"/>
                  </a:lnTo>
                  <a:lnTo>
                    <a:pt x="896119" y="18231"/>
                  </a:lnTo>
                  <a:lnTo>
                    <a:pt x="902999" y="40950"/>
                  </a:lnTo>
                  <a:lnTo>
                    <a:pt x="902999" y="204749"/>
                  </a:lnTo>
                  <a:lnTo>
                    <a:pt x="899781" y="220689"/>
                  </a:lnTo>
                  <a:lnTo>
                    <a:pt x="891005" y="233705"/>
                  </a:lnTo>
                  <a:lnTo>
                    <a:pt x="877989" y="242481"/>
                  </a:lnTo>
                  <a:lnTo>
                    <a:pt x="862049" y="245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601299" y="2042599"/>
              <a:ext cx="1407160" cy="475615"/>
            </a:xfrm>
            <a:custGeom>
              <a:avLst/>
              <a:gdLst/>
              <a:ahLst/>
              <a:cxnLst/>
              <a:rect l="l" t="t" r="r" b="b"/>
              <a:pathLst>
                <a:path w="1407159" h="475614">
                  <a:moveTo>
                    <a:pt x="503974" y="270275"/>
                  </a:moveTo>
                  <a:lnTo>
                    <a:pt x="507193" y="254335"/>
                  </a:lnTo>
                  <a:lnTo>
                    <a:pt x="515969" y="241319"/>
                  </a:lnTo>
                  <a:lnTo>
                    <a:pt x="528985" y="232543"/>
                  </a:lnTo>
                  <a:lnTo>
                    <a:pt x="544925" y="229324"/>
                  </a:lnTo>
                  <a:lnTo>
                    <a:pt x="1366024" y="229324"/>
                  </a:lnTo>
                  <a:lnTo>
                    <a:pt x="1400094" y="247556"/>
                  </a:lnTo>
                  <a:lnTo>
                    <a:pt x="1406974" y="270275"/>
                  </a:lnTo>
                  <a:lnTo>
                    <a:pt x="1406974" y="434074"/>
                  </a:lnTo>
                  <a:lnTo>
                    <a:pt x="1403756" y="450014"/>
                  </a:lnTo>
                  <a:lnTo>
                    <a:pt x="1394980" y="463030"/>
                  </a:lnTo>
                  <a:lnTo>
                    <a:pt x="1381964" y="471806"/>
                  </a:lnTo>
                  <a:lnTo>
                    <a:pt x="1366024" y="475024"/>
                  </a:lnTo>
                  <a:lnTo>
                    <a:pt x="544925" y="475024"/>
                  </a:lnTo>
                  <a:lnTo>
                    <a:pt x="528985" y="471806"/>
                  </a:lnTo>
                  <a:lnTo>
                    <a:pt x="515969" y="463030"/>
                  </a:lnTo>
                  <a:lnTo>
                    <a:pt x="507193" y="450014"/>
                  </a:lnTo>
                  <a:lnTo>
                    <a:pt x="503974" y="434074"/>
                  </a:lnTo>
                  <a:lnTo>
                    <a:pt x="503974" y="270275"/>
                  </a:lnTo>
                  <a:close/>
                </a:path>
                <a:path w="1407159" h="475614">
                  <a:moveTo>
                    <a:pt x="458999" y="0"/>
                  </a:moveTo>
                  <a:lnTo>
                    <a:pt x="0" y="229199"/>
                  </a:lnTo>
                </a:path>
                <a:path w="1407159" h="475614">
                  <a:moveTo>
                    <a:pt x="458999" y="0"/>
                  </a:moveTo>
                  <a:lnTo>
                    <a:pt x="955499" y="2291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597399" y="1279400"/>
              <a:ext cx="930910" cy="245745"/>
            </a:xfrm>
            <a:custGeom>
              <a:avLst/>
              <a:gdLst/>
              <a:ahLst/>
              <a:cxnLst/>
              <a:rect l="l" t="t" r="r" b="b"/>
              <a:pathLst>
                <a:path w="930910" h="245744">
                  <a:moveTo>
                    <a:pt x="930299" y="245699"/>
                  </a:moveTo>
                  <a:lnTo>
                    <a:pt x="0" y="245699"/>
                  </a:lnTo>
                  <a:lnTo>
                    <a:pt x="0" y="0"/>
                  </a:lnTo>
                  <a:lnTo>
                    <a:pt x="889349" y="0"/>
                  </a:lnTo>
                  <a:lnTo>
                    <a:pt x="930299" y="40950"/>
                  </a:lnTo>
                  <a:lnTo>
                    <a:pt x="930299" y="245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597399" y="1279400"/>
              <a:ext cx="930910" cy="245745"/>
            </a:xfrm>
            <a:custGeom>
              <a:avLst/>
              <a:gdLst/>
              <a:ahLst/>
              <a:cxnLst/>
              <a:rect l="l" t="t" r="r" b="b"/>
              <a:pathLst>
                <a:path w="930910" h="245744">
                  <a:moveTo>
                    <a:pt x="0" y="0"/>
                  </a:moveTo>
                  <a:lnTo>
                    <a:pt x="889349" y="0"/>
                  </a:lnTo>
                  <a:lnTo>
                    <a:pt x="930299" y="40950"/>
                  </a:lnTo>
                  <a:lnTo>
                    <a:pt x="930299" y="245699"/>
                  </a:lnTo>
                  <a:lnTo>
                    <a:pt x="0" y="245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856878" y="1287900"/>
            <a:ext cx="3911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Cool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816112" y="1274637"/>
            <a:ext cx="940435" cy="255270"/>
            <a:chOff x="4816112" y="1274637"/>
            <a:chExt cx="940435" cy="255270"/>
          </a:xfrm>
        </p:grpSpPr>
        <p:sp>
          <p:nvSpPr>
            <p:cNvPr id="41" name="object 41"/>
            <p:cNvSpPr/>
            <p:nvPr/>
          </p:nvSpPr>
          <p:spPr>
            <a:xfrm>
              <a:off x="4820875" y="1279400"/>
              <a:ext cx="930910" cy="245745"/>
            </a:xfrm>
            <a:custGeom>
              <a:avLst/>
              <a:gdLst/>
              <a:ahLst/>
              <a:cxnLst/>
              <a:rect l="l" t="t" r="r" b="b"/>
              <a:pathLst>
                <a:path w="930910" h="245744">
                  <a:moveTo>
                    <a:pt x="930299" y="245699"/>
                  </a:moveTo>
                  <a:lnTo>
                    <a:pt x="0" y="245699"/>
                  </a:lnTo>
                  <a:lnTo>
                    <a:pt x="0" y="0"/>
                  </a:lnTo>
                  <a:lnTo>
                    <a:pt x="889349" y="0"/>
                  </a:lnTo>
                  <a:lnTo>
                    <a:pt x="930299" y="40950"/>
                  </a:lnTo>
                  <a:lnTo>
                    <a:pt x="930299" y="245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820875" y="1279400"/>
              <a:ext cx="930910" cy="245745"/>
            </a:xfrm>
            <a:custGeom>
              <a:avLst/>
              <a:gdLst/>
              <a:ahLst/>
              <a:cxnLst/>
              <a:rect l="l" t="t" r="r" b="b"/>
              <a:pathLst>
                <a:path w="930910" h="245744">
                  <a:moveTo>
                    <a:pt x="0" y="0"/>
                  </a:moveTo>
                  <a:lnTo>
                    <a:pt x="889349" y="0"/>
                  </a:lnTo>
                  <a:lnTo>
                    <a:pt x="930299" y="40950"/>
                  </a:lnTo>
                  <a:lnTo>
                    <a:pt x="930299" y="245699"/>
                  </a:lnTo>
                  <a:lnTo>
                    <a:pt x="0" y="245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119833" y="1287900"/>
            <a:ext cx="3124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Joe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912462" y="1274625"/>
            <a:ext cx="940435" cy="255270"/>
            <a:chOff x="5912462" y="1274625"/>
            <a:chExt cx="940435" cy="255270"/>
          </a:xfrm>
        </p:grpSpPr>
        <p:sp>
          <p:nvSpPr>
            <p:cNvPr id="45" name="object 45"/>
            <p:cNvSpPr/>
            <p:nvPr/>
          </p:nvSpPr>
          <p:spPr>
            <a:xfrm>
              <a:off x="5917224" y="1279387"/>
              <a:ext cx="930910" cy="245745"/>
            </a:xfrm>
            <a:custGeom>
              <a:avLst/>
              <a:gdLst/>
              <a:ahLst/>
              <a:cxnLst/>
              <a:rect l="l" t="t" r="r" b="b"/>
              <a:pathLst>
                <a:path w="930909" h="245744">
                  <a:moveTo>
                    <a:pt x="930299" y="245699"/>
                  </a:moveTo>
                  <a:lnTo>
                    <a:pt x="0" y="245699"/>
                  </a:lnTo>
                  <a:lnTo>
                    <a:pt x="0" y="0"/>
                  </a:lnTo>
                  <a:lnTo>
                    <a:pt x="889349" y="0"/>
                  </a:lnTo>
                  <a:lnTo>
                    <a:pt x="930299" y="40950"/>
                  </a:lnTo>
                  <a:lnTo>
                    <a:pt x="930299" y="245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917224" y="1279387"/>
              <a:ext cx="930910" cy="245745"/>
            </a:xfrm>
            <a:custGeom>
              <a:avLst/>
              <a:gdLst/>
              <a:ahLst/>
              <a:cxnLst/>
              <a:rect l="l" t="t" r="r" b="b"/>
              <a:pathLst>
                <a:path w="930909" h="245744">
                  <a:moveTo>
                    <a:pt x="0" y="0"/>
                  </a:moveTo>
                  <a:lnTo>
                    <a:pt x="889349" y="0"/>
                  </a:lnTo>
                  <a:lnTo>
                    <a:pt x="930299" y="40950"/>
                  </a:lnTo>
                  <a:lnTo>
                    <a:pt x="930299" y="245699"/>
                  </a:lnTo>
                  <a:lnTo>
                    <a:pt x="0" y="245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6112365" y="1287888"/>
            <a:ext cx="5200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12345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823662" y="2267162"/>
            <a:ext cx="940435" cy="683260"/>
            <a:chOff x="5823662" y="2267162"/>
            <a:chExt cx="940435" cy="683260"/>
          </a:xfrm>
        </p:grpSpPr>
        <p:sp>
          <p:nvSpPr>
            <p:cNvPr id="49" name="object 49"/>
            <p:cNvSpPr/>
            <p:nvPr/>
          </p:nvSpPr>
          <p:spPr>
            <a:xfrm>
              <a:off x="5828424" y="2271925"/>
              <a:ext cx="930910" cy="673735"/>
            </a:xfrm>
            <a:custGeom>
              <a:avLst/>
              <a:gdLst/>
              <a:ahLst/>
              <a:cxnLst/>
              <a:rect l="l" t="t" r="r" b="b"/>
              <a:pathLst>
                <a:path w="930909" h="673735">
                  <a:moveTo>
                    <a:pt x="930299" y="673499"/>
                  </a:moveTo>
                  <a:lnTo>
                    <a:pt x="0" y="673499"/>
                  </a:lnTo>
                  <a:lnTo>
                    <a:pt x="0" y="0"/>
                  </a:lnTo>
                  <a:lnTo>
                    <a:pt x="818047" y="0"/>
                  </a:lnTo>
                  <a:lnTo>
                    <a:pt x="930299" y="112252"/>
                  </a:lnTo>
                  <a:lnTo>
                    <a:pt x="930299" y="67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828424" y="2271925"/>
              <a:ext cx="930910" cy="673735"/>
            </a:xfrm>
            <a:custGeom>
              <a:avLst/>
              <a:gdLst/>
              <a:ahLst/>
              <a:cxnLst/>
              <a:rect l="l" t="t" r="r" b="b"/>
              <a:pathLst>
                <a:path w="930909" h="673735">
                  <a:moveTo>
                    <a:pt x="0" y="0"/>
                  </a:moveTo>
                  <a:lnTo>
                    <a:pt x="818047" y="0"/>
                  </a:lnTo>
                  <a:lnTo>
                    <a:pt x="930299" y="112252"/>
                  </a:lnTo>
                  <a:lnTo>
                    <a:pt x="930299" y="673499"/>
                  </a:lnTo>
                  <a:lnTo>
                    <a:pt x="0" y="673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6045436" y="2302601"/>
            <a:ext cx="440690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065" marR="5080" indent="-127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Arial"/>
                <a:cs typeface="Arial"/>
              </a:rPr>
              <a:t>Full </a:t>
            </a:r>
            <a:r>
              <a:rPr dirty="0" sz="1400">
                <a:latin typeface="Arial"/>
                <a:cs typeface="Arial"/>
              </a:rPr>
              <a:t> stack  Java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001862" y="2651887"/>
            <a:ext cx="2005330" cy="255270"/>
            <a:chOff x="7001862" y="2651887"/>
            <a:chExt cx="2005330" cy="255270"/>
          </a:xfrm>
        </p:grpSpPr>
        <p:sp>
          <p:nvSpPr>
            <p:cNvPr id="53" name="object 53"/>
            <p:cNvSpPr/>
            <p:nvPr/>
          </p:nvSpPr>
          <p:spPr>
            <a:xfrm>
              <a:off x="7006625" y="2656650"/>
              <a:ext cx="1264920" cy="245745"/>
            </a:xfrm>
            <a:custGeom>
              <a:avLst/>
              <a:gdLst/>
              <a:ahLst/>
              <a:cxnLst/>
              <a:rect l="l" t="t" r="r" b="b"/>
              <a:pathLst>
                <a:path w="1264920" h="245744">
                  <a:moveTo>
                    <a:pt x="1264499" y="245699"/>
                  </a:moveTo>
                  <a:lnTo>
                    <a:pt x="0" y="245699"/>
                  </a:lnTo>
                  <a:lnTo>
                    <a:pt x="0" y="0"/>
                  </a:lnTo>
                  <a:lnTo>
                    <a:pt x="1223549" y="0"/>
                  </a:lnTo>
                  <a:lnTo>
                    <a:pt x="1264499" y="40950"/>
                  </a:lnTo>
                  <a:lnTo>
                    <a:pt x="1264499" y="245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006625" y="2656650"/>
              <a:ext cx="1264920" cy="245745"/>
            </a:xfrm>
            <a:custGeom>
              <a:avLst/>
              <a:gdLst/>
              <a:ahLst/>
              <a:cxnLst/>
              <a:rect l="l" t="t" r="r" b="b"/>
              <a:pathLst>
                <a:path w="1264920" h="245744">
                  <a:moveTo>
                    <a:pt x="0" y="0"/>
                  </a:moveTo>
                  <a:lnTo>
                    <a:pt x="1223549" y="0"/>
                  </a:lnTo>
                  <a:lnTo>
                    <a:pt x="1264499" y="40950"/>
                  </a:lnTo>
                  <a:lnTo>
                    <a:pt x="1264499" y="245699"/>
                  </a:lnTo>
                  <a:lnTo>
                    <a:pt x="0" y="245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324775" y="2656650"/>
              <a:ext cx="677545" cy="245745"/>
            </a:xfrm>
            <a:custGeom>
              <a:avLst/>
              <a:gdLst/>
              <a:ahLst/>
              <a:cxnLst/>
              <a:rect l="l" t="t" r="r" b="b"/>
              <a:pathLst>
                <a:path w="677545" h="245744">
                  <a:moveTo>
                    <a:pt x="677099" y="245699"/>
                  </a:moveTo>
                  <a:lnTo>
                    <a:pt x="0" y="245699"/>
                  </a:lnTo>
                  <a:lnTo>
                    <a:pt x="0" y="0"/>
                  </a:lnTo>
                  <a:lnTo>
                    <a:pt x="636149" y="0"/>
                  </a:lnTo>
                  <a:lnTo>
                    <a:pt x="677099" y="40950"/>
                  </a:lnTo>
                  <a:lnTo>
                    <a:pt x="677099" y="245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324775" y="2656650"/>
              <a:ext cx="677545" cy="245745"/>
            </a:xfrm>
            <a:custGeom>
              <a:avLst/>
              <a:gdLst/>
              <a:ahLst/>
              <a:cxnLst/>
              <a:rect l="l" t="t" r="r" b="b"/>
              <a:pathLst>
                <a:path w="677545" h="245744">
                  <a:moveTo>
                    <a:pt x="0" y="0"/>
                  </a:moveTo>
                  <a:lnTo>
                    <a:pt x="636149" y="0"/>
                  </a:lnTo>
                  <a:lnTo>
                    <a:pt x="677099" y="40950"/>
                  </a:lnTo>
                  <a:lnTo>
                    <a:pt x="677099" y="245699"/>
                  </a:lnTo>
                  <a:lnTo>
                    <a:pt x="0" y="245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7107304" y="2285491"/>
            <a:ext cx="1787525" cy="618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950594" algn="l"/>
              </a:tabLst>
            </a:pPr>
            <a:r>
              <a:rPr dirty="0" sz="1200" spc="-5">
                <a:latin typeface="Arial"/>
                <a:cs typeface="Arial"/>
              </a:rPr>
              <a:t>lastName	firstName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"/>
              <a:cs typeface="Arial"/>
            </a:endParaRPr>
          </a:p>
          <a:p>
            <a:pPr algn="r" marR="50800">
              <a:lnSpc>
                <a:spcPct val="100000"/>
              </a:lnSpc>
              <a:spcBef>
                <a:spcPts val="5"/>
              </a:spcBef>
              <a:tabLst>
                <a:tab pos="1350010" algn="l"/>
              </a:tabLst>
            </a:pPr>
            <a:r>
              <a:rPr dirty="0" sz="1400" spc="-5">
                <a:latin typeface="Arial"/>
                <a:cs typeface="Arial"/>
              </a:rPr>
              <a:t>Smotherma</a:t>
            </a:r>
            <a:r>
              <a:rPr dirty="0" sz="1400">
                <a:latin typeface="Arial"/>
                <a:cs typeface="Arial"/>
              </a:rPr>
              <a:t>n	</a:t>
            </a:r>
            <a:r>
              <a:rPr dirty="0" sz="1400" spc="-5">
                <a:latin typeface="Arial"/>
                <a:cs typeface="Arial"/>
              </a:rPr>
              <a:t>Kent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62474" y="1092549"/>
            <a:ext cx="4601210" cy="1564640"/>
          </a:xfrm>
          <a:custGeom>
            <a:avLst/>
            <a:gdLst/>
            <a:ahLst/>
            <a:cxnLst/>
            <a:rect l="l" t="t" r="r" b="b"/>
            <a:pathLst>
              <a:path w="4601209" h="1564639">
                <a:moveTo>
                  <a:pt x="70199" y="0"/>
                </a:moveTo>
                <a:lnTo>
                  <a:pt x="0" y="186899"/>
                </a:lnTo>
              </a:path>
              <a:path w="4601209" h="1564639">
                <a:moveTo>
                  <a:pt x="1223549" y="0"/>
                </a:moveTo>
                <a:lnTo>
                  <a:pt x="1223549" y="186899"/>
                </a:lnTo>
              </a:path>
              <a:path w="4601209" h="1564639">
                <a:moveTo>
                  <a:pt x="2231099" y="0"/>
                </a:moveTo>
                <a:lnTo>
                  <a:pt x="2319899" y="186899"/>
                </a:lnTo>
              </a:path>
              <a:path w="4601209" h="1564639">
                <a:moveTo>
                  <a:pt x="2626199" y="950049"/>
                </a:moveTo>
                <a:lnTo>
                  <a:pt x="2231099" y="1179249"/>
                </a:lnTo>
              </a:path>
              <a:path w="4601209" h="1564639">
                <a:moveTo>
                  <a:pt x="3538899" y="1425199"/>
                </a:moveTo>
                <a:lnTo>
                  <a:pt x="3576399" y="1564099"/>
                </a:lnTo>
              </a:path>
              <a:path w="4601209" h="1564639">
                <a:moveTo>
                  <a:pt x="4494299" y="1425074"/>
                </a:moveTo>
                <a:lnTo>
                  <a:pt x="4600799" y="156397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25" y="1741587"/>
            <a:ext cx="2270125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F46524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algn="ctr" marL="388620" marR="381000">
              <a:lnSpc>
                <a:spcPct val="101200"/>
              </a:lnSpc>
              <a:spcBef>
                <a:spcPts val="1565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Syntax:  </a:t>
            </a:r>
            <a:r>
              <a:rPr dirty="0" sz="2100" spc="5">
                <a:latin typeface="Arial"/>
                <a:cs typeface="Arial"/>
              </a:rPr>
              <a:t>Objects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6150" y="64897"/>
            <a:ext cx="5546090" cy="2250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1325" marR="508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00"/>
                </a:solidFill>
                <a:latin typeface="Arial"/>
                <a:cs typeface="Arial"/>
              </a:rPr>
              <a:t>properties</a:t>
            </a:r>
            <a:r>
              <a:rPr dirty="0" sz="1600" spc="-13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(the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name/value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pairs)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lot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index,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except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instead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string.</a:t>
            </a:r>
            <a:endParaRPr sz="1600">
              <a:latin typeface="Arial"/>
              <a:cs typeface="Arial"/>
            </a:endParaRPr>
          </a:p>
          <a:p>
            <a:pPr marL="441325" marR="554990" indent="-428625">
              <a:lnSpc>
                <a:spcPct val="101600"/>
              </a:lnSpc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instead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student.lastNam</a:t>
            </a:r>
            <a:r>
              <a:rPr dirty="0" sz="1600" spc="-24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write 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instead:</a:t>
            </a:r>
            <a:endParaRPr sz="1600">
              <a:latin typeface="Arial"/>
              <a:cs typeface="Arial"/>
            </a:endParaRPr>
          </a:p>
          <a:p>
            <a:pPr marL="898525">
              <a:lnSpc>
                <a:spcPct val="100000"/>
              </a:lnSpc>
              <a:spcBef>
                <a:spcPts val="25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student["lastName"]</a:t>
            </a:r>
            <a:endParaRPr sz="1600">
              <a:latin typeface="Courier New"/>
              <a:cs typeface="Courier New"/>
            </a:endParaRPr>
          </a:p>
          <a:p>
            <a:pPr marL="441325" marR="437515" indent="-428625">
              <a:lnSpc>
                <a:spcPct val="101600"/>
              </a:lnSpc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matters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can't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in.</a:t>
            </a:r>
            <a:endParaRPr sz="1600">
              <a:latin typeface="Arial"/>
              <a:cs typeface="Arial"/>
            </a:endParaRPr>
          </a:p>
          <a:p>
            <a:pPr marL="898525">
              <a:lnSpc>
                <a:spcPct val="100000"/>
              </a:lnSpc>
              <a:spcBef>
                <a:spcPts val="3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property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"lastName";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7575" y="2293747"/>
            <a:ext cx="5086350" cy="1507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student[property]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NOT: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student.property</a:t>
            </a:r>
            <a:endParaRPr sz="1600">
              <a:latin typeface="Courier New"/>
              <a:cs typeface="Courier New"/>
            </a:endParaRPr>
          </a:p>
          <a:p>
            <a:pPr marL="469900" indent="-428625">
              <a:lnSpc>
                <a:spcPct val="100000"/>
              </a:lnSpc>
              <a:spcBef>
                <a:spcPts val="30"/>
              </a:spcBef>
              <a:buFont typeface="Arial Unicode MS"/>
              <a:buChar char="➔"/>
              <a:tabLst>
                <a:tab pos="469265" algn="l"/>
                <a:tab pos="469900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subtle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incredibly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useful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feature.</a:t>
            </a:r>
            <a:endParaRPr sz="1600">
              <a:latin typeface="Arial"/>
              <a:cs typeface="Arial"/>
            </a:endParaRPr>
          </a:p>
          <a:p>
            <a:pPr marL="469900" marR="5080" indent="-428625">
              <a:lnSpc>
                <a:spcPct val="101600"/>
              </a:lnSpc>
              <a:buFont typeface="Arial Unicode MS"/>
              <a:buChar char="➔"/>
              <a:tabLst>
                <a:tab pos="469265" algn="l"/>
                <a:tab pos="469900" algn="l"/>
              </a:tabLst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this,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1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FFFF00"/>
                </a:solidFill>
                <a:latin typeface="Arial"/>
                <a:cs typeface="Arial"/>
              </a:rPr>
              <a:t>associative</a:t>
            </a:r>
            <a:r>
              <a:rPr dirty="0" sz="16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FFFF00"/>
                </a:solidFill>
                <a:latin typeface="Arial"/>
                <a:cs typeface="Arial"/>
              </a:rPr>
              <a:t>arra</a:t>
            </a:r>
            <a:r>
              <a:rPr dirty="0" sz="1600" spc="1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25" y="1741587"/>
            <a:ext cx="2270125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F46524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algn="ctr" marL="388620" marR="381000">
              <a:lnSpc>
                <a:spcPct val="101200"/>
              </a:lnSpc>
              <a:spcBef>
                <a:spcPts val="1565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Syntax:  </a:t>
            </a:r>
            <a:r>
              <a:rPr dirty="0" sz="2100" spc="-25">
                <a:latin typeface="Arial"/>
                <a:cs typeface="Arial"/>
              </a:rPr>
              <a:t>Decisions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6049" y="73747"/>
            <a:ext cx="5534025" cy="10121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1325" marR="5080" indent="-428625">
              <a:lnSpc>
                <a:spcPct val="101600"/>
              </a:lnSpc>
              <a:spcBef>
                <a:spcPts val="70"/>
              </a:spcBef>
              <a:buFont typeface="Arial Unicode MS"/>
              <a:buChar char="➔"/>
              <a:tabLst>
                <a:tab pos="440690" algn="l"/>
                <a:tab pos="44132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dirty="0" sz="1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FFFF00"/>
                </a:solidFill>
                <a:latin typeface="Arial"/>
                <a:cs typeface="Arial"/>
              </a:rPr>
              <a:t>ha</a:t>
            </a:r>
            <a:r>
              <a:rPr dirty="0" sz="1600" spc="-65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ability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decisions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thing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FFFF00"/>
                </a:solidFill>
                <a:latin typeface="Arial"/>
                <a:cs typeface="Arial"/>
              </a:rPr>
              <a:t>doe</a:t>
            </a:r>
            <a:r>
              <a:rPr dirty="0" sz="1600" spc="-45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dirty="0" sz="1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lvl="1" marL="898525" indent="-428625">
              <a:lnSpc>
                <a:spcPct val="100000"/>
              </a:lnSpc>
              <a:spcBef>
                <a:spcPts val="30"/>
              </a:spcBef>
              <a:buFont typeface="Arial Unicode MS"/>
              <a:buChar char="◆"/>
              <a:tabLst>
                <a:tab pos="897890" algn="l"/>
                <a:tab pos="898525" algn="l"/>
              </a:tabLst>
            </a:pP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decisions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FFFF00"/>
                </a:solidFill>
                <a:latin typeface="Arial"/>
                <a:cs typeface="Arial"/>
              </a:rPr>
              <a:t>if/else</a:t>
            </a:r>
            <a:r>
              <a:rPr dirty="0" sz="1600" spc="-13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474" y="1311997"/>
            <a:ext cx="2829560" cy="7645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 firstName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'Kent'; </a:t>
            </a:r>
            <a:r>
              <a:rPr dirty="0" sz="1600" spc="-9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6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numAccounts</a:t>
            </a:r>
            <a:r>
              <a:rPr dirty="0" sz="16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6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1;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balance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12.34;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7474" y="2302597"/>
            <a:ext cx="4780280" cy="200278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69900" marR="126364" indent="-45720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if (balance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&lt;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20 &amp;&amp; numAccounts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1)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dirty="0" sz="1600" spc="-9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console.log("Transfer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funds!");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1600"/>
              </a:lnSpc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else if (balance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20 || firstName == </a:t>
            </a:r>
            <a:r>
              <a:rPr dirty="0" sz="1600" spc="-9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'Kent')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console.log("Sufficient</a:t>
            </a:r>
            <a:r>
              <a:rPr dirty="0" sz="16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funds.");</a:t>
            </a:r>
            <a:endParaRPr sz="1600">
              <a:latin typeface="Courier New"/>
              <a:cs typeface="Courier New"/>
            </a:endParaRPr>
          </a:p>
          <a:p>
            <a:pPr marL="469900" marR="34925" indent="-457200">
              <a:lnSpc>
                <a:spcPct val="101600"/>
              </a:lnSpc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else if (balance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&lt;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20)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dirty="0" sz="16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console.log("Insufficient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funds!");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25" y="1741587"/>
            <a:ext cx="2270125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F46524"/>
                </a:solidFill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  <a:p>
            <a:pPr algn="ctr" marL="388620" marR="381000">
              <a:lnSpc>
                <a:spcPct val="101200"/>
              </a:lnSpc>
              <a:spcBef>
                <a:spcPts val="1565"/>
              </a:spcBef>
            </a:pPr>
            <a:r>
              <a:rPr dirty="0" sz="2100">
                <a:latin typeface="Arial"/>
                <a:cs typeface="Arial"/>
              </a:rPr>
              <a:t>Core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Syntax:  </a:t>
            </a:r>
            <a:r>
              <a:rPr dirty="0" sz="2100" spc="-50">
                <a:latin typeface="Arial"/>
                <a:cs typeface="Arial"/>
              </a:rPr>
              <a:t>Loops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7474" y="192997"/>
            <a:ext cx="5755640" cy="10121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 fruits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["apple", 'orange', "watermelon"]; </a:t>
            </a:r>
            <a:r>
              <a:rPr dirty="0" sz="1600" spc="-9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(var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fruits.length;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i++)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console.log("Fruit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"="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fruits[i];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474" y="1431247"/>
            <a:ext cx="5725160" cy="76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while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(i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fruits.length)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console.log("Fruit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"="</a:t>
            </a:r>
            <a:r>
              <a:rPr dirty="0" sz="16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fruits[i];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75624" y="2220929"/>
          <a:ext cx="5245100" cy="973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/>
                <a:gridCol w="335279"/>
                <a:gridCol w="1554480"/>
                <a:gridCol w="365760"/>
                <a:gridCol w="731520"/>
                <a:gridCol w="365760"/>
                <a:gridCol w="1311910"/>
              </a:tblGrid>
              <a:tr h="238918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i++;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ts val="165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//increments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before</a:t>
                      </a:r>
                      <a:r>
                        <a:rPr dirty="0" sz="1600" spc="-8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++i;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ts val="172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//increments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2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2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after</a:t>
                      </a:r>
                      <a:r>
                        <a:rPr dirty="0" sz="160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</a:tr>
              <a:tr h="238918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600" spc="-7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20"/>
                        </a:lnSpc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6524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37474" y="3164797"/>
            <a:ext cx="1701800" cy="76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6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2021-04-30T17:02:27Z</dcterms:created>
  <dcterms:modified xsi:type="dcterms:W3CDTF">2021-04-30T17:02:27Z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