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8"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833B1C-FE68-4A44-A46D-9F1441D1B243}">
          <p14:sldIdLst>
            <p14:sldId id="256"/>
            <p14:sldId id="278"/>
            <p14:sldId id="257"/>
            <p14:sldId id="258"/>
            <p14:sldId id="259"/>
            <p14:sldId id="260"/>
            <p14:sldId id="261"/>
          </p14:sldIdLst>
        </p14:section>
        <p14:section name="Untitled Section" id="{1597E6EC-FD2C-4CD5-A9D2-3329BEAC477F}">
          <p14:sldIdLst>
            <p14:sldId id="262"/>
            <p14:sldId id="264"/>
            <p14:sldId id="265"/>
            <p14:sldId id="266"/>
            <p14:sldId id="267"/>
            <p14:sldId id="268"/>
            <p14:sldId id="269"/>
            <p14:sldId id="270"/>
            <p14:sldId id="271"/>
            <p14:sldId id="272"/>
            <p14:sldId id="273"/>
            <p14:sldId id="274"/>
            <p14:sldId id="275"/>
            <p14:sldId id="276"/>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0" autoAdjust="0"/>
    <p:restoredTop sz="94660"/>
  </p:normalViewPr>
  <p:slideViewPr>
    <p:cSldViewPr snapToGrid="0">
      <p:cViewPr varScale="1">
        <p:scale>
          <a:sx n="116" d="100"/>
          <a:sy n="116" d="100"/>
        </p:scale>
        <p:origin x="5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61606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12B134-D57A-47B0-9FC8-42672359FFDA}" type="datetimeFigureOut">
              <a:rPr lang="en-US" smtClean="0"/>
              <a:t>12/19/24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28003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91478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2897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39421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500425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943578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656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24199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44848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13196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2B134-D57A-47B0-9FC8-42672359FFDA}" type="datetimeFigureOut">
              <a:rPr lang="en-US" smtClean="0"/>
              <a:t>12/19/24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417780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2B134-D57A-47B0-9FC8-42672359FFDA}" type="datetimeFigureOut">
              <a:rPr lang="en-US" smtClean="0"/>
              <a:t>12/19/24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25918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69823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186550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212B134-D57A-47B0-9FC8-42672359FFDA}" type="datetimeFigureOut">
              <a:rPr lang="en-US" smtClean="0"/>
              <a:t>12/19/24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351164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12B134-D57A-47B0-9FC8-42672359FFDA}" type="datetimeFigureOut">
              <a:rPr lang="en-US" smtClean="0"/>
              <a:t>12/19/24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A9ABB9-A626-40E8-9D7E-401EA347D522}" type="slidenum">
              <a:rPr lang="en-US" smtClean="0"/>
              <a:t>‹#›</a:t>
            </a:fld>
            <a:endParaRPr lang="en-US"/>
          </a:p>
        </p:txBody>
      </p:sp>
    </p:spTree>
    <p:extLst>
      <p:ext uri="{BB962C8B-B14F-4D97-AF65-F5344CB8AC3E}">
        <p14:creationId xmlns:p14="http://schemas.microsoft.com/office/powerpoint/2010/main" val="249808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0">
              <a:schemeClr val="accent1">
                <a:lumMod val="7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12B134-D57A-47B0-9FC8-42672359FFDA}" type="datetimeFigureOut">
              <a:rPr lang="en-US" smtClean="0"/>
              <a:t>12/19/24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A9ABB9-A626-40E8-9D7E-401EA347D522}" type="slidenum">
              <a:rPr lang="en-US" smtClean="0"/>
              <a:t>‹#›</a:t>
            </a:fld>
            <a:endParaRPr lang="en-US"/>
          </a:p>
        </p:txBody>
      </p:sp>
    </p:spTree>
    <p:extLst>
      <p:ext uri="{BB962C8B-B14F-4D97-AF65-F5344CB8AC3E}">
        <p14:creationId xmlns:p14="http://schemas.microsoft.com/office/powerpoint/2010/main" val="35127196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B8F9-9EA1-4E83-8D39-65FB403FBCB9}"/>
              </a:ext>
            </a:extLst>
          </p:cNvPr>
          <p:cNvSpPr>
            <a:spLocks noGrp="1"/>
          </p:cNvSpPr>
          <p:nvPr>
            <p:ph type="ctrTitle"/>
          </p:nvPr>
        </p:nvSpPr>
        <p:spPr/>
        <p:txBody>
          <a:bodyPr/>
          <a:lstStyle/>
          <a:p>
            <a:r>
              <a:rPr lang="en-US" dirty="0">
                <a:solidFill>
                  <a:schemeClr val="tx1"/>
                </a:solidFill>
                <a:effectLst>
                  <a:outerShdw blurRad="50800" dist="38100" dir="2700000" algn="tl" rotWithShape="0">
                    <a:prstClr val="black">
                      <a:alpha val="40000"/>
                    </a:prstClr>
                  </a:outerShdw>
                </a:effectLst>
              </a:rPr>
              <a:t>Document Object Model</a:t>
            </a:r>
            <a:br>
              <a:rPr lang="en-US" dirty="0">
                <a:solidFill>
                  <a:schemeClr val="tx1"/>
                </a:solidFill>
                <a:effectLst>
                  <a:outerShdw blurRad="50800" dist="38100" dir="2700000" algn="tl" rotWithShape="0">
                    <a:prstClr val="black">
                      <a:alpha val="40000"/>
                    </a:prstClr>
                  </a:outerShdw>
                </a:effectLst>
              </a:rPr>
            </a:br>
            <a:r>
              <a:rPr lang="en-US" dirty="0">
                <a:solidFill>
                  <a:schemeClr val="tx1"/>
                </a:solidFill>
                <a:effectLst>
                  <a:outerShdw blurRad="50800" dist="38100" dir="2700000" algn="tl" rotWithShape="0">
                    <a:prstClr val="black">
                      <a:alpha val="40000"/>
                    </a:prstClr>
                  </a:outerShdw>
                </a:effectLst>
              </a:rPr>
              <a:t>(DOM)</a:t>
            </a:r>
          </a:p>
        </p:txBody>
      </p:sp>
      <p:sp>
        <p:nvSpPr>
          <p:cNvPr id="3" name="Subtitle 2">
            <a:extLst>
              <a:ext uri="{FF2B5EF4-FFF2-40B4-BE49-F238E27FC236}">
                <a16:creationId xmlns:a16="http://schemas.microsoft.com/office/drawing/2014/main" id="{14B597E2-01B4-4A7D-8C60-F5CE193E642E}"/>
              </a:ext>
            </a:extLst>
          </p:cNvPr>
          <p:cNvSpPr>
            <a:spLocks noGrp="1"/>
          </p:cNvSpPr>
          <p:nvPr>
            <p:ph type="subTitle" idx="1"/>
          </p:nvPr>
        </p:nvSpPr>
        <p:spPr/>
        <p:txBody>
          <a:bodyPr/>
          <a:lstStyle/>
          <a:p>
            <a:r>
              <a:rPr lang="en-US" dirty="0">
                <a:solidFill>
                  <a:schemeClr val="tx1"/>
                </a:solidFill>
              </a:rPr>
              <a:t>David Tarvin, AIM Code School</a:t>
            </a:r>
          </a:p>
        </p:txBody>
      </p:sp>
    </p:spTree>
    <p:extLst>
      <p:ext uri="{BB962C8B-B14F-4D97-AF65-F5344CB8AC3E}">
        <p14:creationId xmlns:p14="http://schemas.microsoft.com/office/powerpoint/2010/main" val="104640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B10C-1517-4B30-ADB1-BA0AD0CD41F8}"/>
              </a:ext>
            </a:extLst>
          </p:cNvPr>
          <p:cNvSpPr>
            <a:spLocks noGrp="1"/>
          </p:cNvSpPr>
          <p:nvPr>
            <p:ph type="title"/>
          </p:nvPr>
        </p:nvSpPr>
        <p:spPr/>
        <p:txBody>
          <a:bodyPr/>
          <a:lstStyle/>
          <a:p>
            <a:r>
              <a:rPr lang="en-US" dirty="0"/>
              <a:t>DOM Construction Order (</a:t>
            </a:r>
            <a:r>
              <a:rPr lang="en-US" dirty="0" err="1"/>
              <a:t>cont</a:t>
            </a:r>
            <a:r>
              <a:rPr lang="en-US" dirty="0"/>
              <a:t>)</a:t>
            </a:r>
          </a:p>
        </p:txBody>
      </p:sp>
      <p:sp>
        <p:nvSpPr>
          <p:cNvPr id="3" name="Text Placeholder 2">
            <a:extLst>
              <a:ext uri="{FF2B5EF4-FFF2-40B4-BE49-F238E27FC236}">
                <a16:creationId xmlns:a16="http://schemas.microsoft.com/office/drawing/2014/main" id="{AD2ACDBC-52FC-4EBF-9C21-D75B1221BA58}"/>
              </a:ext>
            </a:extLst>
          </p:cNvPr>
          <p:cNvSpPr>
            <a:spLocks noGrp="1"/>
          </p:cNvSpPr>
          <p:nvPr>
            <p:ph type="body" idx="1"/>
          </p:nvPr>
        </p:nvSpPr>
        <p:spPr>
          <a:xfrm>
            <a:off x="1103312" y="1905000"/>
            <a:ext cx="6295075" cy="770106"/>
          </a:xfrm>
        </p:spPr>
        <p:txBody>
          <a:bodyPr/>
          <a:lstStyle/>
          <a:p>
            <a:r>
              <a:rPr lang="en-US" dirty="0"/>
              <a:t>In what order are these elements constructed?</a:t>
            </a:r>
          </a:p>
        </p:txBody>
      </p:sp>
      <p:pic>
        <p:nvPicPr>
          <p:cNvPr id="7" name="Content Placeholder 6">
            <a:extLst>
              <a:ext uri="{FF2B5EF4-FFF2-40B4-BE49-F238E27FC236}">
                <a16:creationId xmlns:a16="http://schemas.microsoft.com/office/drawing/2014/main" id="{15D6D0B8-5179-4E75-9A66-559284665220}"/>
              </a:ext>
            </a:extLst>
          </p:cNvPr>
          <p:cNvPicPr>
            <a:picLocks noGrp="1" noChangeAspect="1"/>
          </p:cNvPicPr>
          <p:nvPr>
            <p:ph sz="half" idx="2"/>
          </p:nvPr>
        </p:nvPicPr>
        <p:blipFill>
          <a:blip r:embed="rId2"/>
          <a:stretch>
            <a:fillRect/>
          </a:stretch>
        </p:blipFill>
        <p:spPr>
          <a:xfrm>
            <a:off x="1103313" y="3429000"/>
            <a:ext cx="6295075" cy="1721407"/>
          </a:xfrm>
          <a:prstGeom prst="rect">
            <a:avLst/>
          </a:prstGeom>
        </p:spPr>
      </p:pic>
      <p:sp>
        <p:nvSpPr>
          <p:cNvPr id="6" name="Content Placeholder 5">
            <a:extLst>
              <a:ext uri="{FF2B5EF4-FFF2-40B4-BE49-F238E27FC236}">
                <a16:creationId xmlns:a16="http://schemas.microsoft.com/office/drawing/2014/main" id="{3B9595C0-29C7-4AFA-8C34-79996F170468}"/>
              </a:ext>
            </a:extLst>
          </p:cNvPr>
          <p:cNvSpPr>
            <a:spLocks noGrp="1"/>
          </p:cNvSpPr>
          <p:nvPr>
            <p:ph sz="quarter" idx="4"/>
          </p:nvPr>
        </p:nvSpPr>
        <p:spPr>
          <a:xfrm>
            <a:off x="7607030" y="2514600"/>
            <a:ext cx="2443804" cy="3741738"/>
          </a:xfrm>
        </p:spPr>
        <p:txBody>
          <a:bodyPr/>
          <a:lstStyle/>
          <a:p>
            <a:pPr marL="0" indent="0">
              <a:buNone/>
            </a:pPr>
            <a:r>
              <a:rPr lang="en-US" dirty="0"/>
              <a:t>html</a:t>
            </a:r>
          </a:p>
          <a:p>
            <a:pPr marL="0" indent="0">
              <a:buNone/>
            </a:pPr>
            <a:r>
              <a:rPr lang="en-US" dirty="0"/>
              <a:t>--head</a:t>
            </a:r>
          </a:p>
          <a:p>
            <a:pPr marL="0" indent="0">
              <a:buNone/>
            </a:pPr>
            <a:r>
              <a:rPr lang="en-US" dirty="0"/>
              <a:t>----title</a:t>
            </a:r>
          </a:p>
          <a:p>
            <a:pPr marL="0" indent="0">
              <a:buNone/>
            </a:pPr>
            <a:r>
              <a:rPr lang="en-US" dirty="0"/>
              <a:t>--body</a:t>
            </a:r>
          </a:p>
          <a:p>
            <a:pPr marL="0" indent="0">
              <a:buNone/>
            </a:pPr>
            <a:r>
              <a:rPr lang="en-US" dirty="0"/>
              <a:t>----h1</a:t>
            </a:r>
          </a:p>
          <a:p>
            <a:pPr marL="0" indent="0">
              <a:buNone/>
            </a:pPr>
            <a:r>
              <a:rPr lang="en-US" dirty="0"/>
              <a:t>----p (first one)</a:t>
            </a:r>
          </a:p>
          <a:p>
            <a:pPr marL="0" indent="0">
              <a:buNone/>
            </a:pPr>
            <a:r>
              <a:rPr lang="en-US" dirty="0"/>
              <a:t>------a</a:t>
            </a:r>
          </a:p>
          <a:p>
            <a:pPr marL="0" indent="0">
              <a:buNone/>
            </a:pPr>
            <a:r>
              <a:rPr lang="en-US" dirty="0"/>
              <a:t>----p (second one)</a:t>
            </a:r>
          </a:p>
          <a:p>
            <a:pPr marL="0" indent="0">
              <a:buNone/>
            </a:pPr>
            <a:r>
              <a:rPr lang="en-US" dirty="0"/>
              <a:t>------</a:t>
            </a:r>
            <a:r>
              <a:rPr lang="en-US" dirty="0" err="1"/>
              <a:t>img</a:t>
            </a:r>
            <a:endParaRPr lang="en-US" dirty="0"/>
          </a:p>
        </p:txBody>
      </p:sp>
    </p:spTree>
    <p:extLst>
      <p:ext uri="{BB962C8B-B14F-4D97-AF65-F5344CB8AC3E}">
        <p14:creationId xmlns:p14="http://schemas.microsoft.com/office/powerpoint/2010/main" val="351294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2683-110D-4D37-A0FD-449F37C1248A}"/>
              </a:ext>
            </a:extLst>
          </p:cNvPr>
          <p:cNvSpPr>
            <a:spLocks noGrp="1"/>
          </p:cNvSpPr>
          <p:nvPr>
            <p:ph type="title"/>
          </p:nvPr>
        </p:nvSpPr>
        <p:spPr/>
        <p:txBody>
          <a:bodyPr/>
          <a:lstStyle/>
          <a:p>
            <a:r>
              <a:rPr lang="en-US" sz="4000" dirty="0"/>
              <a:t>Why do we need to put the &lt;script&gt; tag at the end of the body?</a:t>
            </a:r>
          </a:p>
        </p:txBody>
      </p:sp>
      <p:sp>
        <p:nvSpPr>
          <p:cNvPr id="3" name="Content Placeholder 2">
            <a:extLst>
              <a:ext uri="{FF2B5EF4-FFF2-40B4-BE49-F238E27FC236}">
                <a16:creationId xmlns:a16="http://schemas.microsoft.com/office/drawing/2014/main" id="{A7F12E94-8AA8-48AC-A1A5-AAB227FF9C61}"/>
              </a:ext>
            </a:extLst>
          </p:cNvPr>
          <p:cNvSpPr>
            <a:spLocks noGrp="1"/>
          </p:cNvSpPr>
          <p:nvPr>
            <p:ph idx="1"/>
          </p:nvPr>
        </p:nvSpPr>
        <p:spPr/>
        <p:txBody>
          <a:bodyPr/>
          <a:lstStyle/>
          <a:p>
            <a:r>
              <a:rPr lang="en-US" dirty="0"/>
              <a:t>The DOM gets constructed from the top down</a:t>
            </a:r>
          </a:p>
          <a:p>
            <a:r>
              <a:rPr lang="en-US" dirty="0"/>
              <a:t>If a &lt;script&gt; tag is in the &lt;head&gt; element, the script will most likely be loaded and run before the rest of the DOM is constructed</a:t>
            </a:r>
          </a:p>
          <a:p>
            <a:r>
              <a:rPr lang="en-US" dirty="0"/>
              <a:t>If that &lt;script&gt; tag refers to an element in the DOM, that element will not be there when the script is run</a:t>
            </a:r>
          </a:p>
        </p:txBody>
      </p:sp>
    </p:spTree>
    <p:extLst>
      <p:ext uri="{BB962C8B-B14F-4D97-AF65-F5344CB8AC3E}">
        <p14:creationId xmlns:p14="http://schemas.microsoft.com/office/powerpoint/2010/main" val="256836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CE38-7AB6-47FF-A501-A48552A67597}"/>
              </a:ext>
            </a:extLst>
          </p:cNvPr>
          <p:cNvSpPr>
            <a:spLocks noGrp="1"/>
          </p:cNvSpPr>
          <p:nvPr>
            <p:ph type="title"/>
          </p:nvPr>
        </p:nvSpPr>
        <p:spPr>
          <a:xfrm>
            <a:off x="646111" y="452718"/>
            <a:ext cx="9404723" cy="1116778"/>
          </a:xfrm>
        </p:spPr>
        <p:txBody>
          <a:bodyPr/>
          <a:lstStyle/>
          <a:p>
            <a:r>
              <a:rPr lang="en-US" dirty="0"/>
              <a:t>Let’s test it! First in the head…</a:t>
            </a:r>
          </a:p>
        </p:txBody>
      </p:sp>
      <p:pic>
        <p:nvPicPr>
          <p:cNvPr id="1028" name="Picture 4" descr="https://ucarecdn.com/7cf60a47-54e9-4b8d-9164-fbd3dbefeca9/">
            <a:extLst>
              <a:ext uri="{FF2B5EF4-FFF2-40B4-BE49-F238E27FC236}">
                <a16:creationId xmlns:a16="http://schemas.microsoft.com/office/drawing/2014/main" id="{F9DAE6B9-282D-4A5C-9647-8FAE441E6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2" y="1569496"/>
            <a:ext cx="7106409" cy="28369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7B5C956-6E7E-4D7E-A782-917FB53B58F0}"/>
              </a:ext>
            </a:extLst>
          </p:cNvPr>
          <p:cNvPicPr>
            <a:picLocks noChangeAspect="1"/>
          </p:cNvPicPr>
          <p:nvPr/>
        </p:nvPicPr>
        <p:blipFill>
          <a:blip r:embed="rId3"/>
          <a:stretch>
            <a:fillRect/>
          </a:stretch>
        </p:blipFill>
        <p:spPr>
          <a:xfrm>
            <a:off x="1098377" y="4485955"/>
            <a:ext cx="7106409" cy="1400530"/>
          </a:xfrm>
          <a:prstGeom prst="rect">
            <a:avLst/>
          </a:prstGeom>
        </p:spPr>
      </p:pic>
    </p:spTree>
    <p:extLst>
      <p:ext uri="{BB962C8B-B14F-4D97-AF65-F5344CB8AC3E}">
        <p14:creationId xmlns:p14="http://schemas.microsoft.com/office/powerpoint/2010/main" val="44797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6384-E5EC-4B70-B6D1-CFF6871FCB73}"/>
              </a:ext>
            </a:extLst>
          </p:cNvPr>
          <p:cNvSpPr>
            <a:spLocks noGrp="1"/>
          </p:cNvSpPr>
          <p:nvPr>
            <p:ph type="title"/>
          </p:nvPr>
        </p:nvSpPr>
        <p:spPr/>
        <p:txBody>
          <a:bodyPr/>
          <a:lstStyle/>
          <a:p>
            <a:r>
              <a:rPr lang="en-US" dirty="0"/>
              <a:t>&lt;script&gt; tag in the head - result</a:t>
            </a:r>
          </a:p>
        </p:txBody>
      </p:sp>
      <p:pic>
        <p:nvPicPr>
          <p:cNvPr id="2050" name="Picture 2" descr="https://ucarecdn.com/33509b0b-d105-4435-a850-0eda7a6b83b0/">
            <a:extLst>
              <a:ext uri="{FF2B5EF4-FFF2-40B4-BE49-F238E27FC236}">
                <a16:creationId xmlns:a16="http://schemas.microsoft.com/office/drawing/2014/main" id="{96149D4B-C2C9-4E59-A8B1-233B68C23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514" y="3217021"/>
            <a:ext cx="6756747" cy="186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43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0863-0ADB-4266-BB4D-366533A981DB}"/>
              </a:ext>
            </a:extLst>
          </p:cNvPr>
          <p:cNvSpPr>
            <a:spLocks noGrp="1"/>
          </p:cNvSpPr>
          <p:nvPr>
            <p:ph type="title"/>
          </p:nvPr>
        </p:nvSpPr>
        <p:spPr/>
        <p:txBody>
          <a:bodyPr/>
          <a:lstStyle/>
          <a:p>
            <a:r>
              <a:rPr lang="en-US" dirty="0"/>
              <a:t>Now let’s place it at the bottom of the body…</a:t>
            </a:r>
          </a:p>
        </p:txBody>
      </p:sp>
      <p:pic>
        <p:nvPicPr>
          <p:cNvPr id="3074" name="Picture 2" descr="https://ucarecdn.com/35ff5be1-efe4-4171-bd19-52260a43407e/">
            <a:extLst>
              <a:ext uri="{FF2B5EF4-FFF2-40B4-BE49-F238E27FC236}">
                <a16:creationId xmlns:a16="http://schemas.microsoft.com/office/drawing/2014/main" id="{DB0C6EA3-D6CE-4BC4-8F58-86B56C354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2386" y="2232720"/>
            <a:ext cx="7849003" cy="383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6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C3BB-B1F4-405D-B442-B8614CD2B218}"/>
              </a:ext>
            </a:extLst>
          </p:cNvPr>
          <p:cNvSpPr>
            <a:spLocks noGrp="1"/>
          </p:cNvSpPr>
          <p:nvPr>
            <p:ph type="title"/>
          </p:nvPr>
        </p:nvSpPr>
        <p:spPr/>
        <p:txBody>
          <a:bodyPr/>
          <a:lstStyle/>
          <a:p>
            <a:r>
              <a:rPr lang="en-US" dirty="0"/>
              <a:t>&lt;script&gt; tag at the bottom of the body - result</a:t>
            </a:r>
          </a:p>
        </p:txBody>
      </p:sp>
      <p:sp>
        <p:nvSpPr>
          <p:cNvPr id="3" name="Content Placeholder 2">
            <a:extLst>
              <a:ext uri="{FF2B5EF4-FFF2-40B4-BE49-F238E27FC236}">
                <a16:creationId xmlns:a16="http://schemas.microsoft.com/office/drawing/2014/main" id="{D3CE3DD4-8AFA-43DC-BF08-47040CDD82A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E94FDCB-5992-41C8-A38D-62D119445DB1}"/>
              </a:ext>
            </a:extLst>
          </p:cNvPr>
          <p:cNvPicPr>
            <a:picLocks noChangeAspect="1"/>
          </p:cNvPicPr>
          <p:nvPr/>
        </p:nvPicPr>
        <p:blipFill>
          <a:blip r:embed="rId2"/>
          <a:stretch>
            <a:fillRect/>
          </a:stretch>
        </p:blipFill>
        <p:spPr>
          <a:xfrm>
            <a:off x="1107833" y="3096526"/>
            <a:ext cx="8942020" cy="2489265"/>
          </a:xfrm>
          <a:prstGeom prst="rect">
            <a:avLst/>
          </a:prstGeom>
        </p:spPr>
      </p:pic>
    </p:spTree>
    <p:extLst>
      <p:ext uri="{BB962C8B-B14F-4D97-AF65-F5344CB8AC3E}">
        <p14:creationId xmlns:p14="http://schemas.microsoft.com/office/powerpoint/2010/main" val="321381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4F42-CFB6-43CF-9D40-44D32355C8CB}"/>
              </a:ext>
            </a:extLst>
          </p:cNvPr>
          <p:cNvSpPr>
            <a:spLocks noGrp="1"/>
          </p:cNvSpPr>
          <p:nvPr>
            <p:ph type="title"/>
          </p:nvPr>
        </p:nvSpPr>
        <p:spPr/>
        <p:txBody>
          <a:bodyPr/>
          <a:lstStyle/>
          <a:p>
            <a:r>
              <a:rPr lang="en-US" dirty="0"/>
              <a:t>DOM – Finding elements</a:t>
            </a:r>
          </a:p>
        </p:txBody>
      </p:sp>
      <p:sp>
        <p:nvSpPr>
          <p:cNvPr id="3" name="Content Placeholder 2">
            <a:extLst>
              <a:ext uri="{FF2B5EF4-FFF2-40B4-BE49-F238E27FC236}">
                <a16:creationId xmlns:a16="http://schemas.microsoft.com/office/drawing/2014/main" id="{7E91ED64-881A-401A-A7CB-3DF72ACB7FF6}"/>
              </a:ext>
            </a:extLst>
          </p:cNvPr>
          <p:cNvSpPr>
            <a:spLocks noGrp="1"/>
          </p:cNvSpPr>
          <p:nvPr>
            <p:ph idx="1"/>
          </p:nvPr>
        </p:nvSpPr>
        <p:spPr/>
        <p:txBody>
          <a:bodyPr/>
          <a:lstStyle/>
          <a:p>
            <a:r>
              <a:rPr lang="en-US" dirty="0"/>
              <a:t>Trying to find a specific node in the document by starting at </a:t>
            </a:r>
            <a:r>
              <a:rPr lang="en-US" b="1" dirty="0" err="1">
                <a:latin typeface="Courier New" panose="02070309020205020404" pitchFamily="49" charset="0"/>
                <a:cs typeface="Courier New" panose="02070309020205020404" pitchFamily="49" charset="0"/>
              </a:rPr>
              <a:t>document.body</a:t>
            </a:r>
            <a:r>
              <a:rPr lang="en-US" b="1" dirty="0">
                <a:latin typeface="Courier New" panose="02070309020205020404" pitchFamily="49" charset="0"/>
                <a:cs typeface="Courier New" panose="02070309020205020404" pitchFamily="49" charset="0"/>
              </a:rPr>
              <a:t> </a:t>
            </a:r>
            <a:r>
              <a:rPr lang="en-US" dirty="0"/>
              <a:t>and following a hard-coded path of links is a bad idea</a:t>
            </a:r>
          </a:p>
          <a:p>
            <a:pPr lvl="1"/>
            <a:r>
              <a:rPr lang="en-US" dirty="0"/>
              <a:t>Bakes assumptions into our program about the precise structure of the document – a structure we may want to change later</a:t>
            </a:r>
          </a:p>
          <a:p>
            <a:pPr lvl="1"/>
            <a:r>
              <a:rPr lang="en-US" dirty="0"/>
              <a:t>Another complicating factor – text nodes are created even for the whitespace between nodes</a:t>
            </a:r>
          </a:p>
        </p:txBody>
      </p:sp>
    </p:spTree>
    <p:extLst>
      <p:ext uri="{BB962C8B-B14F-4D97-AF65-F5344CB8AC3E}">
        <p14:creationId xmlns:p14="http://schemas.microsoft.com/office/powerpoint/2010/main" val="376576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A9B4-430A-4DE8-9CC7-2E942E124B7E}"/>
              </a:ext>
            </a:extLst>
          </p:cNvPr>
          <p:cNvSpPr>
            <a:spLocks noGrp="1"/>
          </p:cNvSpPr>
          <p:nvPr>
            <p:ph type="title"/>
          </p:nvPr>
        </p:nvSpPr>
        <p:spPr/>
        <p:txBody>
          <a:bodyPr/>
          <a:lstStyle/>
          <a:p>
            <a:r>
              <a:rPr lang="en-US" dirty="0"/>
              <a:t>DOM – Finding elements (cont’d)</a:t>
            </a:r>
          </a:p>
        </p:txBody>
      </p:sp>
      <p:pic>
        <p:nvPicPr>
          <p:cNvPr id="5" name="Content Placeholder 4">
            <a:extLst>
              <a:ext uri="{FF2B5EF4-FFF2-40B4-BE49-F238E27FC236}">
                <a16:creationId xmlns:a16="http://schemas.microsoft.com/office/drawing/2014/main" id="{42DA0CBC-F5A1-4C49-AC0A-1FAEF0D29FFC}"/>
              </a:ext>
            </a:extLst>
          </p:cNvPr>
          <p:cNvPicPr>
            <a:picLocks noGrp="1" noChangeAspect="1"/>
          </p:cNvPicPr>
          <p:nvPr>
            <p:ph sz="half" idx="1"/>
          </p:nvPr>
        </p:nvPicPr>
        <p:blipFill>
          <a:blip r:embed="rId2"/>
          <a:stretch>
            <a:fillRect/>
          </a:stretch>
        </p:blipFill>
        <p:spPr>
          <a:xfrm>
            <a:off x="1258706" y="2056092"/>
            <a:ext cx="4395787" cy="1980445"/>
          </a:xfrm>
          <a:prstGeom prst="rect">
            <a:avLst/>
          </a:prstGeom>
        </p:spPr>
      </p:pic>
      <p:sp>
        <p:nvSpPr>
          <p:cNvPr id="4" name="Text Placeholder 3">
            <a:extLst>
              <a:ext uri="{FF2B5EF4-FFF2-40B4-BE49-F238E27FC236}">
                <a16:creationId xmlns:a16="http://schemas.microsoft.com/office/drawing/2014/main" id="{0D366AEC-D26E-4225-8231-D0B1CCABB1CB}"/>
              </a:ext>
            </a:extLst>
          </p:cNvPr>
          <p:cNvSpPr>
            <a:spLocks noGrp="1"/>
          </p:cNvSpPr>
          <p:nvPr>
            <p:ph sz="half" idx="2"/>
          </p:nvPr>
        </p:nvSpPr>
        <p:spPr/>
        <p:txBody>
          <a:bodyPr/>
          <a:lstStyle/>
          <a:p>
            <a:r>
              <a:rPr lang="en-US" dirty="0"/>
              <a:t>The &lt;body&gt; does not have just three children (the &lt;h1&gt; and two &lt;p&gt;) but actually has seven</a:t>
            </a:r>
          </a:p>
          <a:p>
            <a:r>
              <a:rPr lang="en-US" dirty="0"/>
              <a:t>- The &lt;h1&gt;, the two &lt;p&gt;, plus the spaces before, after and between them</a:t>
            </a:r>
          </a:p>
          <a:p>
            <a:r>
              <a:rPr lang="en-US" dirty="0"/>
              <a:t>- If we want to get the </a:t>
            </a:r>
            <a:r>
              <a:rPr lang="en-US" dirty="0" err="1"/>
              <a:t>href</a:t>
            </a:r>
            <a:r>
              <a:rPr lang="en-US" dirty="0"/>
              <a:t> attribute of the link, we don’t want to say, “get the second child of the sixth child of the document body.”</a:t>
            </a:r>
          </a:p>
          <a:p>
            <a:r>
              <a:rPr lang="en-US" dirty="0"/>
              <a:t>- better to say “get the first link in the document.” And we can.</a:t>
            </a:r>
          </a:p>
        </p:txBody>
      </p:sp>
      <p:pic>
        <p:nvPicPr>
          <p:cNvPr id="6" name="Picture 5">
            <a:extLst>
              <a:ext uri="{FF2B5EF4-FFF2-40B4-BE49-F238E27FC236}">
                <a16:creationId xmlns:a16="http://schemas.microsoft.com/office/drawing/2014/main" id="{F6AF1D4A-9992-4887-BB10-8CD699C21586}"/>
              </a:ext>
            </a:extLst>
          </p:cNvPr>
          <p:cNvPicPr>
            <a:picLocks noChangeAspect="1"/>
          </p:cNvPicPr>
          <p:nvPr/>
        </p:nvPicPr>
        <p:blipFill>
          <a:blip r:embed="rId3"/>
          <a:stretch>
            <a:fillRect/>
          </a:stretch>
        </p:blipFill>
        <p:spPr>
          <a:xfrm>
            <a:off x="1258429" y="5565119"/>
            <a:ext cx="4396342" cy="429771"/>
          </a:xfrm>
          <a:prstGeom prst="rect">
            <a:avLst/>
          </a:prstGeom>
        </p:spPr>
      </p:pic>
    </p:spTree>
    <p:extLst>
      <p:ext uri="{BB962C8B-B14F-4D97-AF65-F5344CB8AC3E}">
        <p14:creationId xmlns:p14="http://schemas.microsoft.com/office/powerpoint/2010/main" val="1195386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538-A262-4B20-B8B7-D1E5ACA1A2BF}"/>
              </a:ext>
            </a:extLst>
          </p:cNvPr>
          <p:cNvSpPr>
            <a:spLocks noGrp="1"/>
          </p:cNvSpPr>
          <p:nvPr>
            <p:ph type="title"/>
          </p:nvPr>
        </p:nvSpPr>
        <p:spPr/>
        <p:txBody>
          <a:bodyPr/>
          <a:lstStyle/>
          <a:p>
            <a:r>
              <a:rPr lang="en-US" dirty="0"/>
              <a:t>Retrieving elements</a:t>
            </a:r>
          </a:p>
        </p:txBody>
      </p:sp>
      <p:sp>
        <p:nvSpPr>
          <p:cNvPr id="3" name="Content Placeholder 2">
            <a:extLst>
              <a:ext uri="{FF2B5EF4-FFF2-40B4-BE49-F238E27FC236}">
                <a16:creationId xmlns:a16="http://schemas.microsoft.com/office/drawing/2014/main" id="{702CF953-3036-4957-8583-97BABBAD0711}"/>
              </a:ext>
            </a:extLst>
          </p:cNvPr>
          <p:cNvSpPr>
            <a:spLocks noGrp="1"/>
          </p:cNvSpPr>
          <p:nvPr>
            <p:ph idx="1"/>
          </p:nvPr>
        </p:nvSpPr>
        <p:spPr/>
        <p:txBody>
          <a:bodyPr/>
          <a:lstStyle/>
          <a:p>
            <a:r>
              <a:rPr lang="en-US" dirty="0"/>
              <a:t>All element nodes have a </a:t>
            </a:r>
            <a:r>
              <a:rPr lang="en-US" dirty="0" err="1"/>
              <a:t>getElementsByTagName</a:t>
            </a:r>
            <a:r>
              <a:rPr lang="en-US" dirty="0"/>
              <a:t> method</a:t>
            </a:r>
          </a:p>
          <a:p>
            <a:pPr lvl="1"/>
            <a:r>
              <a:rPr lang="en-US" dirty="0"/>
              <a:t>Collects all elements with the given tag name that are descendants of the give node</a:t>
            </a:r>
          </a:p>
          <a:p>
            <a:pPr lvl="1"/>
            <a:r>
              <a:rPr lang="en-US" dirty="0"/>
              <a:t>Returns them as an array-like object</a:t>
            </a:r>
          </a:p>
          <a:p>
            <a:r>
              <a:rPr lang="en-US" dirty="0"/>
              <a:t>To find a specific single node, give it an id attribute and use </a:t>
            </a:r>
            <a:r>
              <a:rPr lang="en-US" dirty="0" err="1"/>
              <a:t>document.getElementById</a:t>
            </a:r>
            <a:endParaRPr lang="en-US" dirty="0"/>
          </a:p>
          <a:p>
            <a:r>
              <a:rPr lang="en-US" dirty="0"/>
              <a:t>A similar method, </a:t>
            </a:r>
            <a:r>
              <a:rPr lang="en-US" dirty="0" err="1"/>
              <a:t>getElementsByClassName</a:t>
            </a:r>
            <a:r>
              <a:rPr lang="en-US" dirty="0"/>
              <a:t>, searches through all the contents of an element node and retrieves all elements that have the given string in their class attribute</a:t>
            </a:r>
          </a:p>
        </p:txBody>
      </p:sp>
    </p:spTree>
    <p:extLst>
      <p:ext uri="{BB962C8B-B14F-4D97-AF65-F5344CB8AC3E}">
        <p14:creationId xmlns:p14="http://schemas.microsoft.com/office/powerpoint/2010/main" val="282625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AF1-26D5-4BFD-AC73-C5EB9F6B2B6D}"/>
              </a:ext>
            </a:extLst>
          </p:cNvPr>
          <p:cNvSpPr>
            <a:spLocks noGrp="1"/>
          </p:cNvSpPr>
          <p:nvPr>
            <p:ph type="title"/>
          </p:nvPr>
        </p:nvSpPr>
        <p:spPr/>
        <p:txBody>
          <a:bodyPr/>
          <a:lstStyle/>
          <a:p>
            <a:r>
              <a:rPr lang="en-US" dirty="0"/>
              <a:t>What is the simplest way to get the </a:t>
            </a:r>
            <a:r>
              <a:rPr lang="en-US" dirty="0" err="1"/>
              <a:t>img</a:t>
            </a:r>
            <a:r>
              <a:rPr lang="en-US" dirty="0"/>
              <a:t> element from the HTML below?</a:t>
            </a:r>
          </a:p>
        </p:txBody>
      </p:sp>
      <p:pic>
        <p:nvPicPr>
          <p:cNvPr id="4" name="Content Placeholder 3">
            <a:extLst>
              <a:ext uri="{FF2B5EF4-FFF2-40B4-BE49-F238E27FC236}">
                <a16:creationId xmlns:a16="http://schemas.microsoft.com/office/drawing/2014/main" id="{4941A724-79C9-4F64-A7D9-3E05E8A5EC07}"/>
              </a:ext>
            </a:extLst>
          </p:cNvPr>
          <p:cNvPicPr>
            <a:picLocks noGrp="1" noChangeAspect="1"/>
          </p:cNvPicPr>
          <p:nvPr>
            <p:ph idx="1"/>
          </p:nvPr>
        </p:nvPicPr>
        <p:blipFill>
          <a:blip r:embed="rId2"/>
          <a:stretch>
            <a:fillRect/>
          </a:stretch>
        </p:blipFill>
        <p:spPr>
          <a:xfrm>
            <a:off x="1103313" y="2934972"/>
            <a:ext cx="8947150" cy="2431094"/>
          </a:xfrm>
          <a:prstGeom prst="rect">
            <a:avLst/>
          </a:prstGeom>
        </p:spPr>
      </p:pic>
    </p:spTree>
    <p:extLst>
      <p:ext uri="{BB962C8B-B14F-4D97-AF65-F5344CB8AC3E}">
        <p14:creationId xmlns:p14="http://schemas.microsoft.com/office/powerpoint/2010/main" val="152488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BE7F-5D84-EF4E-9644-1B20D960DB40}"/>
              </a:ext>
            </a:extLst>
          </p:cNvPr>
          <p:cNvSpPr>
            <a:spLocks noGrp="1"/>
          </p:cNvSpPr>
          <p:nvPr>
            <p:ph type="title"/>
          </p:nvPr>
        </p:nvSpPr>
        <p:spPr/>
        <p:txBody>
          <a:bodyPr/>
          <a:lstStyle/>
          <a:p>
            <a:r>
              <a:rPr lang="en-US" dirty="0" err="1"/>
              <a:t>textContent</a:t>
            </a:r>
            <a:endParaRPr lang="en-US" dirty="0"/>
          </a:p>
        </p:txBody>
      </p:sp>
      <p:sp>
        <p:nvSpPr>
          <p:cNvPr id="6" name="Content Placeholder 5">
            <a:extLst>
              <a:ext uri="{FF2B5EF4-FFF2-40B4-BE49-F238E27FC236}">
                <a16:creationId xmlns:a16="http://schemas.microsoft.com/office/drawing/2014/main" id="{5613C475-A4DC-FE4D-8259-47FD495F1779}"/>
              </a:ext>
            </a:extLst>
          </p:cNvPr>
          <p:cNvSpPr>
            <a:spLocks noGrp="1"/>
          </p:cNvSpPr>
          <p:nvPr>
            <p:ph idx="1"/>
          </p:nvPr>
        </p:nvSpPr>
        <p:spPr/>
        <p:txBody>
          <a:bodyPr/>
          <a:lstStyle/>
          <a:p>
            <a:r>
              <a:rPr lang="en-US" dirty="0"/>
              <a:t>The </a:t>
            </a:r>
            <a:r>
              <a:rPr lang="en-US" dirty="0" err="1"/>
              <a:t>textContent</a:t>
            </a:r>
            <a:r>
              <a:rPr lang="en-US" dirty="0"/>
              <a:t> property can be used to get all the text in the node</a:t>
            </a:r>
          </a:p>
          <a:p>
            <a:r>
              <a:rPr lang="en-US" dirty="0"/>
              <a:t>Setting it to an empty string empties the contents of the node</a:t>
            </a:r>
          </a:p>
          <a:p>
            <a:endParaRPr lang="en-US" dirty="0"/>
          </a:p>
        </p:txBody>
      </p:sp>
      <p:pic>
        <p:nvPicPr>
          <p:cNvPr id="7" name="Picture 6">
            <a:extLst>
              <a:ext uri="{FF2B5EF4-FFF2-40B4-BE49-F238E27FC236}">
                <a16:creationId xmlns:a16="http://schemas.microsoft.com/office/drawing/2014/main" id="{F424FAF8-E385-3849-9D11-B112A72C9ECB}"/>
              </a:ext>
            </a:extLst>
          </p:cNvPr>
          <p:cNvPicPr>
            <a:picLocks noChangeAspect="1"/>
          </p:cNvPicPr>
          <p:nvPr/>
        </p:nvPicPr>
        <p:blipFill>
          <a:blip r:embed="rId2"/>
          <a:stretch>
            <a:fillRect/>
          </a:stretch>
        </p:blipFill>
        <p:spPr>
          <a:xfrm>
            <a:off x="2039280" y="3261359"/>
            <a:ext cx="7074603" cy="2819399"/>
          </a:xfrm>
          <a:prstGeom prst="rect">
            <a:avLst/>
          </a:prstGeom>
        </p:spPr>
      </p:pic>
    </p:spTree>
    <p:extLst>
      <p:ext uri="{BB962C8B-B14F-4D97-AF65-F5344CB8AC3E}">
        <p14:creationId xmlns:p14="http://schemas.microsoft.com/office/powerpoint/2010/main" val="192072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8151-F1DA-4F4B-A669-427A84586083}"/>
              </a:ext>
            </a:extLst>
          </p:cNvPr>
          <p:cNvSpPr>
            <a:spLocks noGrp="1"/>
          </p:cNvSpPr>
          <p:nvPr>
            <p:ph type="title"/>
          </p:nvPr>
        </p:nvSpPr>
        <p:spPr/>
        <p:txBody>
          <a:bodyPr/>
          <a:lstStyle/>
          <a:p>
            <a:r>
              <a:rPr lang="en-US" dirty="0" err="1"/>
              <a:t>querySelector</a:t>
            </a:r>
            <a:r>
              <a:rPr lang="en-US" dirty="0"/>
              <a:t> and </a:t>
            </a:r>
            <a:r>
              <a:rPr lang="en-US" dirty="0" err="1"/>
              <a:t>querySelectorAll</a:t>
            </a:r>
            <a:endParaRPr lang="en-US" dirty="0"/>
          </a:p>
        </p:txBody>
      </p:sp>
      <p:sp>
        <p:nvSpPr>
          <p:cNvPr id="3" name="Content Placeholder 2">
            <a:extLst>
              <a:ext uri="{FF2B5EF4-FFF2-40B4-BE49-F238E27FC236}">
                <a16:creationId xmlns:a16="http://schemas.microsoft.com/office/drawing/2014/main" id="{644F532B-4ED7-4462-A32E-487FFBB0B029}"/>
              </a:ext>
            </a:extLst>
          </p:cNvPr>
          <p:cNvSpPr>
            <a:spLocks noGrp="1"/>
          </p:cNvSpPr>
          <p:nvPr>
            <p:ph idx="1"/>
          </p:nvPr>
        </p:nvSpPr>
        <p:spPr/>
        <p:txBody>
          <a:bodyPr/>
          <a:lstStyle/>
          <a:p>
            <a:r>
              <a:rPr lang="en-US" dirty="0" err="1"/>
              <a:t>querySelectorAll</a:t>
            </a:r>
            <a:r>
              <a:rPr lang="en-US" dirty="0"/>
              <a:t> is defined on both the document object and on element nodes</a:t>
            </a:r>
          </a:p>
          <a:p>
            <a:r>
              <a:rPr lang="en-US" dirty="0"/>
              <a:t>It takes a selector string and returns an array-like object containing all the elements that it matches</a:t>
            </a:r>
          </a:p>
          <a:p>
            <a:r>
              <a:rPr lang="en-US" dirty="0"/>
              <a:t>Unlike methods such as </a:t>
            </a:r>
            <a:r>
              <a:rPr lang="en-US" dirty="0" err="1"/>
              <a:t>getElementsByTagName</a:t>
            </a:r>
            <a:r>
              <a:rPr lang="en-US" dirty="0"/>
              <a:t>, the object returned by </a:t>
            </a:r>
            <a:r>
              <a:rPr lang="en-US" dirty="0" err="1"/>
              <a:t>querySelectorAll</a:t>
            </a:r>
            <a:r>
              <a:rPr lang="en-US" dirty="0"/>
              <a:t> is not live	</a:t>
            </a:r>
          </a:p>
          <a:p>
            <a:pPr lvl="1"/>
            <a:r>
              <a:rPr lang="en-US" dirty="0"/>
              <a:t>It wont change when you change the document</a:t>
            </a:r>
          </a:p>
          <a:p>
            <a:r>
              <a:rPr lang="en-US" dirty="0" err="1"/>
              <a:t>querySelector</a:t>
            </a:r>
            <a:r>
              <a:rPr lang="en-US" dirty="0"/>
              <a:t> is similar, but it returns only the first matching element, or null if no elements match</a:t>
            </a:r>
          </a:p>
          <a:p>
            <a:pPr lvl="1"/>
            <a:r>
              <a:rPr lang="en-US" dirty="0"/>
              <a:t>Useful if you want a specific, single element</a:t>
            </a:r>
          </a:p>
        </p:txBody>
      </p:sp>
    </p:spTree>
    <p:extLst>
      <p:ext uri="{BB962C8B-B14F-4D97-AF65-F5344CB8AC3E}">
        <p14:creationId xmlns:p14="http://schemas.microsoft.com/office/powerpoint/2010/main" val="4205989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05F4-5DFA-4E86-9599-4C2823B57DDF}"/>
              </a:ext>
            </a:extLst>
          </p:cNvPr>
          <p:cNvSpPr>
            <a:spLocks noGrp="1"/>
          </p:cNvSpPr>
          <p:nvPr>
            <p:ph type="title"/>
          </p:nvPr>
        </p:nvSpPr>
        <p:spPr/>
        <p:txBody>
          <a:bodyPr/>
          <a:lstStyle/>
          <a:p>
            <a:r>
              <a:rPr lang="en-US" dirty="0" err="1"/>
              <a:t>querySelectorAll</a:t>
            </a:r>
            <a:r>
              <a:rPr lang="en-US" dirty="0"/>
              <a:t> - example</a:t>
            </a:r>
          </a:p>
        </p:txBody>
      </p:sp>
      <p:pic>
        <p:nvPicPr>
          <p:cNvPr id="4" name="Content Placeholder 3">
            <a:extLst>
              <a:ext uri="{FF2B5EF4-FFF2-40B4-BE49-F238E27FC236}">
                <a16:creationId xmlns:a16="http://schemas.microsoft.com/office/drawing/2014/main" id="{4C4E445A-BC94-4FDC-BA72-CB888B76C362}"/>
              </a:ext>
            </a:extLst>
          </p:cNvPr>
          <p:cNvPicPr>
            <a:picLocks noGrp="1" noChangeAspect="1"/>
          </p:cNvPicPr>
          <p:nvPr>
            <p:ph idx="1"/>
          </p:nvPr>
        </p:nvPicPr>
        <p:blipFill>
          <a:blip r:embed="rId2"/>
          <a:stretch>
            <a:fillRect/>
          </a:stretch>
        </p:blipFill>
        <p:spPr>
          <a:xfrm>
            <a:off x="2651124" y="2052638"/>
            <a:ext cx="5851527" cy="4195762"/>
          </a:xfrm>
          <a:prstGeom prst="rect">
            <a:avLst/>
          </a:prstGeom>
        </p:spPr>
      </p:pic>
    </p:spTree>
    <p:extLst>
      <p:ext uri="{BB962C8B-B14F-4D97-AF65-F5344CB8AC3E}">
        <p14:creationId xmlns:p14="http://schemas.microsoft.com/office/powerpoint/2010/main" val="238471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92A3-DB51-4D2C-A132-2E2871ADCBE4}"/>
              </a:ext>
            </a:extLst>
          </p:cNvPr>
          <p:cNvSpPr>
            <a:spLocks noGrp="1"/>
          </p:cNvSpPr>
          <p:nvPr>
            <p:ph type="title"/>
          </p:nvPr>
        </p:nvSpPr>
        <p:spPr>
          <a:xfrm>
            <a:off x="646111" y="452718"/>
            <a:ext cx="9404723" cy="812202"/>
          </a:xfrm>
        </p:spPr>
        <p:txBody>
          <a:bodyPr/>
          <a:lstStyle/>
          <a:p>
            <a:r>
              <a:rPr lang="en-US" dirty="0"/>
              <a:t>Attributes</a:t>
            </a:r>
          </a:p>
        </p:txBody>
      </p:sp>
      <p:sp>
        <p:nvSpPr>
          <p:cNvPr id="3" name="Content Placeholder 2">
            <a:extLst>
              <a:ext uri="{FF2B5EF4-FFF2-40B4-BE49-F238E27FC236}">
                <a16:creationId xmlns:a16="http://schemas.microsoft.com/office/drawing/2014/main" id="{A04FCB33-75E7-424D-AAFC-8D106A7568D2}"/>
              </a:ext>
            </a:extLst>
          </p:cNvPr>
          <p:cNvSpPr>
            <a:spLocks noGrp="1"/>
          </p:cNvSpPr>
          <p:nvPr>
            <p:ph idx="1"/>
          </p:nvPr>
        </p:nvSpPr>
        <p:spPr>
          <a:xfrm>
            <a:off x="1103312" y="2209800"/>
            <a:ext cx="8946541" cy="4038599"/>
          </a:xfrm>
        </p:spPr>
        <p:txBody>
          <a:bodyPr/>
          <a:lstStyle/>
          <a:p>
            <a:r>
              <a:rPr lang="en-US" dirty="0"/>
              <a:t>Some element attributes, such as </a:t>
            </a:r>
            <a:r>
              <a:rPr lang="en-US" dirty="0" err="1"/>
              <a:t>href</a:t>
            </a:r>
            <a:r>
              <a:rPr lang="en-US" dirty="0"/>
              <a:t>, can be accessed through a property of the same name on the element’s DOM object</a:t>
            </a:r>
          </a:p>
          <a:p>
            <a:pPr lvl="1"/>
            <a:r>
              <a:rPr lang="en-US" dirty="0"/>
              <a:t>True for a limited set of commonly used standard attributes</a:t>
            </a:r>
          </a:p>
          <a:p>
            <a:r>
              <a:rPr lang="en-US" dirty="0"/>
              <a:t>BUT HTML allows you to set any attribute you want on nodes</a:t>
            </a:r>
          </a:p>
          <a:p>
            <a:pPr lvl="1"/>
            <a:r>
              <a:rPr lang="en-US" dirty="0"/>
              <a:t>This allows you to store extra information in a document</a:t>
            </a:r>
          </a:p>
          <a:p>
            <a:r>
              <a:rPr lang="en-US" dirty="0"/>
              <a:t>Made-up attributes will not be present as a property on the element’s node</a:t>
            </a:r>
          </a:p>
        </p:txBody>
      </p:sp>
    </p:spTree>
    <p:extLst>
      <p:ext uri="{BB962C8B-B14F-4D97-AF65-F5344CB8AC3E}">
        <p14:creationId xmlns:p14="http://schemas.microsoft.com/office/powerpoint/2010/main" val="398497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CB8F-8237-7E4E-826E-5FA10E75B431}"/>
              </a:ext>
            </a:extLst>
          </p:cNvPr>
          <p:cNvSpPr>
            <a:spLocks noGrp="1"/>
          </p:cNvSpPr>
          <p:nvPr>
            <p:ph type="title"/>
          </p:nvPr>
        </p:nvSpPr>
        <p:spPr/>
        <p:txBody>
          <a:bodyPr/>
          <a:lstStyle/>
          <a:p>
            <a:r>
              <a:rPr lang="en-US" dirty="0" err="1"/>
              <a:t>getAttribute</a:t>
            </a:r>
            <a:r>
              <a:rPr lang="en-US" dirty="0"/>
              <a:t> and </a:t>
            </a:r>
            <a:r>
              <a:rPr lang="en-US" dirty="0" err="1"/>
              <a:t>setAttribute</a:t>
            </a:r>
            <a:endParaRPr lang="en-US" dirty="0"/>
          </a:p>
        </p:txBody>
      </p:sp>
      <p:sp>
        <p:nvSpPr>
          <p:cNvPr id="3" name="Content Placeholder 2">
            <a:extLst>
              <a:ext uri="{FF2B5EF4-FFF2-40B4-BE49-F238E27FC236}">
                <a16:creationId xmlns:a16="http://schemas.microsoft.com/office/drawing/2014/main" id="{C63990BF-0D83-6E4E-96E5-19146B5DDADB}"/>
              </a:ext>
            </a:extLst>
          </p:cNvPr>
          <p:cNvSpPr>
            <a:spLocks noGrp="1"/>
          </p:cNvSpPr>
          <p:nvPr>
            <p:ph idx="1"/>
          </p:nvPr>
        </p:nvSpPr>
        <p:spPr/>
        <p:txBody>
          <a:bodyPr/>
          <a:lstStyle/>
          <a:p>
            <a:r>
              <a:rPr lang="en-US" dirty="0"/>
              <a:t>The </a:t>
            </a:r>
            <a:r>
              <a:rPr lang="en-US" dirty="0" err="1"/>
              <a:t>getAttribute</a:t>
            </a:r>
            <a:r>
              <a:rPr lang="en-US" dirty="0"/>
              <a:t> and </a:t>
            </a:r>
            <a:r>
              <a:rPr lang="en-US" dirty="0" err="1"/>
              <a:t>setAttribute</a:t>
            </a:r>
            <a:r>
              <a:rPr lang="en-US" dirty="0"/>
              <a:t> methods can be used to work with made-up elements</a:t>
            </a:r>
          </a:p>
          <a:p>
            <a:r>
              <a:rPr lang="en-US" dirty="0"/>
              <a:t>It is recommended to prefix such made-up attributes with data- to ensure they do not conflict with any other attributes</a:t>
            </a:r>
          </a:p>
          <a:p>
            <a:r>
              <a:rPr lang="en-US" dirty="0"/>
              <a:t>The </a:t>
            </a:r>
            <a:r>
              <a:rPr lang="en-US" dirty="0" err="1"/>
              <a:t>getAttribute</a:t>
            </a:r>
            <a:r>
              <a:rPr lang="en-US" dirty="0"/>
              <a:t> method accepts a string and produces the value</a:t>
            </a:r>
          </a:p>
          <a:p>
            <a:r>
              <a:rPr lang="en-US" dirty="0"/>
              <a:t>The </a:t>
            </a:r>
            <a:r>
              <a:rPr lang="en-US" dirty="0" err="1"/>
              <a:t>setAttribute</a:t>
            </a:r>
            <a:r>
              <a:rPr lang="en-US" dirty="0"/>
              <a:t> method is used as follows:</a:t>
            </a:r>
          </a:p>
          <a:p>
            <a:pPr lvl="1"/>
            <a:r>
              <a:rPr lang="en-US" dirty="0" err="1"/>
              <a:t>element.setAttribute</a:t>
            </a:r>
            <a:r>
              <a:rPr lang="en-US" dirty="0"/>
              <a:t>(</a:t>
            </a:r>
            <a:r>
              <a:rPr lang="en-US" dirty="0" err="1"/>
              <a:t>attributeName</a:t>
            </a:r>
            <a:r>
              <a:rPr lang="en-US" dirty="0"/>
              <a:t>, </a:t>
            </a:r>
            <a:r>
              <a:rPr lang="en-US" dirty="0" err="1"/>
              <a:t>attributeValue</a:t>
            </a:r>
            <a:r>
              <a:rPr lang="en-US" dirty="0"/>
              <a:t>)</a:t>
            </a:r>
          </a:p>
          <a:p>
            <a:pPr lvl="1"/>
            <a:r>
              <a:rPr lang="en-US" dirty="0"/>
              <a:t>To set the attribute “data-hello” equal to “world” in an element called </a:t>
            </a:r>
            <a:r>
              <a:rPr lang="en-US" dirty="0" err="1"/>
              <a:t>myElement</a:t>
            </a:r>
            <a:r>
              <a:rPr lang="en-US" dirty="0"/>
              <a:t>, you would write:</a:t>
            </a:r>
          </a:p>
          <a:p>
            <a:pPr lvl="2"/>
            <a:r>
              <a:rPr lang="en-US" dirty="0" err="1"/>
              <a:t>myElement.setAttribute</a:t>
            </a:r>
            <a:r>
              <a:rPr lang="en-US" dirty="0"/>
              <a:t>(“data-hello”, “world”);</a:t>
            </a:r>
          </a:p>
          <a:p>
            <a:endParaRPr lang="en-US" dirty="0"/>
          </a:p>
        </p:txBody>
      </p:sp>
    </p:spTree>
    <p:extLst>
      <p:ext uri="{BB962C8B-B14F-4D97-AF65-F5344CB8AC3E}">
        <p14:creationId xmlns:p14="http://schemas.microsoft.com/office/powerpoint/2010/main" val="151409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761D-E6DE-3B4A-A7FC-1D143967484F}"/>
              </a:ext>
            </a:extLst>
          </p:cNvPr>
          <p:cNvSpPr>
            <a:spLocks noGrp="1"/>
          </p:cNvSpPr>
          <p:nvPr>
            <p:ph type="title"/>
          </p:nvPr>
        </p:nvSpPr>
        <p:spPr/>
        <p:txBody>
          <a:bodyPr/>
          <a:lstStyle/>
          <a:p>
            <a:r>
              <a:rPr lang="en-US" dirty="0" err="1"/>
              <a:t>textContent</a:t>
            </a:r>
            <a:endParaRPr lang="en-US" dirty="0"/>
          </a:p>
        </p:txBody>
      </p:sp>
      <p:sp>
        <p:nvSpPr>
          <p:cNvPr id="3" name="Content Placeholder 2">
            <a:extLst>
              <a:ext uri="{FF2B5EF4-FFF2-40B4-BE49-F238E27FC236}">
                <a16:creationId xmlns:a16="http://schemas.microsoft.com/office/drawing/2014/main" id="{4F38DB71-91C8-314D-ADDC-3FD99B35DE04}"/>
              </a:ext>
            </a:extLst>
          </p:cNvPr>
          <p:cNvSpPr>
            <a:spLocks noGrp="1"/>
          </p:cNvSpPr>
          <p:nvPr>
            <p:ph idx="1"/>
          </p:nvPr>
        </p:nvSpPr>
        <p:spPr/>
        <p:txBody>
          <a:bodyPr/>
          <a:lstStyle/>
          <a:p>
            <a:r>
              <a:rPr lang="en-US" dirty="0"/>
              <a:t>The </a:t>
            </a:r>
            <a:r>
              <a:rPr lang="en-US" dirty="0" err="1"/>
              <a:t>textContent</a:t>
            </a:r>
            <a:r>
              <a:rPr lang="en-US" dirty="0"/>
              <a:t> property can be used to get all the text in the node</a:t>
            </a:r>
          </a:p>
          <a:p>
            <a:r>
              <a:rPr lang="en-US" dirty="0"/>
              <a:t>Setting it to an empty string empties the contents of the node</a:t>
            </a:r>
          </a:p>
          <a:p>
            <a:endParaRPr lang="en-US" dirty="0"/>
          </a:p>
        </p:txBody>
      </p:sp>
      <p:pic>
        <p:nvPicPr>
          <p:cNvPr id="4" name="Picture 3">
            <a:extLst>
              <a:ext uri="{FF2B5EF4-FFF2-40B4-BE49-F238E27FC236}">
                <a16:creationId xmlns:a16="http://schemas.microsoft.com/office/drawing/2014/main" id="{69E22BD9-1CE5-F14F-8E91-3616470DFF5D}"/>
              </a:ext>
            </a:extLst>
          </p:cNvPr>
          <p:cNvPicPr>
            <a:picLocks noChangeAspect="1"/>
          </p:cNvPicPr>
          <p:nvPr/>
        </p:nvPicPr>
        <p:blipFill>
          <a:blip r:embed="rId2"/>
          <a:stretch>
            <a:fillRect/>
          </a:stretch>
        </p:blipFill>
        <p:spPr>
          <a:xfrm>
            <a:off x="2566682" y="3276600"/>
            <a:ext cx="6019800" cy="2407920"/>
          </a:xfrm>
          <a:prstGeom prst="rect">
            <a:avLst/>
          </a:prstGeom>
        </p:spPr>
      </p:pic>
    </p:spTree>
    <p:extLst>
      <p:ext uri="{BB962C8B-B14F-4D97-AF65-F5344CB8AC3E}">
        <p14:creationId xmlns:p14="http://schemas.microsoft.com/office/powerpoint/2010/main" val="233807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677A-5E72-7D45-AA0A-B94EB840DDB2}"/>
              </a:ext>
            </a:extLst>
          </p:cNvPr>
          <p:cNvSpPr>
            <a:spLocks noGrp="1"/>
          </p:cNvSpPr>
          <p:nvPr>
            <p:ph type="title"/>
          </p:nvPr>
        </p:nvSpPr>
        <p:spPr/>
        <p:txBody>
          <a:bodyPr/>
          <a:lstStyle/>
          <a:p>
            <a:r>
              <a:rPr lang="en-US" dirty="0"/>
              <a:t>Updating styles</a:t>
            </a:r>
          </a:p>
        </p:txBody>
      </p:sp>
      <p:sp>
        <p:nvSpPr>
          <p:cNvPr id="3" name="Content Placeholder 2">
            <a:extLst>
              <a:ext uri="{FF2B5EF4-FFF2-40B4-BE49-F238E27FC236}">
                <a16:creationId xmlns:a16="http://schemas.microsoft.com/office/drawing/2014/main" id="{471EC6E4-3FC1-344D-AD6B-93C35BD052E9}"/>
              </a:ext>
            </a:extLst>
          </p:cNvPr>
          <p:cNvSpPr>
            <a:spLocks noGrp="1"/>
          </p:cNvSpPr>
          <p:nvPr>
            <p:ph idx="1"/>
          </p:nvPr>
        </p:nvSpPr>
        <p:spPr/>
        <p:txBody>
          <a:bodyPr/>
          <a:lstStyle/>
          <a:p>
            <a:r>
              <a:rPr lang="en-US" dirty="0"/>
              <a:t>The style of an element can be directly manipulated via JavaScript through the node’s style property</a:t>
            </a:r>
          </a:p>
          <a:p>
            <a:pPr lvl="1"/>
            <a:r>
              <a:rPr lang="en-US" dirty="0"/>
              <a:t>This property holds an object that has properties for all possible style properties</a:t>
            </a:r>
          </a:p>
          <a:p>
            <a:pPr lvl="1"/>
            <a:r>
              <a:rPr lang="en-US" dirty="0"/>
              <a:t>The values of these properties are strings, which we can write to change a particular aspect of an element’s style</a:t>
            </a:r>
          </a:p>
          <a:p>
            <a:pPr lvl="1"/>
            <a:endParaRPr lang="en-US" dirty="0"/>
          </a:p>
        </p:txBody>
      </p:sp>
      <p:pic>
        <p:nvPicPr>
          <p:cNvPr id="5" name="Picture 4">
            <a:extLst>
              <a:ext uri="{FF2B5EF4-FFF2-40B4-BE49-F238E27FC236}">
                <a16:creationId xmlns:a16="http://schemas.microsoft.com/office/drawing/2014/main" id="{90D3BA5F-4B3D-9241-AE0D-8C0FDF223077}"/>
              </a:ext>
            </a:extLst>
          </p:cNvPr>
          <p:cNvPicPr>
            <a:picLocks noChangeAspect="1"/>
          </p:cNvPicPr>
          <p:nvPr/>
        </p:nvPicPr>
        <p:blipFill>
          <a:blip r:embed="rId2"/>
          <a:stretch>
            <a:fillRect/>
          </a:stretch>
        </p:blipFill>
        <p:spPr>
          <a:xfrm>
            <a:off x="3271229" y="4281747"/>
            <a:ext cx="4610706" cy="1966652"/>
          </a:xfrm>
          <a:prstGeom prst="rect">
            <a:avLst/>
          </a:prstGeom>
        </p:spPr>
      </p:pic>
    </p:spTree>
    <p:extLst>
      <p:ext uri="{BB962C8B-B14F-4D97-AF65-F5344CB8AC3E}">
        <p14:creationId xmlns:p14="http://schemas.microsoft.com/office/powerpoint/2010/main" val="4052433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9238-4A20-2E40-A3EB-76A22A5E79E2}"/>
              </a:ext>
            </a:extLst>
          </p:cNvPr>
          <p:cNvSpPr>
            <a:spLocks noGrp="1"/>
          </p:cNvSpPr>
          <p:nvPr>
            <p:ph type="title"/>
          </p:nvPr>
        </p:nvSpPr>
        <p:spPr/>
        <p:txBody>
          <a:bodyPr/>
          <a:lstStyle/>
          <a:p>
            <a:r>
              <a:rPr lang="en-US" dirty="0"/>
              <a:t>Updating styles (cont’d)</a:t>
            </a:r>
          </a:p>
        </p:txBody>
      </p:sp>
      <p:sp>
        <p:nvSpPr>
          <p:cNvPr id="3" name="Content Placeholder 2">
            <a:extLst>
              <a:ext uri="{FF2B5EF4-FFF2-40B4-BE49-F238E27FC236}">
                <a16:creationId xmlns:a16="http://schemas.microsoft.com/office/drawing/2014/main" id="{AF964619-7AFC-9841-A474-ED5D912065A7}"/>
              </a:ext>
            </a:extLst>
          </p:cNvPr>
          <p:cNvSpPr>
            <a:spLocks noGrp="1"/>
          </p:cNvSpPr>
          <p:nvPr>
            <p:ph idx="1"/>
          </p:nvPr>
        </p:nvSpPr>
        <p:spPr/>
        <p:txBody>
          <a:bodyPr/>
          <a:lstStyle/>
          <a:p>
            <a:r>
              <a:rPr lang="en-US" dirty="0"/>
              <a:t>Some style properties contain dashes, such as font-family. When working with them in JavaScript, the dashes are removed and the property name uses camelCase (ex: </a:t>
            </a:r>
            <a:r>
              <a:rPr lang="en-US" dirty="0" err="1"/>
              <a:t>fontFamily</a:t>
            </a:r>
            <a:r>
              <a:rPr lang="en-US" dirty="0"/>
              <a:t>).</a:t>
            </a:r>
          </a:p>
          <a:p>
            <a:r>
              <a:rPr lang="en-US" dirty="0"/>
              <a:t>A better idea is to add and remove classes with the styles you want to update by using the </a:t>
            </a:r>
            <a:r>
              <a:rPr lang="en-US" dirty="0" err="1"/>
              <a:t>className</a:t>
            </a:r>
            <a:r>
              <a:rPr lang="en-US" dirty="0"/>
              <a:t> property on a DOM element</a:t>
            </a:r>
          </a:p>
          <a:p>
            <a:pPr lvl="1"/>
            <a:r>
              <a:rPr lang="en-US" dirty="0"/>
              <a:t>Remember class names are separated by spaces</a:t>
            </a:r>
          </a:p>
          <a:p>
            <a:endParaRPr lang="en-US" dirty="0"/>
          </a:p>
        </p:txBody>
      </p:sp>
      <p:pic>
        <p:nvPicPr>
          <p:cNvPr id="4" name="Picture 3">
            <a:extLst>
              <a:ext uri="{FF2B5EF4-FFF2-40B4-BE49-F238E27FC236}">
                <a16:creationId xmlns:a16="http://schemas.microsoft.com/office/drawing/2014/main" id="{F909ECA3-FF0F-D948-93C2-ECCFE939FE2C}"/>
              </a:ext>
            </a:extLst>
          </p:cNvPr>
          <p:cNvPicPr>
            <a:picLocks noChangeAspect="1"/>
          </p:cNvPicPr>
          <p:nvPr/>
        </p:nvPicPr>
        <p:blipFill>
          <a:blip r:embed="rId2"/>
          <a:stretch>
            <a:fillRect/>
          </a:stretch>
        </p:blipFill>
        <p:spPr>
          <a:xfrm>
            <a:off x="3126600" y="4242829"/>
            <a:ext cx="4443743" cy="1710737"/>
          </a:xfrm>
          <a:prstGeom prst="rect">
            <a:avLst/>
          </a:prstGeom>
        </p:spPr>
      </p:pic>
    </p:spTree>
    <p:extLst>
      <p:ext uri="{BB962C8B-B14F-4D97-AF65-F5344CB8AC3E}">
        <p14:creationId xmlns:p14="http://schemas.microsoft.com/office/powerpoint/2010/main" val="4079077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B45F-C4C1-8A40-BDA1-0B2000763E7F}"/>
              </a:ext>
            </a:extLst>
          </p:cNvPr>
          <p:cNvSpPr>
            <a:spLocks noGrp="1"/>
          </p:cNvSpPr>
          <p:nvPr>
            <p:ph type="title"/>
          </p:nvPr>
        </p:nvSpPr>
        <p:spPr>
          <a:xfrm>
            <a:off x="1154955" y="1180749"/>
            <a:ext cx="4086226" cy="1003651"/>
          </a:xfrm>
        </p:spPr>
        <p:txBody>
          <a:bodyPr>
            <a:normAutofit/>
          </a:bodyPr>
          <a:lstStyle/>
          <a:p>
            <a:r>
              <a:rPr lang="en-US" sz="2800" dirty="0"/>
              <a:t>Moving through the tree</a:t>
            </a:r>
          </a:p>
        </p:txBody>
      </p:sp>
      <p:sp>
        <p:nvSpPr>
          <p:cNvPr id="4" name="Text Placeholder 3">
            <a:extLst>
              <a:ext uri="{FF2B5EF4-FFF2-40B4-BE49-F238E27FC236}">
                <a16:creationId xmlns:a16="http://schemas.microsoft.com/office/drawing/2014/main" id="{DFB772E5-9254-C243-9E2C-F455C2755A0F}"/>
              </a:ext>
            </a:extLst>
          </p:cNvPr>
          <p:cNvSpPr>
            <a:spLocks noGrp="1"/>
          </p:cNvSpPr>
          <p:nvPr>
            <p:ph type="body" sz="half" idx="2"/>
          </p:nvPr>
        </p:nvSpPr>
        <p:spPr>
          <a:xfrm>
            <a:off x="1154955" y="2489200"/>
            <a:ext cx="4086224" cy="3188051"/>
          </a:xfrm>
        </p:spPr>
        <p:txBody>
          <a:bodyPr>
            <a:noAutofit/>
          </a:bodyPr>
          <a:lstStyle/>
          <a:p>
            <a:r>
              <a:rPr lang="en-US" sz="1800" dirty="0"/>
              <a:t>DOM nodes contain a wealth of links to other nearby nodes, as shown in the diagram</a:t>
            </a:r>
          </a:p>
          <a:p>
            <a:r>
              <a:rPr lang="en-US" sz="1800" dirty="0"/>
              <a:t>Every node has a parentNode property that points to its containing node</a:t>
            </a:r>
          </a:p>
          <a:p>
            <a:r>
              <a:rPr lang="en-US" sz="1800" dirty="0"/>
              <a:t>Every element node (node type 1) has a childNodes property that points to an array-like object holding its children</a:t>
            </a:r>
          </a:p>
        </p:txBody>
      </p:sp>
      <p:pic>
        <p:nvPicPr>
          <p:cNvPr id="11" name="Picture Placeholder 10">
            <a:extLst>
              <a:ext uri="{FF2B5EF4-FFF2-40B4-BE49-F238E27FC236}">
                <a16:creationId xmlns:a16="http://schemas.microsoft.com/office/drawing/2014/main" id="{7973DEA7-65E5-4745-9236-BF6DBBA1FE94}"/>
              </a:ext>
            </a:extLst>
          </p:cNvPr>
          <p:cNvPicPr>
            <a:picLocks noGrp="1" noChangeAspect="1"/>
          </p:cNvPicPr>
          <p:nvPr>
            <p:ph type="pic" idx="1"/>
          </p:nvPr>
        </p:nvPicPr>
        <p:blipFill>
          <a:blip r:embed="rId2"/>
          <a:srcRect l="2208" r="2208"/>
          <a:stretch>
            <a:fillRect/>
          </a:stretch>
        </p:blipFill>
        <p:spPr>
          <a:xfrm>
            <a:off x="5880100" y="1143000"/>
            <a:ext cx="5054600" cy="4572000"/>
          </a:xfrm>
          <a:prstGeom prst="rect">
            <a:avLst/>
          </a:prstGeom>
        </p:spPr>
      </p:pic>
    </p:spTree>
    <p:extLst>
      <p:ext uri="{BB962C8B-B14F-4D97-AF65-F5344CB8AC3E}">
        <p14:creationId xmlns:p14="http://schemas.microsoft.com/office/powerpoint/2010/main" val="196939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9FA-08C5-A543-ACB8-B2856541D581}"/>
              </a:ext>
            </a:extLst>
          </p:cNvPr>
          <p:cNvSpPr>
            <a:spLocks noGrp="1"/>
          </p:cNvSpPr>
          <p:nvPr>
            <p:ph type="title"/>
          </p:nvPr>
        </p:nvSpPr>
        <p:spPr/>
        <p:txBody>
          <a:bodyPr/>
          <a:lstStyle/>
          <a:p>
            <a:r>
              <a:rPr lang="en-US" dirty="0"/>
              <a:t>Moving through the tree (cont’d)</a:t>
            </a:r>
          </a:p>
        </p:txBody>
      </p:sp>
      <p:sp>
        <p:nvSpPr>
          <p:cNvPr id="3" name="Content Placeholder 2">
            <a:extLst>
              <a:ext uri="{FF2B5EF4-FFF2-40B4-BE49-F238E27FC236}">
                <a16:creationId xmlns:a16="http://schemas.microsoft.com/office/drawing/2014/main" id="{C7BF2994-09F6-4B41-894F-EFBBEB4E56A8}"/>
              </a:ext>
            </a:extLst>
          </p:cNvPr>
          <p:cNvSpPr>
            <a:spLocks noGrp="1"/>
          </p:cNvSpPr>
          <p:nvPr>
            <p:ph idx="1"/>
          </p:nvPr>
        </p:nvSpPr>
        <p:spPr/>
        <p:txBody>
          <a:bodyPr/>
          <a:lstStyle/>
          <a:p>
            <a:r>
              <a:rPr lang="en-US" dirty="0"/>
              <a:t>You can move anywhere in the tree using just parent and child links, but JavaScript also gives you access to a number of additional convenience links</a:t>
            </a:r>
          </a:p>
          <a:p>
            <a:pPr lvl="1"/>
            <a:r>
              <a:rPr lang="en-US" dirty="0"/>
              <a:t>The </a:t>
            </a:r>
            <a:r>
              <a:rPr lang="en-US" dirty="0" err="1"/>
              <a:t>firstChild</a:t>
            </a:r>
            <a:r>
              <a:rPr lang="en-US" dirty="0"/>
              <a:t> and </a:t>
            </a:r>
            <a:r>
              <a:rPr lang="en-US" dirty="0" err="1"/>
              <a:t>lastChild</a:t>
            </a:r>
            <a:r>
              <a:rPr lang="en-US" dirty="0"/>
              <a:t> properties point to the first and last child elements or have the value null for nodes without children</a:t>
            </a:r>
          </a:p>
          <a:p>
            <a:pPr lvl="1"/>
            <a:r>
              <a:rPr lang="en-US" dirty="0" err="1"/>
              <a:t>previousSibling</a:t>
            </a:r>
            <a:r>
              <a:rPr lang="en-US" dirty="0"/>
              <a:t> and </a:t>
            </a:r>
            <a:r>
              <a:rPr lang="en-US" dirty="0" err="1"/>
              <a:t>nexSibling</a:t>
            </a:r>
            <a:r>
              <a:rPr lang="en-US" dirty="0"/>
              <a:t> point to adjacent nodes (nodes that have the same parent that appear immediately before or after the node itself)</a:t>
            </a:r>
          </a:p>
          <a:p>
            <a:pPr lvl="2"/>
            <a:r>
              <a:rPr lang="en-US" dirty="0"/>
              <a:t>For a first child, </a:t>
            </a:r>
            <a:r>
              <a:rPr lang="en-US" dirty="0" err="1"/>
              <a:t>previousSibling</a:t>
            </a:r>
            <a:r>
              <a:rPr lang="en-US" dirty="0"/>
              <a:t> will be null, and for a last child, </a:t>
            </a:r>
            <a:r>
              <a:rPr lang="en-US" dirty="0" err="1"/>
              <a:t>nextSibling</a:t>
            </a:r>
            <a:r>
              <a:rPr lang="en-US" dirty="0"/>
              <a:t> will be null</a:t>
            </a:r>
          </a:p>
        </p:txBody>
      </p:sp>
    </p:spTree>
    <p:extLst>
      <p:ext uri="{BB962C8B-B14F-4D97-AF65-F5344CB8AC3E}">
        <p14:creationId xmlns:p14="http://schemas.microsoft.com/office/powerpoint/2010/main" val="166820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C0D8-9185-FB45-B5E2-BAB9274CDF05}"/>
              </a:ext>
            </a:extLst>
          </p:cNvPr>
          <p:cNvSpPr>
            <a:spLocks noGrp="1"/>
          </p:cNvSpPr>
          <p:nvPr>
            <p:ph type="title"/>
          </p:nvPr>
        </p:nvSpPr>
        <p:spPr/>
        <p:txBody>
          <a:bodyPr/>
          <a:lstStyle/>
          <a:p>
            <a:r>
              <a:rPr lang="en-US" dirty="0"/>
              <a:t>Moving through the tree (cont’d)</a:t>
            </a:r>
          </a:p>
        </p:txBody>
      </p:sp>
      <p:sp>
        <p:nvSpPr>
          <p:cNvPr id="3" name="Content Placeholder 2">
            <a:extLst>
              <a:ext uri="{FF2B5EF4-FFF2-40B4-BE49-F238E27FC236}">
                <a16:creationId xmlns:a16="http://schemas.microsoft.com/office/drawing/2014/main" id="{7F1F5B33-A595-5C49-8829-3D6945DA7CD4}"/>
              </a:ext>
            </a:extLst>
          </p:cNvPr>
          <p:cNvSpPr>
            <a:spLocks noGrp="1"/>
          </p:cNvSpPr>
          <p:nvPr>
            <p:ph idx="1"/>
          </p:nvPr>
        </p:nvSpPr>
        <p:spPr/>
        <p:txBody>
          <a:bodyPr/>
          <a:lstStyle/>
          <a:p>
            <a:r>
              <a:rPr lang="en-US" dirty="0"/>
              <a:t>When dealing with a nested data structure, recursive functions are often useful. The following recursive function scans a document for text nodes containing a given string and returns true when it has found one.</a:t>
            </a:r>
          </a:p>
          <a:p>
            <a:r>
              <a:rPr lang="en-US" dirty="0"/>
              <a:t>The </a:t>
            </a:r>
            <a:r>
              <a:rPr lang="en-US" dirty="0" err="1"/>
              <a:t>nodeValue</a:t>
            </a:r>
            <a:r>
              <a:rPr lang="en-US" dirty="0"/>
              <a:t> property of a text node refers to the string of text that it represents</a:t>
            </a:r>
          </a:p>
          <a:p>
            <a:endParaRPr lang="en-US" dirty="0"/>
          </a:p>
        </p:txBody>
      </p:sp>
      <p:pic>
        <p:nvPicPr>
          <p:cNvPr id="5" name="Picture 4">
            <a:extLst>
              <a:ext uri="{FF2B5EF4-FFF2-40B4-BE49-F238E27FC236}">
                <a16:creationId xmlns:a16="http://schemas.microsoft.com/office/drawing/2014/main" id="{19454377-E0DC-3047-BC67-6A4E1FBA0353}"/>
              </a:ext>
            </a:extLst>
          </p:cNvPr>
          <p:cNvPicPr>
            <a:picLocks noChangeAspect="1"/>
          </p:cNvPicPr>
          <p:nvPr/>
        </p:nvPicPr>
        <p:blipFill>
          <a:blip r:embed="rId2"/>
          <a:stretch>
            <a:fillRect/>
          </a:stretch>
        </p:blipFill>
        <p:spPr>
          <a:xfrm>
            <a:off x="3653345" y="4150658"/>
            <a:ext cx="3846473" cy="2073613"/>
          </a:xfrm>
          <a:prstGeom prst="rect">
            <a:avLst/>
          </a:prstGeom>
        </p:spPr>
      </p:pic>
    </p:spTree>
    <p:extLst>
      <p:ext uri="{BB962C8B-B14F-4D97-AF65-F5344CB8AC3E}">
        <p14:creationId xmlns:p14="http://schemas.microsoft.com/office/powerpoint/2010/main" val="265921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AFF7-C5F7-4D23-9ADE-41CA0B19D918}"/>
              </a:ext>
            </a:extLst>
          </p:cNvPr>
          <p:cNvSpPr>
            <a:spLocks noGrp="1"/>
          </p:cNvSpPr>
          <p:nvPr>
            <p:ph type="title"/>
          </p:nvPr>
        </p:nvSpPr>
        <p:spPr/>
        <p:txBody>
          <a:bodyPr/>
          <a:lstStyle/>
          <a:p>
            <a:r>
              <a:rPr lang="en-US" dirty="0">
                <a:solidFill>
                  <a:schemeClr val="tx1"/>
                </a:solidFill>
                <a:effectLst>
                  <a:outerShdw blurRad="50800" dist="38100" dir="2700000" algn="tl" rotWithShape="0">
                    <a:prstClr val="black">
                      <a:alpha val="40000"/>
                    </a:prstClr>
                  </a:outerShdw>
                </a:effectLst>
              </a:rPr>
              <a:t>What is the Document Object Model (DOM)?</a:t>
            </a:r>
          </a:p>
        </p:txBody>
      </p:sp>
      <p:sp>
        <p:nvSpPr>
          <p:cNvPr id="3" name="Content Placeholder 2">
            <a:extLst>
              <a:ext uri="{FF2B5EF4-FFF2-40B4-BE49-F238E27FC236}">
                <a16:creationId xmlns:a16="http://schemas.microsoft.com/office/drawing/2014/main" id="{3E67B693-50FA-420C-B136-F7D4BE11EFF7}"/>
              </a:ext>
            </a:extLst>
          </p:cNvPr>
          <p:cNvSpPr>
            <a:spLocks noGrp="1"/>
          </p:cNvSpPr>
          <p:nvPr>
            <p:ph idx="1"/>
          </p:nvPr>
        </p:nvSpPr>
        <p:spPr>
          <a:xfrm>
            <a:off x="645130" y="2052918"/>
            <a:ext cx="10476526" cy="4195481"/>
          </a:xfrm>
        </p:spPr>
        <p:txBody>
          <a:bodyPr>
            <a:normAutofit fontScale="92500" lnSpcReduction="10000"/>
          </a:bodyPr>
          <a:lstStyle/>
          <a:p>
            <a:r>
              <a:rPr lang="en-US" dirty="0">
                <a:effectLst/>
              </a:rPr>
              <a:t>It is a representation of the HTML that makes up the web page</a:t>
            </a:r>
          </a:p>
          <a:p>
            <a:r>
              <a:rPr lang="en-US" dirty="0">
                <a:effectLst/>
              </a:rPr>
              <a:t>When a web page is loaded, the following happens:</a:t>
            </a:r>
          </a:p>
          <a:p>
            <a:pPr lvl="1"/>
            <a:r>
              <a:rPr lang="en-US" dirty="0">
                <a:effectLst/>
              </a:rPr>
              <a:t>The JavaScript engine analyzes the HTML</a:t>
            </a:r>
          </a:p>
          <a:p>
            <a:pPr lvl="1"/>
            <a:r>
              <a:rPr lang="en-US" dirty="0">
                <a:effectLst/>
              </a:rPr>
              <a:t>The JavaScript converts the HTML into an internal format</a:t>
            </a:r>
            <a:br>
              <a:rPr lang="en-US" dirty="0">
                <a:effectLst/>
              </a:rPr>
            </a:br>
            <a:r>
              <a:rPr lang="en-US" dirty="0">
                <a:effectLst/>
              </a:rPr>
              <a:t>that the runtime environment can actually run.</a:t>
            </a:r>
          </a:p>
          <a:p>
            <a:pPr lvl="2"/>
            <a:r>
              <a:rPr lang="en-US" dirty="0">
                <a:effectLst/>
              </a:rPr>
              <a:t>This internal format is called the DOM tree. </a:t>
            </a:r>
          </a:p>
          <a:p>
            <a:pPr lvl="2"/>
            <a:r>
              <a:rPr lang="en-US" dirty="0">
                <a:effectLst/>
              </a:rPr>
              <a:t>The act of analyzing and converting is called parsing the document.</a:t>
            </a:r>
          </a:p>
          <a:p>
            <a:pPr lvl="1"/>
            <a:r>
              <a:rPr lang="en-US" dirty="0">
                <a:effectLst/>
              </a:rPr>
              <a:t>The browser then builds up a model of the document’s structure</a:t>
            </a:r>
          </a:p>
          <a:p>
            <a:pPr lvl="1"/>
            <a:r>
              <a:rPr lang="en-US" dirty="0">
                <a:effectLst/>
              </a:rPr>
              <a:t>The browser then uses the model to draw the page on the screen</a:t>
            </a:r>
          </a:p>
          <a:p>
            <a:r>
              <a:rPr lang="en-US" dirty="0">
                <a:effectLst/>
              </a:rPr>
              <a:t>The model of the document is a live data structure that you can read from and change</a:t>
            </a:r>
          </a:p>
          <a:p>
            <a:pPr lvl="1"/>
            <a:r>
              <a:rPr lang="en-US" dirty="0">
                <a:effectLst/>
              </a:rPr>
              <a:t>When it is modified, the page on the screen is updated to reflect the changes</a:t>
            </a:r>
          </a:p>
        </p:txBody>
      </p:sp>
    </p:spTree>
    <p:extLst>
      <p:ext uri="{BB962C8B-B14F-4D97-AF65-F5344CB8AC3E}">
        <p14:creationId xmlns:p14="http://schemas.microsoft.com/office/powerpoint/2010/main" val="2120128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288E-71EB-6D42-A16C-00048A0BE48F}"/>
              </a:ext>
            </a:extLst>
          </p:cNvPr>
          <p:cNvSpPr>
            <a:spLocks noGrp="1"/>
          </p:cNvSpPr>
          <p:nvPr>
            <p:ph type="title"/>
          </p:nvPr>
        </p:nvSpPr>
        <p:spPr/>
        <p:txBody>
          <a:bodyPr/>
          <a:lstStyle/>
          <a:p>
            <a:r>
              <a:rPr lang="en-US" dirty="0"/>
              <a:t>Changing the document</a:t>
            </a:r>
          </a:p>
        </p:txBody>
      </p:sp>
      <p:sp>
        <p:nvSpPr>
          <p:cNvPr id="3" name="Content Placeholder 2">
            <a:extLst>
              <a:ext uri="{FF2B5EF4-FFF2-40B4-BE49-F238E27FC236}">
                <a16:creationId xmlns:a16="http://schemas.microsoft.com/office/drawing/2014/main" id="{B5BBBE67-A227-884B-BEA3-E8FB3834057F}"/>
              </a:ext>
            </a:extLst>
          </p:cNvPr>
          <p:cNvSpPr>
            <a:spLocks noGrp="1"/>
          </p:cNvSpPr>
          <p:nvPr>
            <p:ph idx="1"/>
          </p:nvPr>
        </p:nvSpPr>
        <p:spPr/>
        <p:txBody>
          <a:bodyPr/>
          <a:lstStyle/>
          <a:p>
            <a:r>
              <a:rPr lang="en-US" dirty="0"/>
              <a:t>Almost everything about the DOM data structure can be changed</a:t>
            </a:r>
          </a:p>
          <a:p>
            <a:r>
              <a:rPr lang="en-US" dirty="0"/>
              <a:t>Element nodes have a number of methods that can be used to change their content</a:t>
            </a:r>
          </a:p>
          <a:p>
            <a:pPr lvl="1"/>
            <a:r>
              <a:rPr lang="en-US" dirty="0"/>
              <a:t>The </a:t>
            </a:r>
            <a:r>
              <a:rPr lang="en-US" dirty="0" err="1"/>
              <a:t>removeChild</a:t>
            </a:r>
            <a:r>
              <a:rPr lang="en-US" dirty="0"/>
              <a:t> method removes the given child node from the document</a:t>
            </a:r>
          </a:p>
          <a:p>
            <a:pPr lvl="1"/>
            <a:r>
              <a:rPr lang="en-US" dirty="0"/>
              <a:t>To add a child, we can use </a:t>
            </a:r>
            <a:r>
              <a:rPr lang="en-US" dirty="0" err="1"/>
              <a:t>appendChild</a:t>
            </a:r>
            <a:r>
              <a:rPr lang="en-US" dirty="0"/>
              <a:t>, which puts it at the end of the list of children, or </a:t>
            </a:r>
            <a:r>
              <a:rPr lang="en-US" dirty="0" err="1"/>
              <a:t>insertBefore</a:t>
            </a:r>
            <a:r>
              <a:rPr lang="en-US" dirty="0"/>
              <a:t>, which inserts the node given as the first argument before the node given as the second argument</a:t>
            </a:r>
          </a:p>
          <a:p>
            <a:pPr lvl="1"/>
            <a:endParaRPr lang="en-US" dirty="0"/>
          </a:p>
        </p:txBody>
      </p:sp>
      <p:pic>
        <p:nvPicPr>
          <p:cNvPr id="5" name="Picture 4">
            <a:extLst>
              <a:ext uri="{FF2B5EF4-FFF2-40B4-BE49-F238E27FC236}">
                <a16:creationId xmlns:a16="http://schemas.microsoft.com/office/drawing/2014/main" id="{AFE0EBFA-2FD7-1C49-B8BC-DF46B49E3C28}"/>
              </a:ext>
            </a:extLst>
          </p:cNvPr>
          <p:cNvPicPr>
            <a:picLocks noChangeAspect="1"/>
          </p:cNvPicPr>
          <p:nvPr/>
        </p:nvPicPr>
        <p:blipFill>
          <a:blip r:embed="rId2"/>
          <a:stretch>
            <a:fillRect/>
          </a:stretch>
        </p:blipFill>
        <p:spPr>
          <a:xfrm>
            <a:off x="3140723" y="4826000"/>
            <a:ext cx="4871717" cy="1422399"/>
          </a:xfrm>
          <a:prstGeom prst="rect">
            <a:avLst/>
          </a:prstGeom>
        </p:spPr>
      </p:pic>
    </p:spTree>
    <p:extLst>
      <p:ext uri="{BB962C8B-B14F-4D97-AF65-F5344CB8AC3E}">
        <p14:creationId xmlns:p14="http://schemas.microsoft.com/office/powerpoint/2010/main" val="3545184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B4FA-55EB-DE44-97B7-9EF2AE97E681}"/>
              </a:ext>
            </a:extLst>
          </p:cNvPr>
          <p:cNvSpPr>
            <a:spLocks noGrp="1"/>
          </p:cNvSpPr>
          <p:nvPr>
            <p:ph type="title"/>
          </p:nvPr>
        </p:nvSpPr>
        <p:spPr/>
        <p:txBody>
          <a:bodyPr/>
          <a:lstStyle/>
          <a:p>
            <a:r>
              <a:rPr lang="en-US" dirty="0"/>
              <a:t>Changing the document (cont’d)</a:t>
            </a:r>
          </a:p>
        </p:txBody>
      </p:sp>
      <p:sp>
        <p:nvSpPr>
          <p:cNvPr id="3" name="Content Placeholder 2">
            <a:extLst>
              <a:ext uri="{FF2B5EF4-FFF2-40B4-BE49-F238E27FC236}">
                <a16:creationId xmlns:a16="http://schemas.microsoft.com/office/drawing/2014/main" id="{E19656A1-34D4-7548-B666-16C018BEBD34}"/>
              </a:ext>
            </a:extLst>
          </p:cNvPr>
          <p:cNvSpPr>
            <a:spLocks noGrp="1"/>
          </p:cNvSpPr>
          <p:nvPr>
            <p:ph idx="1"/>
          </p:nvPr>
        </p:nvSpPr>
        <p:spPr/>
        <p:txBody>
          <a:bodyPr>
            <a:normAutofit fontScale="92500" lnSpcReduction="10000"/>
          </a:bodyPr>
          <a:lstStyle/>
          <a:p>
            <a:r>
              <a:rPr lang="en-US" dirty="0"/>
              <a:t>A node can exist in the document in only one place</a:t>
            </a:r>
          </a:p>
          <a:p>
            <a:pPr lvl="1"/>
            <a:r>
              <a:rPr lang="en-US" dirty="0"/>
              <a:t>Inserting paragraph “Three” in front of paragraph “One” will first remove it from the end of the document and then insert it at the front, resulting in “Three/One/Two”</a:t>
            </a:r>
          </a:p>
          <a:p>
            <a:pPr lvl="1"/>
            <a:r>
              <a:rPr lang="en-US" dirty="0"/>
              <a:t>All operations that insert a node somewhere will, as a side effect, cause it to be removed from its current position (if it has one)</a:t>
            </a:r>
          </a:p>
          <a:p>
            <a:r>
              <a:rPr lang="en-US" dirty="0"/>
              <a:t>The </a:t>
            </a:r>
            <a:r>
              <a:rPr lang="en-US" dirty="0" err="1"/>
              <a:t>replaceChild</a:t>
            </a:r>
            <a:r>
              <a:rPr lang="en-US" dirty="0"/>
              <a:t> method is used to replace a child node with another one</a:t>
            </a:r>
          </a:p>
          <a:p>
            <a:pPr lvl="1"/>
            <a:r>
              <a:rPr lang="en-US" dirty="0"/>
              <a:t>It takes as arguments two nodes: the new node and the node to be replaced</a:t>
            </a:r>
          </a:p>
          <a:p>
            <a:pPr lvl="1"/>
            <a:r>
              <a:rPr lang="en-US" dirty="0"/>
              <a:t>The replaced node must be a child of the element the method is called on</a:t>
            </a:r>
          </a:p>
          <a:p>
            <a:pPr lvl="1"/>
            <a:r>
              <a:rPr lang="en-US" dirty="0"/>
              <a:t>Both </a:t>
            </a:r>
            <a:r>
              <a:rPr lang="en-US" dirty="0" err="1"/>
              <a:t>replaceChild</a:t>
            </a:r>
            <a:r>
              <a:rPr lang="en-US" dirty="0"/>
              <a:t> and </a:t>
            </a:r>
            <a:r>
              <a:rPr lang="en-US" dirty="0" err="1"/>
              <a:t>insertBefore</a:t>
            </a:r>
            <a:r>
              <a:rPr lang="en-US" dirty="0"/>
              <a:t> expect the new node as their first argument</a:t>
            </a:r>
          </a:p>
        </p:txBody>
      </p:sp>
    </p:spTree>
    <p:extLst>
      <p:ext uri="{BB962C8B-B14F-4D97-AF65-F5344CB8AC3E}">
        <p14:creationId xmlns:p14="http://schemas.microsoft.com/office/powerpoint/2010/main" val="1311924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6734-D260-0E45-B7B4-D078DA05BF7A}"/>
              </a:ext>
            </a:extLst>
          </p:cNvPr>
          <p:cNvSpPr>
            <a:spLocks noGrp="1"/>
          </p:cNvSpPr>
          <p:nvPr>
            <p:ph type="title"/>
          </p:nvPr>
        </p:nvSpPr>
        <p:spPr/>
        <p:txBody>
          <a:bodyPr/>
          <a:lstStyle/>
          <a:p>
            <a:r>
              <a:rPr lang="en-US" dirty="0"/>
              <a:t>Creating nodes</a:t>
            </a:r>
          </a:p>
        </p:txBody>
      </p:sp>
      <p:sp>
        <p:nvSpPr>
          <p:cNvPr id="3" name="Content Placeholder 2">
            <a:extLst>
              <a:ext uri="{FF2B5EF4-FFF2-40B4-BE49-F238E27FC236}">
                <a16:creationId xmlns:a16="http://schemas.microsoft.com/office/drawing/2014/main" id="{B3A5394A-658D-E54D-BD4D-942621B18F98}"/>
              </a:ext>
            </a:extLst>
          </p:cNvPr>
          <p:cNvSpPr>
            <a:spLocks noGrp="1"/>
          </p:cNvSpPr>
          <p:nvPr>
            <p:ph idx="1"/>
          </p:nvPr>
        </p:nvSpPr>
        <p:spPr/>
        <p:txBody>
          <a:bodyPr/>
          <a:lstStyle/>
          <a:p>
            <a:r>
              <a:rPr lang="en-US" dirty="0"/>
              <a:t>In the example on the following slide, we want to write a script that replaces all images (&lt;</a:t>
            </a:r>
            <a:r>
              <a:rPr lang="en-US" dirty="0" err="1"/>
              <a:t>img</a:t>
            </a:r>
            <a:r>
              <a:rPr lang="en-US" dirty="0"/>
              <a:t>&gt; tags) in the document with the text held in their alt attributes, which specifies an alternative textual representation of the image</a:t>
            </a:r>
          </a:p>
          <a:p>
            <a:r>
              <a:rPr lang="en-US" dirty="0"/>
              <a:t>This involves not only removing the images but adding a new text node to replace them. For this, we use the </a:t>
            </a:r>
            <a:r>
              <a:rPr lang="en-US" dirty="0" err="1"/>
              <a:t>document.createTextNode</a:t>
            </a:r>
            <a:r>
              <a:rPr lang="en-US" dirty="0"/>
              <a:t> method</a:t>
            </a:r>
          </a:p>
        </p:txBody>
      </p:sp>
    </p:spTree>
    <p:extLst>
      <p:ext uri="{BB962C8B-B14F-4D97-AF65-F5344CB8AC3E}">
        <p14:creationId xmlns:p14="http://schemas.microsoft.com/office/powerpoint/2010/main" val="270332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2AAC-0EB7-6B47-8C42-E777283595D7}"/>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F4929148-87A0-C445-B3F9-75CE6EFE276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83089F8-1306-644E-A0A2-31A4E18BAB8D}"/>
              </a:ext>
            </a:extLst>
          </p:cNvPr>
          <p:cNvPicPr>
            <a:picLocks noChangeAspect="1"/>
          </p:cNvPicPr>
          <p:nvPr/>
        </p:nvPicPr>
        <p:blipFill>
          <a:blip r:embed="rId2"/>
          <a:stretch>
            <a:fillRect/>
          </a:stretch>
        </p:blipFill>
        <p:spPr>
          <a:xfrm>
            <a:off x="1895385" y="2052917"/>
            <a:ext cx="7362393" cy="4195481"/>
          </a:xfrm>
          <a:prstGeom prst="rect">
            <a:avLst/>
          </a:prstGeom>
        </p:spPr>
      </p:pic>
    </p:spTree>
    <p:extLst>
      <p:ext uri="{BB962C8B-B14F-4D97-AF65-F5344CB8AC3E}">
        <p14:creationId xmlns:p14="http://schemas.microsoft.com/office/powerpoint/2010/main" val="229010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6542-0A7D-C940-B355-7D1540548D40}"/>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29E9532A-B824-8A4D-951C-1C4F5C535CFC}"/>
              </a:ext>
            </a:extLst>
          </p:cNvPr>
          <p:cNvSpPr>
            <a:spLocks noGrp="1"/>
          </p:cNvSpPr>
          <p:nvPr>
            <p:ph idx="1"/>
          </p:nvPr>
        </p:nvSpPr>
        <p:spPr/>
        <p:txBody>
          <a:bodyPr/>
          <a:lstStyle/>
          <a:p>
            <a:r>
              <a:rPr lang="en-US" dirty="0"/>
              <a:t>Given a string, </a:t>
            </a:r>
            <a:r>
              <a:rPr lang="en-US" dirty="0" err="1"/>
              <a:t>createTextNode</a:t>
            </a:r>
            <a:r>
              <a:rPr lang="en-US" dirty="0"/>
              <a:t> gives us a type 3 DOM node (a text node), which we can insert into the document to make it show up on the screen</a:t>
            </a:r>
          </a:p>
          <a:p>
            <a:r>
              <a:rPr lang="en-US" dirty="0"/>
              <a:t>The loop that goes over the images in the previous slide starts at the end of the list of nodes</a:t>
            </a:r>
          </a:p>
          <a:p>
            <a:pPr lvl="1"/>
            <a:r>
              <a:rPr lang="en-US" dirty="0"/>
              <a:t>This is necessary because the node list returned by a method like </a:t>
            </a:r>
            <a:r>
              <a:rPr lang="en-US" dirty="0" err="1"/>
              <a:t>getElementsByTagName</a:t>
            </a:r>
            <a:r>
              <a:rPr lang="en-US" dirty="0"/>
              <a:t> or a property like childNodes is live, meaning it is updated as the document changes</a:t>
            </a:r>
          </a:p>
          <a:p>
            <a:pPr lvl="1"/>
            <a:r>
              <a:rPr lang="en-US" dirty="0"/>
              <a:t>If we started from the front, removing the first image would cause the list to lose its first element so that the second time the loop repeats, </a:t>
            </a:r>
            <a:r>
              <a:rPr lang="en-US" dirty="0" err="1"/>
              <a:t>wher</a:t>
            </a:r>
            <a:r>
              <a:rPr lang="en-US" dirty="0"/>
              <a:t> I is 1, it would stop because the length of the collection is now also 1</a:t>
            </a:r>
          </a:p>
        </p:txBody>
      </p:sp>
    </p:spTree>
    <p:extLst>
      <p:ext uri="{BB962C8B-B14F-4D97-AF65-F5344CB8AC3E}">
        <p14:creationId xmlns:p14="http://schemas.microsoft.com/office/powerpoint/2010/main" val="195866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E8D9-B542-2347-8D6C-AA7F6365DE34}"/>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7C46BE5A-66D9-AC44-9694-14029F6E945B}"/>
              </a:ext>
            </a:extLst>
          </p:cNvPr>
          <p:cNvSpPr>
            <a:spLocks noGrp="1"/>
          </p:cNvSpPr>
          <p:nvPr>
            <p:ph idx="1"/>
          </p:nvPr>
        </p:nvSpPr>
        <p:spPr/>
        <p:txBody>
          <a:bodyPr/>
          <a:lstStyle/>
          <a:p>
            <a:r>
              <a:rPr lang="en-US" dirty="0"/>
              <a:t>If you want a solid collection of nodes, as opposed to a live one, you can convert the collection to a real array by calling the array slice method on it</a:t>
            </a:r>
          </a:p>
          <a:p>
            <a:endParaRPr lang="en-US" dirty="0"/>
          </a:p>
        </p:txBody>
      </p:sp>
      <p:pic>
        <p:nvPicPr>
          <p:cNvPr id="4" name="Picture 3">
            <a:extLst>
              <a:ext uri="{FF2B5EF4-FFF2-40B4-BE49-F238E27FC236}">
                <a16:creationId xmlns:a16="http://schemas.microsoft.com/office/drawing/2014/main" id="{E2150B2D-CCF1-264B-B5E6-3EEBB5956CBE}"/>
              </a:ext>
            </a:extLst>
          </p:cNvPr>
          <p:cNvPicPr>
            <a:picLocks noChangeAspect="1"/>
          </p:cNvPicPr>
          <p:nvPr/>
        </p:nvPicPr>
        <p:blipFill>
          <a:blip r:embed="rId2"/>
          <a:stretch>
            <a:fillRect/>
          </a:stretch>
        </p:blipFill>
        <p:spPr>
          <a:xfrm>
            <a:off x="1619249" y="3429000"/>
            <a:ext cx="7408985" cy="1625600"/>
          </a:xfrm>
          <a:prstGeom prst="rect">
            <a:avLst/>
          </a:prstGeom>
        </p:spPr>
      </p:pic>
    </p:spTree>
    <p:extLst>
      <p:ext uri="{BB962C8B-B14F-4D97-AF65-F5344CB8AC3E}">
        <p14:creationId xmlns:p14="http://schemas.microsoft.com/office/powerpoint/2010/main" val="4255256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A6C8-2A8A-1A4E-9506-F194392C1632}"/>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3E04E4F8-D080-C74D-A3ED-6D303FB93216}"/>
              </a:ext>
            </a:extLst>
          </p:cNvPr>
          <p:cNvSpPr>
            <a:spLocks noGrp="1"/>
          </p:cNvSpPr>
          <p:nvPr>
            <p:ph idx="1"/>
          </p:nvPr>
        </p:nvSpPr>
        <p:spPr/>
        <p:txBody>
          <a:bodyPr/>
          <a:lstStyle/>
          <a:p>
            <a:r>
              <a:rPr lang="en-US" dirty="0"/>
              <a:t>To create regular element nodes, you can use the </a:t>
            </a:r>
            <a:r>
              <a:rPr lang="en-US" dirty="0" err="1"/>
              <a:t>document.createElement</a:t>
            </a:r>
            <a:r>
              <a:rPr lang="en-US" dirty="0"/>
              <a:t> method</a:t>
            </a:r>
          </a:p>
          <a:p>
            <a:pPr lvl="1"/>
            <a:r>
              <a:rPr lang="en-US" dirty="0"/>
              <a:t>Takes a tag name and returns a new empty node of the given type</a:t>
            </a:r>
          </a:p>
          <a:p>
            <a:r>
              <a:rPr lang="en-US" dirty="0"/>
              <a:t>The example on the next slide defines a utility </a:t>
            </a:r>
            <a:r>
              <a:rPr lang="en-US" dirty="0" err="1"/>
              <a:t>elt</a:t>
            </a:r>
            <a:r>
              <a:rPr lang="en-US" dirty="0"/>
              <a:t>, which creates an element node and treats the rest of its arguments as children to that node</a:t>
            </a:r>
          </a:p>
          <a:p>
            <a:r>
              <a:rPr lang="en-US" dirty="0"/>
              <a:t>The function is then used to add a simple attribution to a quote</a:t>
            </a:r>
          </a:p>
        </p:txBody>
      </p:sp>
    </p:spTree>
    <p:extLst>
      <p:ext uri="{BB962C8B-B14F-4D97-AF65-F5344CB8AC3E}">
        <p14:creationId xmlns:p14="http://schemas.microsoft.com/office/powerpoint/2010/main" val="4200642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AC2E-D2C6-4A4B-AC51-F1FFF93DCC76}"/>
              </a:ext>
            </a:extLst>
          </p:cNvPr>
          <p:cNvSpPr>
            <a:spLocks noGrp="1"/>
          </p:cNvSpPr>
          <p:nvPr>
            <p:ph type="title"/>
          </p:nvPr>
        </p:nvSpPr>
        <p:spPr/>
        <p:txBody>
          <a:bodyPr/>
          <a:lstStyle/>
          <a:p>
            <a:r>
              <a:rPr lang="en-US" dirty="0"/>
              <a:t>Creating nodes (cont’d)</a:t>
            </a:r>
          </a:p>
        </p:txBody>
      </p:sp>
      <p:sp>
        <p:nvSpPr>
          <p:cNvPr id="3" name="Content Placeholder 2">
            <a:extLst>
              <a:ext uri="{FF2B5EF4-FFF2-40B4-BE49-F238E27FC236}">
                <a16:creationId xmlns:a16="http://schemas.microsoft.com/office/drawing/2014/main" id="{6665C339-69F6-4742-9916-73F1BE10C4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1F2E29-3829-CA4D-8457-44CC3372CA45}"/>
              </a:ext>
            </a:extLst>
          </p:cNvPr>
          <p:cNvPicPr>
            <a:picLocks noChangeAspect="1"/>
          </p:cNvPicPr>
          <p:nvPr/>
        </p:nvPicPr>
        <p:blipFill>
          <a:blip r:embed="rId2"/>
          <a:stretch>
            <a:fillRect/>
          </a:stretch>
        </p:blipFill>
        <p:spPr>
          <a:xfrm>
            <a:off x="3175000" y="2052918"/>
            <a:ext cx="4787900" cy="4146044"/>
          </a:xfrm>
          <a:prstGeom prst="rect">
            <a:avLst/>
          </a:prstGeom>
        </p:spPr>
      </p:pic>
    </p:spTree>
    <p:extLst>
      <p:ext uri="{BB962C8B-B14F-4D97-AF65-F5344CB8AC3E}">
        <p14:creationId xmlns:p14="http://schemas.microsoft.com/office/powerpoint/2010/main" val="2388719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9A14-8E72-45D9-A916-0131C20B819F}"/>
              </a:ext>
            </a:extLst>
          </p:cNvPr>
          <p:cNvSpPr>
            <a:spLocks noGrp="1"/>
          </p:cNvSpPr>
          <p:nvPr>
            <p:ph type="ctrTitle"/>
          </p:nvPr>
        </p:nvSpPr>
        <p:spPr/>
        <p:txBody>
          <a:bodyPr/>
          <a:lstStyle/>
          <a:p>
            <a:r>
              <a:rPr lang="en-US" dirty="0"/>
              <a:t>Events in the DOM</a:t>
            </a:r>
            <a:br>
              <a:rPr lang="en-US" dirty="0"/>
            </a:br>
            <a:br>
              <a:rPr lang="en-US" dirty="0"/>
            </a:br>
            <a:endParaRPr lang="en-US" dirty="0"/>
          </a:p>
        </p:txBody>
      </p:sp>
      <p:sp>
        <p:nvSpPr>
          <p:cNvPr id="3" name="Subtitle 2">
            <a:extLst>
              <a:ext uri="{FF2B5EF4-FFF2-40B4-BE49-F238E27FC236}">
                <a16:creationId xmlns:a16="http://schemas.microsoft.com/office/drawing/2014/main" id="{FE17F4CC-50B2-4A48-8CDD-932B70436F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853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B69D-0B45-4517-8D83-648A1164F683}"/>
              </a:ext>
            </a:extLst>
          </p:cNvPr>
          <p:cNvSpPr>
            <a:spLocks noGrp="1"/>
          </p:cNvSpPr>
          <p:nvPr>
            <p:ph type="title"/>
          </p:nvPr>
        </p:nvSpPr>
        <p:spPr/>
        <p:txBody>
          <a:bodyPr/>
          <a:lstStyle/>
          <a:p>
            <a:r>
              <a:rPr lang="en-US" dirty="0"/>
              <a:t>Adding and removing an event listener</a:t>
            </a:r>
          </a:p>
        </p:txBody>
      </p:sp>
      <p:sp>
        <p:nvSpPr>
          <p:cNvPr id="3" name="Content Placeholder 2">
            <a:extLst>
              <a:ext uri="{FF2B5EF4-FFF2-40B4-BE49-F238E27FC236}">
                <a16:creationId xmlns:a16="http://schemas.microsoft.com/office/drawing/2014/main" id="{E7089CAE-6E52-417F-A3D2-15D2524B172A}"/>
              </a:ext>
            </a:extLst>
          </p:cNvPr>
          <p:cNvSpPr>
            <a:spLocks noGrp="1"/>
          </p:cNvSpPr>
          <p:nvPr>
            <p:ph idx="1"/>
          </p:nvPr>
        </p:nvSpPr>
        <p:spPr/>
        <p:txBody>
          <a:bodyPr/>
          <a:lstStyle/>
          <a:p>
            <a:r>
              <a:rPr lang="en-US" dirty="0"/>
              <a:t>Every DOM element has its own </a:t>
            </a:r>
            <a:r>
              <a:rPr lang="en-US" dirty="0" err="1"/>
              <a:t>addEventListener</a:t>
            </a:r>
            <a:r>
              <a:rPr lang="en-US" dirty="0"/>
              <a:t> method, which allows you to listen specifically on that element</a:t>
            </a:r>
          </a:p>
          <a:p>
            <a:r>
              <a:rPr lang="en-US" dirty="0"/>
              <a:t>In the following example, a handler is attached to the button node</a:t>
            </a:r>
          </a:p>
          <a:p>
            <a:pPr lvl="1"/>
            <a:r>
              <a:rPr lang="en-US" dirty="0"/>
              <a:t>Clicks on the button cause that handler to run, whereas clicks on the rest of the document do not</a:t>
            </a:r>
          </a:p>
          <a:p>
            <a:pPr lvl="1"/>
            <a:endParaRPr lang="en-US" dirty="0"/>
          </a:p>
        </p:txBody>
      </p:sp>
      <p:pic>
        <p:nvPicPr>
          <p:cNvPr id="4" name="Picture 3">
            <a:extLst>
              <a:ext uri="{FF2B5EF4-FFF2-40B4-BE49-F238E27FC236}">
                <a16:creationId xmlns:a16="http://schemas.microsoft.com/office/drawing/2014/main" id="{18122E01-D566-474D-9DAF-66172581BFD2}"/>
              </a:ext>
            </a:extLst>
          </p:cNvPr>
          <p:cNvPicPr>
            <a:picLocks noChangeAspect="1"/>
          </p:cNvPicPr>
          <p:nvPr/>
        </p:nvPicPr>
        <p:blipFill>
          <a:blip r:embed="rId2"/>
          <a:stretch>
            <a:fillRect/>
          </a:stretch>
        </p:blipFill>
        <p:spPr>
          <a:xfrm>
            <a:off x="2671947" y="4150658"/>
            <a:ext cx="5353050" cy="1943100"/>
          </a:xfrm>
          <a:prstGeom prst="rect">
            <a:avLst/>
          </a:prstGeom>
        </p:spPr>
      </p:pic>
    </p:spTree>
    <p:extLst>
      <p:ext uri="{BB962C8B-B14F-4D97-AF65-F5344CB8AC3E}">
        <p14:creationId xmlns:p14="http://schemas.microsoft.com/office/powerpoint/2010/main" val="5966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4238-9C7F-4FA2-B830-8AFD28B8C674}"/>
              </a:ext>
            </a:extLst>
          </p:cNvPr>
          <p:cNvSpPr>
            <a:spLocks noGrp="1"/>
          </p:cNvSpPr>
          <p:nvPr>
            <p:ph type="title"/>
          </p:nvPr>
        </p:nvSpPr>
        <p:spPr>
          <a:xfrm>
            <a:off x="1145980" y="1143000"/>
            <a:ext cx="5092906" cy="1866014"/>
          </a:xfrm>
        </p:spPr>
        <p:txBody>
          <a:bodyPr>
            <a:normAutofit fontScale="90000"/>
          </a:bodyPr>
          <a:lstStyle/>
          <a:p>
            <a:r>
              <a:rPr lang="en-US" sz="2400" dirty="0"/>
              <a:t>An HTML document is like a series of nested boxes. Tags such as &lt;body&gt; and &lt;/body&gt; enclose other tags, which in turn contain other tags or text.</a:t>
            </a:r>
          </a:p>
        </p:txBody>
      </p:sp>
      <p:pic>
        <p:nvPicPr>
          <p:cNvPr id="12" name="Picture Placeholder 11">
            <a:extLst>
              <a:ext uri="{FF2B5EF4-FFF2-40B4-BE49-F238E27FC236}">
                <a16:creationId xmlns:a16="http://schemas.microsoft.com/office/drawing/2014/main" id="{806BF373-8AC6-44F7-85BE-A3F642888CBC}"/>
              </a:ext>
            </a:extLst>
          </p:cNvPr>
          <p:cNvPicPr>
            <a:picLocks noGrp="1" noChangeAspect="1"/>
          </p:cNvPicPr>
          <p:nvPr>
            <p:ph type="pic" idx="1"/>
          </p:nvPr>
        </p:nvPicPr>
        <p:blipFill>
          <a:blip r:embed="rId2"/>
          <a:srcRect l="313" r="313"/>
          <a:stretch>
            <a:fillRect/>
          </a:stretch>
        </p:blipFill>
        <p:spPr>
          <a:xfrm>
            <a:off x="6950075" y="1143000"/>
            <a:ext cx="4095750" cy="4572000"/>
          </a:xfrm>
          <a:prstGeom prst="rect">
            <a:avLst/>
          </a:prstGeom>
        </p:spPr>
      </p:pic>
      <p:pic>
        <p:nvPicPr>
          <p:cNvPr id="5" name="Picture 4">
            <a:extLst>
              <a:ext uri="{FF2B5EF4-FFF2-40B4-BE49-F238E27FC236}">
                <a16:creationId xmlns:a16="http://schemas.microsoft.com/office/drawing/2014/main" id="{62BC1D03-AA72-45B4-BD6D-75526F4A4EA7}"/>
              </a:ext>
            </a:extLst>
          </p:cNvPr>
          <p:cNvPicPr>
            <a:picLocks noChangeAspect="1"/>
          </p:cNvPicPr>
          <p:nvPr/>
        </p:nvPicPr>
        <p:blipFill>
          <a:blip r:embed="rId3"/>
          <a:stretch>
            <a:fillRect/>
          </a:stretch>
        </p:blipFill>
        <p:spPr>
          <a:xfrm>
            <a:off x="1379907" y="3657600"/>
            <a:ext cx="4556158" cy="2057400"/>
          </a:xfrm>
          <a:prstGeom prst="rect">
            <a:avLst/>
          </a:prstGeom>
        </p:spPr>
      </p:pic>
      <p:sp>
        <p:nvSpPr>
          <p:cNvPr id="4" name="Text Placeholder 3">
            <a:extLst>
              <a:ext uri="{FF2B5EF4-FFF2-40B4-BE49-F238E27FC236}">
                <a16:creationId xmlns:a16="http://schemas.microsoft.com/office/drawing/2014/main" id="{EB87F9A1-9D24-4F40-A93A-F5CD85B84267}"/>
              </a:ext>
            </a:extLst>
          </p:cNvPr>
          <p:cNvSpPr>
            <a:spLocks noGrp="1"/>
          </p:cNvSpPr>
          <p:nvPr>
            <p:ph type="body" sz="half" idx="2"/>
          </p:nvPr>
        </p:nvSpPr>
        <p:spPr>
          <a:xfrm>
            <a:off x="1145980" y="3636335"/>
            <a:ext cx="5084979" cy="2057400"/>
          </a:xfrm>
        </p:spPr>
        <p:txBody>
          <a:bodyPr/>
          <a:lstStyle/>
          <a:p>
            <a:endParaRPr lang="en-US" dirty="0"/>
          </a:p>
        </p:txBody>
      </p:sp>
    </p:spTree>
    <p:extLst>
      <p:ext uri="{BB962C8B-B14F-4D97-AF65-F5344CB8AC3E}">
        <p14:creationId xmlns:p14="http://schemas.microsoft.com/office/powerpoint/2010/main" val="220680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538F-5029-4996-B275-783252492547}"/>
              </a:ext>
            </a:extLst>
          </p:cNvPr>
          <p:cNvSpPr>
            <a:spLocks noGrp="1"/>
          </p:cNvSpPr>
          <p:nvPr>
            <p:ph type="title"/>
          </p:nvPr>
        </p:nvSpPr>
        <p:spPr/>
        <p:txBody>
          <a:bodyPr/>
          <a:lstStyle/>
          <a:p>
            <a:r>
              <a:rPr lang="en-US" dirty="0"/>
              <a:t>Adding and removing an event listener (cont’d)</a:t>
            </a:r>
          </a:p>
        </p:txBody>
      </p:sp>
      <p:sp>
        <p:nvSpPr>
          <p:cNvPr id="3" name="Content Placeholder 2">
            <a:extLst>
              <a:ext uri="{FF2B5EF4-FFF2-40B4-BE49-F238E27FC236}">
                <a16:creationId xmlns:a16="http://schemas.microsoft.com/office/drawing/2014/main" id="{397E43D2-825A-463E-B188-397AADF39E4A}"/>
              </a:ext>
            </a:extLst>
          </p:cNvPr>
          <p:cNvSpPr>
            <a:spLocks noGrp="1"/>
          </p:cNvSpPr>
          <p:nvPr>
            <p:ph idx="1"/>
          </p:nvPr>
        </p:nvSpPr>
        <p:spPr/>
        <p:txBody>
          <a:bodyPr/>
          <a:lstStyle/>
          <a:p>
            <a:r>
              <a:rPr lang="en-US" dirty="0"/>
              <a:t>The </a:t>
            </a:r>
            <a:r>
              <a:rPr lang="en-US" dirty="0" err="1"/>
              <a:t>removeEventListener</a:t>
            </a:r>
            <a:r>
              <a:rPr lang="en-US" dirty="0"/>
              <a:t> method, called with arguments similar to as </a:t>
            </a:r>
            <a:r>
              <a:rPr lang="en-US" dirty="0" err="1"/>
              <a:t>addEventListener</a:t>
            </a:r>
            <a:r>
              <a:rPr lang="en-US" dirty="0"/>
              <a:t>, removes a handler</a:t>
            </a:r>
          </a:p>
          <a:p>
            <a:r>
              <a:rPr lang="en-US" dirty="0"/>
              <a:t>To be able to unregister a handler function, we give it a name (such as “once”) so that we can pass it to both </a:t>
            </a:r>
            <a:r>
              <a:rPr lang="en-US" dirty="0" err="1"/>
              <a:t>addEventListener</a:t>
            </a:r>
            <a:r>
              <a:rPr lang="en-US" dirty="0"/>
              <a:t> and </a:t>
            </a:r>
            <a:r>
              <a:rPr lang="en-US" dirty="0" err="1"/>
              <a:t>removeEventListener</a:t>
            </a:r>
            <a:endParaRPr lang="en-US" dirty="0"/>
          </a:p>
          <a:p>
            <a:endParaRPr lang="en-US" dirty="0"/>
          </a:p>
        </p:txBody>
      </p:sp>
      <p:pic>
        <p:nvPicPr>
          <p:cNvPr id="4" name="Picture 3">
            <a:extLst>
              <a:ext uri="{FF2B5EF4-FFF2-40B4-BE49-F238E27FC236}">
                <a16:creationId xmlns:a16="http://schemas.microsoft.com/office/drawing/2014/main" id="{25AACDCD-31CB-4A4A-AF24-3B22EC0E51E7}"/>
              </a:ext>
            </a:extLst>
          </p:cNvPr>
          <p:cNvPicPr>
            <a:picLocks noChangeAspect="1"/>
          </p:cNvPicPr>
          <p:nvPr/>
        </p:nvPicPr>
        <p:blipFill>
          <a:blip r:embed="rId2"/>
          <a:stretch>
            <a:fillRect/>
          </a:stretch>
        </p:blipFill>
        <p:spPr>
          <a:xfrm>
            <a:off x="2919107" y="3907221"/>
            <a:ext cx="5314950" cy="2133600"/>
          </a:xfrm>
          <a:prstGeom prst="rect">
            <a:avLst/>
          </a:prstGeom>
        </p:spPr>
      </p:pic>
    </p:spTree>
    <p:extLst>
      <p:ext uri="{BB962C8B-B14F-4D97-AF65-F5344CB8AC3E}">
        <p14:creationId xmlns:p14="http://schemas.microsoft.com/office/powerpoint/2010/main" val="3544084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0310-4126-416A-AF06-E588C3B3C8F0}"/>
              </a:ext>
            </a:extLst>
          </p:cNvPr>
          <p:cNvSpPr>
            <a:spLocks noGrp="1"/>
          </p:cNvSpPr>
          <p:nvPr>
            <p:ph type="title"/>
          </p:nvPr>
        </p:nvSpPr>
        <p:spPr/>
        <p:txBody>
          <a:bodyPr/>
          <a:lstStyle/>
          <a:p>
            <a:r>
              <a:rPr lang="en-US" dirty="0"/>
              <a:t>Event objects</a:t>
            </a:r>
          </a:p>
        </p:txBody>
      </p:sp>
      <p:sp>
        <p:nvSpPr>
          <p:cNvPr id="3" name="Content Placeholder 2">
            <a:extLst>
              <a:ext uri="{FF2B5EF4-FFF2-40B4-BE49-F238E27FC236}">
                <a16:creationId xmlns:a16="http://schemas.microsoft.com/office/drawing/2014/main" id="{5E959471-1937-48ED-9BE1-73EA073E6279}"/>
              </a:ext>
            </a:extLst>
          </p:cNvPr>
          <p:cNvSpPr>
            <a:spLocks noGrp="1"/>
          </p:cNvSpPr>
          <p:nvPr>
            <p:ph idx="1"/>
          </p:nvPr>
        </p:nvSpPr>
        <p:spPr/>
        <p:txBody>
          <a:bodyPr/>
          <a:lstStyle/>
          <a:p>
            <a:r>
              <a:rPr lang="en-US" dirty="0"/>
              <a:t>Event handler functions are passed an argument, called the event object, which gives us additional information about the event</a:t>
            </a:r>
          </a:p>
          <a:p>
            <a:pPr lvl="1"/>
            <a:r>
              <a:rPr lang="en-US" dirty="0"/>
              <a:t>For example, if we want to know which mouse button was pressed, we can look at an event object’s which property</a:t>
            </a:r>
          </a:p>
          <a:p>
            <a:pPr lvl="1"/>
            <a:r>
              <a:rPr lang="en-US" dirty="0"/>
              <a:t>The object’s type property always holds a string identifying the event (for example “click” or “</a:t>
            </a:r>
            <a:r>
              <a:rPr lang="en-US" dirty="0" err="1"/>
              <a:t>mousedown</a:t>
            </a:r>
            <a:r>
              <a:rPr lang="en-US" dirty="0"/>
              <a:t>”)</a:t>
            </a:r>
          </a:p>
          <a:p>
            <a:r>
              <a:rPr lang="en-US" dirty="0"/>
              <a:t>The information stored in an event object differs per type of event</a:t>
            </a:r>
          </a:p>
        </p:txBody>
      </p:sp>
    </p:spTree>
    <p:extLst>
      <p:ext uri="{BB962C8B-B14F-4D97-AF65-F5344CB8AC3E}">
        <p14:creationId xmlns:p14="http://schemas.microsoft.com/office/powerpoint/2010/main" val="1472300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F580-17C4-4EBA-93B5-72862B711F70}"/>
              </a:ext>
            </a:extLst>
          </p:cNvPr>
          <p:cNvSpPr>
            <a:spLocks noGrp="1"/>
          </p:cNvSpPr>
          <p:nvPr>
            <p:ph type="title"/>
          </p:nvPr>
        </p:nvSpPr>
        <p:spPr/>
        <p:txBody>
          <a:bodyPr/>
          <a:lstStyle/>
          <a:p>
            <a:r>
              <a:rPr lang="en-US" dirty="0"/>
              <a:t>Event object (cont’d)</a:t>
            </a:r>
          </a:p>
        </p:txBody>
      </p:sp>
      <p:pic>
        <p:nvPicPr>
          <p:cNvPr id="4" name="Content Placeholder 3">
            <a:extLst>
              <a:ext uri="{FF2B5EF4-FFF2-40B4-BE49-F238E27FC236}">
                <a16:creationId xmlns:a16="http://schemas.microsoft.com/office/drawing/2014/main" id="{D057D660-31C9-4D24-BEBB-481C49FA8C14}"/>
              </a:ext>
            </a:extLst>
          </p:cNvPr>
          <p:cNvPicPr>
            <a:picLocks noGrp="1" noChangeAspect="1"/>
          </p:cNvPicPr>
          <p:nvPr>
            <p:ph idx="1"/>
          </p:nvPr>
        </p:nvPicPr>
        <p:blipFill>
          <a:blip r:embed="rId2"/>
          <a:stretch>
            <a:fillRect/>
          </a:stretch>
        </p:blipFill>
        <p:spPr>
          <a:xfrm>
            <a:off x="3109912" y="2204403"/>
            <a:ext cx="5972175" cy="2800350"/>
          </a:xfrm>
          <a:prstGeom prst="rect">
            <a:avLst/>
          </a:prstGeom>
        </p:spPr>
      </p:pic>
    </p:spTree>
    <p:extLst>
      <p:ext uri="{BB962C8B-B14F-4D97-AF65-F5344CB8AC3E}">
        <p14:creationId xmlns:p14="http://schemas.microsoft.com/office/powerpoint/2010/main" val="3736110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7008-A9A8-4944-9748-0B0362A2F781}"/>
              </a:ext>
            </a:extLst>
          </p:cNvPr>
          <p:cNvSpPr>
            <a:spLocks noGrp="1"/>
          </p:cNvSpPr>
          <p:nvPr>
            <p:ph type="title"/>
          </p:nvPr>
        </p:nvSpPr>
        <p:spPr/>
        <p:txBody>
          <a:bodyPr/>
          <a:lstStyle/>
          <a:p>
            <a:r>
              <a:rPr lang="en-US" dirty="0"/>
              <a:t>Key events</a:t>
            </a:r>
          </a:p>
        </p:txBody>
      </p:sp>
      <p:sp>
        <p:nvSpPr>
          <p:cNvPr id="3" name="Content Placeholder 2">
            <a:extLst>
              <a:ext uri="{FF2B5EF4-FFF2-40B4-BE49-F238E27FC236}">
                <a16:creationId xmlns:a16="http://schemas.microsoft.com/office/drawing/2014/main" id="{54F7D103-FBE7-4DCC-8B30-0F12128967F6}"/>
              </a:ext>
            </a:extLst>
          </p:cNvPr>
          <p:cNvSpPr>
            <a:spLocks noGrp="1"/>
          </p:cNvSpPr>
          <p:nvPr>
            <p:ph idx="1"/>
          </p:nvPr>
        </p:nvSpPr>
        <p:spPr/>
        <p:txBody>
          <a:bodyPr/>
          <a:lstStyle/>
          <a:p>
            <a:r>
              <a:rPr lang="en-US" dirty="0"/>
              <a:t>When a key on the keyboard is pressed, the browser fires a “</a:t>
            </a:r>
            <a:r>
              <a:rPr lang="en-US" dirty="0" err="1"/>
              <a:t>keydown</a:t>
            </a:r>
            <a:r>
              <a:rPr lang="en-US" dirty="0"/>
              <a:t>” event. When the key is released, a “</a:t>
            </a:r>
            <a:r>
              <a:rPr lang="en-US" dirty="0" err="1"/>
              <a:t>keyup</a:t>
            </a:r>
            <a:r>
              <a:rPr lang="en-US" dirty="0"/>
              <a:t>” event fires.</a:t>
            </a:r>
          </a:p>
          <a:p>
            <a:endParaRPr lang="en-US" dirty="0"/>
          </a:p>
        </p:txBody>
      </p:sp>
      <p:pic>
        <p:nvPicPr>
          <p:cNvPr id="4" name="Picture 3">
            <a:extLst>
              <a:ext uri="{FF2B5EF4-FFF2-40B4-BE49-F238E27FC236}">
                <a16:creationId xmlns:a16="http://schemas.microsoft.com/office/drawing/2014/main" id="{E847E6AC-94C3-358C-96A4-AC33468313C0}"/>
              </a:ext>
            </a:extLst>
          </p:cNvPr>
          <p:cNvPicPr>
            <a:picLocks noChangeAspect="1"/>
          </p:cNvPicPr>
          <p:nvPr/>
        </p:nvPicPr>
        <p:blipFill>
          <a:blip r:embed="rId2"/>
          <a:stretch>
            <a:fillRect/>
          </a:stretch>
        </p:blipFill>
        <p:spPr>
          <a:xfrm>
            <a:off x="2414282" y="3172522"/>
            <a:ext cx="6324600" cy="2743200"/>
          </a:xfrm>
          <a:prstGeom prst="rect">
            <a:avLst/>
          </a:prstGeom>
        </p:spPr>
      </p:pic>
    </p:spTree>
    <p:extLst>
      <p:ext uri="{BB962C8B-B14F-4D97-AF65-F5344CB8AC3E}">
        <p14:creationId xmlns:p14="http://schemas.microsoft.com/office/powerpoint/2010/main" val="351668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B03A-8266-D99D-F200-474356DFBDB0}"/>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3AC74086-898F-9784-61AE-7B47A07A1E36}"/>
              </a:ext>
            </a:extLst>
          </p:cNvPr>
          <p:cNvSpPr>
            <a:spLocks noGrp="1"/>
          </p:cNvSpPr>
          <p:nvPr>
            <p:ph idx="1"/>
          </p:nvPr>
        </p:nvSpPr>
        <p:spPr/>
        <p:txBody>
          <a:bodyPr/>
          <a:lstStyle/>
          <a:p>
            <a:r>
              <a:rPr lang="en-US" dirty="0"/>
              <a:t>When a key is pressed and held, the “</a:t>
            </a:r>
            <a:r>
              <a:rPr lang="en-US" dirty="0" err="1"/>
              <a:t>keydown</a:t>
            </a:r>
            <a:r>
              <a:rPr lang="en-US" dirty="0"/>
              <a:t>” event fires again every time the key repeats</a:t>
            </a:r>
          </a:p>
          <a:p>
            <a:r>
              <a:rPr lang="en-US" dirty="0"/>
              <a:t>The code on the previous slide looked at the keycode property of the event object to identify which key is being pressed or released</a:t>
            </a:r>
          </a:p>
          <a:p>
            <a:r>
              <a:rPr lang="en-US" dirty="0"/>
              <a:t>It is not always obvious how to translate the numeric key code to an actual key</a:t>
            </a:r>
          </a:p>
          <a:p>
            <a:pPr lvl="1"/>
            <a:r>
              <a:rPr lang="en-US" dirty="0"/>
              <a:t>For letter and number keys, the associated key code will be the Unicode character code associated with the uppercase letter or number printed on the key</a:t>
            </a:r>
          </a:p>
          <a:p>
            <a:pPr lvl="1"/>
            <a:r>
              <a:rPr lang="en-US" dirty="0"/>
              <a:t>The code can be found using the </a:t>
            </a:r>
            <a:r>
              <a:rPr lang="en-US" dirty="0" err="1"/>
              <a:t>charCodeAt</a:t>
            </a:r>
            <a:r>
              <a:rPr lang="en-US" dirty="0"/>
              <a:t>() method</a:t>
            </a:r>
          </a:p>
        </p:txBody>
      </p:sp>
    </p:spTree>
    <p:extLst>
      <p:ext uri="{BB962C8B-B14F-4D97-AF65-F5344CB8AC3E}">
        <p14:creationId xmlns:p14="http://schemas.microsoft.com/office/powerpoint/2010/main" val="4217318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A99E-F39A-27C1-EDF7-9196903C397C}"/>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34B915E8-458D-B8DE-255E-30AD0327AD87}"/>
              </a:ext>
            </a:extLst>
          </p:cNvPr>
          <p:cNvSpPr>
            <a:spLocks noGrp="1"/>
          </p:cNvSpPr>
          <p:nvPr>
            <p:ph idx="1"/>
          </p:nvPr>
        </p:nvSpPr>
        <p:spPr/>
        <p:txBody>
          <a:bodyPr/>
          <a:lstStyle/>
          <a:p>
            <a:r>
              <a:rPr lang="en-US" dirty="0"/>
              <a:t>Some keys have unpredictable key codes</a:t>
            </a:r>
          </a:p>
          <a:p>
            <a:pPr lvl="1"/>
            <a:r>
              <a:rPr lang="en-US" dirty="0"/>
              <a:t>The best way to find the codes you need is usually to register a key event handler that logs the key codes it gets and press the key you are interested in</a:t>
            </a:r>
          </a:p>
          <a:p>
            <a:r>
              <a:rPr lang="en-US" dirty="0"/>
              <a:t>Modifier keys such as Shift, Ctrl, Alt, and Meta (Command on Mac) generate key events also</a:t>
            </a:r>
          </a:p>
          <a:p>
            <a:pPr lvl="1"/>
            <a:r>
              <a:rPr lang="en-US" dirty="0"/>
              <a:t>When looking for key combinations, you can also find out whether these keys are held down by looking at the </a:t>
            </a:r>
            <a:r>
              <a:rPr lang="en-US" dirty="0" err="1"/>
              <a:t>shiftKey</a:t>
            </a:r>
            <a:r>
              <a:rPr lang="en-US" dirty="0"/>
              <a:t>, </a:t>
            </a:r>
            <a:r>
              <a:rPr lang="en-US" dirty="0" err="1"/>
              <a:t>ctrlKey</a:t>
            </a:r>
            <a:r>
              <a:rPr lang="en-US" dirty="0"/>
              <a:t>, </a:t>
            </a:r>
            <a:r>
              <a:rPr lang="en-US" dirty="0" err="1"/>
              <a:t>altKey</a:t>
            </a:r>
            <a:r>
              <a:rPr lang="en-US" dirty="0"/>
              <a:t> and </a:t>
            </a:r>
            <a:r>
              <a:rPr lang="en-US" dirty="0" err="1"/>
              <a:t>metaKey</a:t>
            </a:r>
            <a:r>
              <a:rPr lang="en-US" dirty="0"/>
              <a:t> properties of keyboard and mouse events</a:t>
            </a:r>
          </a:p>
        </p:txBody>
      </p:sp>
    </p:spTree>
    <p:extLst>
      <p:ext uri="{BB962C8B-B14F-4D97-AF65-F5344CB8AC3E}">
        <p14:creationId xmlns:p14="http://schemas.microsoft.com/office/powerpoint/2010/main" val="1594229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5BFA-0822-6476-A0DC-6F659AEF61C3}"/>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C20DAD79-524F-3B9A-3591-A6C5475415B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6A3D5B3-3EB5-A400-092C-BA8D07F51C3A}"/>
              </a:ext>
            </a:extLst>
          </p:cNvPr>
          <p:cNvPicPr>
            <a:picLocks noChangeAspect="1"/>
          </p:cNvPicPr>
          <p:nvPr/>
        </p:nvPicPr>
        <p:blipFill>
          <a:blip r:embed="rId2"/>
          <a:stretch>
            <a:fillRect/>
          </a:stretch>
        </p:blipFill>
        <p:spPr>
          <a:xfrm>
            <a:off x="2624322" y="3268008"/>
            <a:ext cx="5448300" cy="1765300"/>
          </a:xfrm>
          <a:prstGeom prst="rect">
            <a:avLst/>
          </a:prstGeom>
        </p:spPr>
      </p:pic>
    </p:spTree>
    <p:extLst>
      <p:ext uri="{BB962C8B-B14F-4D97-AF65-F5344CB8AC3E}">
        <p14:creationId xmlns:p14="http://schemas.microsoft.com/office/powerpoint/2010/main" val="346937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1712-4CAA-38CC-6A24-CCDE046FA690}"/>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6100A803-1CE0-37CA-19E4-A791345D43A4}"/>
              </a:ext>
            </a:extLst>
          </p:cNvPr>
          <p:cNvSpPr>
            <a:spLocks noGrp="1"/>
          </p:cNvSpPr>
          <p:nvPr>
            <p:ph idx="1"/>
          </p:nvPr>
        </p:nvSpPr>
        <p:spPr/>
        <p:txBody>
          <a:bodyPr/>
          <a:lstStyle/>
          <a:p>
            <a:r>
              <a:rPr lang="en-US" dirty="0"/>
              <a:t>The “</a:t>
            </a:r>
            <a:r>
              <a:rPr lang="en-US" dirty="0" err="1"/>
              <a:t>keydown</a:t>
            </a:r>
            <a:r>
              <a:rPr lang="en-US" dirty="0"/>
              <a:t>” and “</a:t>
            </a:r>
            <a:r>
              <a:rPr lang="en-US" dirty="0" err="1"/>
              <a:t>keyup</a:t>
            </a:r>
            <a:r>
              <a:rPr lang="en-US" dirty="0"/>
              <a:t>” events give information about the physical key being pressed, but using key codes to get the actual text being typed is awkward</a:t>
            </a:r>
          </a:p>
          <a:p>
            <a:r>
              <a:rPr lang="en-US" dirty="0"/>
              <a:t>The “keypress” event fires right after “</a:t>
            </a:r>
            <a:r>
              <a:rPr lang="en-US" dirty="0" err="1"/>
              <a:t>keydown</a:t>
            </a:r>
            <a:r>
              <a:rPr lang="en-US" dirty="0"/>
              <a:t>” (and is repeated along with “</a:t>
            </a:r>
            <a:r>
              <a:rPr lang="en-US" dirty="0" err="1"/>
              <a:t>keydown</a:t>
            </a:r>
            <a:r>
              <a:rPr lang="en-US" dirty="0"/>
              <a:t>” when the key is held) but only for keys that produce character input</a:t>
            </a:r>
          </a:p>
          <a:p>
            <a:r>
              <a:rPr lang="en-US" dirty="0"/>
              <a:t>The </a:t>
            </a:r>
            <a:r>
              <a:rPr lang="en-US" dirty="0" err="1"/>
              <a:t>charCode</a:t>
            </a:r>
            <a:r>
              <a:rPr lang="en-US" dirty="0"/>
              <a:t> property in the event object contains a code that can be </a:t>
            </a:r>
            <a:r>
              <a:rPr lang="en-US" dirty="0" err="1"/>
              <a:t>interprested</a:t>
            </a:r>
            <a:r>
              <a:rPr lang="en-US" dirty="0"/>
              <a:t> as a Unicode character code</a:t>
            </a:r>
          </a:p>
          <a:p>
            <a:pPr lvl="1"/>
            <a:r>
              <a:rPr lang="en-US" dirty="0"/>
              <a:t>You can use the </a:t>
            </a:r>
            <a:r>
              <a:rPr lang="en-US" dirty="0" err="1"/>
              <a:t>String.fromCharCode</a:t>
            </a:r>
            <a:r>
              <a:rPr lang="en-US" dirty="0"/>
              <a:t> function to turn that code into an actual single-character string</a:t>
            </a:r>
          </a:p>
        </p:txBody>
      </p:sp>
    </p:spTree>
    <p:extLst>
      <p:ext uri="{BB962C8B-B14F-4D97-AF65-F5344CB8AC3E}">
        <p14:creationId xmlns:p14="http://schemas.microsoft.com/office/powerpoint/2010/main" val="697271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7492-7D7B-C952-7D38-F35FEAA8E341}"/>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750ECCE1-55D4-E8AA-D0C2-3C239EFD992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4EC10C7-A0A7-13E4-8CA8-9C27B80BFF13}"/>
              </a:ext>
            </a:extLst>
          </p:cNvPr>
          <p:cNvPicPr>
            <a:picLocks noChangeAspect="1"/>
          </p:cNvPicPr>
          <p:nvPr/>
        </p:nvPicPr>
        <p:blipFill>
          <a:blip r:embed="rId2"/>
          <a:stretch>
            <a:fillRect/>
          </a:stretch>
        </p:blipFill>
        <p:spPr>
          <a:xfrm>
            <a:off x="2573032" y="3382308"/>
            <a:ext cx="6007100" cy="1536700"/>
          </a:xfrm>
          <a:prstGeom prst="rect">
            <a:avLst/>
          </a:prstGeom>
        </p:spPr>
      </p:pic>
    </p:spTree>
    <p:extLst>
      <p:ext uri="{BB962C8B-B14F-4D97-AF65-F5344CB8AC3E}">
        <p14:creationId xmlns:p14="http://schemas.microsoft.com/office/powerpoint/2010/main" val="3114086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F83C-97EC-5228-FCBD-70D9EBAF0F46}"/>
              </a:ext>
            </a:extLst>
          </p:cNvPr>
          <p:cNvSpPr>
            <a:spLocks noGrp="1"/>
          </p:cNvSpPr>
          <p:nvPr>
            <p:ph type="title"/>
          </p:nvPr>
        </p:nvSpPr>
        <p:spPr/>
        <p:txBody>
          <a:bodyPr/>
          <a:lstStyle/>
          <a:p>
            <a:r>
              <a:rPr lang="en-US" dirty="0"/>
              <a:t>Key events (cont’d)</a:t>
            </a:r>
          </a:p>
        </p:txBody>
      </p:sp>
      <p:sp>
        <p:nvSpPr>
          <p:cNvPr id="3" name="Content Placeholder 2">
            <a:extLst>
              <a:ext uri="{FF2B5EF4-FFF2-40B4-BE49-F238E27FC236}">
                <a16:creationId xmlns:a16="http://schemas.microsoft.com/office/drawing/2014/main" id="{D33AB2E6-E1FC-67C1-1A77-5DA6BA96B006}"/>
              </a:ext>
            </a:extLst>
          </p:cNvPr>
          <p:cNvSpPr>
            <a:spLocks noGrp="1"/>
          </p:cNvSpPr>
          <p:nvPr>
            <p:ph idx="1"/>
          </p:nvPr>
        </p:nvSpPr>
        <p:spPr/>
        <p:txBody>
          <a:bodyPr/>
          <a:lstStyle/>
          <a:p>
            <a:r>
              <a:rPr lang="en-US" dirty="0"/>
              <a:t>The DOM node where a key event originates depends on the element that has focus when the key is pressed</a:t>
            </a:r>
          </a:p>
          <a:p>
            <a:pPr lvl="1"/>
            <a:r>
              <a:rPr lang="en-US" dirty="0"/>
              <a:t>Normal nodes cannot have focus (unless you give them a </a:t>
            </a:r>
            <a:r>
              <a:rPr lang="en-US" dirty="0" err="1"/>
              <a:t>tabIndex</a:t>
            </a:r>
            <a:r>
              <a:rPr lang="en-US" dirty="0"/>
              <a:t> attribute) but things such as links, buttons, and form fields can</a:t>
            </a:r>
          </a:p>
          <a:p>
            <a:pPr lvl="1"/>
            <a:r>
              <a:rPr lang="en-US" dirty="0"/>
              <a:t>When nothing in particular has focus, </a:t>
            </a:r>
            <a:r>
              <a:rPr lang="en-US" dirty="0" err="1"/>
              <a:t>document.body</a:t>
            </a:r>
            <a:r>
              <a:rPr lang="en-US" dirty="0"/>
              <a:t> acts as the target node of key events</a:t>
            </a:r>
          </a:p>
        </p:txBody>
      </p:sp>
    </p:spTree>
    <p:extLst>
      <p:ext uri="{BB962C8B-B14F-4D97-AF65-F5344CB8AC3E}">
        <p14:creationId xmlns:p14="http://schemas.microsoft.com/office/powerpoint/2010/main" val="119869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1B78-F334-442C-9331-24E3E236AF4A}"/>
              </a:ext>
            </a:extLst>
          </p:cNvPr>
          <p:cNvSpPr>
            <a:spLocks noGrp="1"/>
          </p:cNvSpPr>
          <p:nvPr>
            <p:ph type="title"/>
          </p:nvPr>
        </p:nvSpPr>
        <p:spPr/>
        <p:txBody>
          <a:bodyPr/>
          <a:lstStyle/>
          <a:p>
            <a:r>
              <a:rPr lang="en-US" dirty="0"/>
              <a:t>What is the Document Object Model (DOM)? (cont’d)</a:t>
            </a:r>
          </a:p>
        </p:txBody>
      </p:sp>
      <p:sp>
        <p:nvSpPr>
          <p:cNvPr id="3" name="Content Placeholder 2">
            <a:extLst>
              <a:ext uri="{FF2B5EF4-FFF2-40B4-BE49-F238E27FC236}">
                <a16:creationId xmlns:a16="http://schemas.microsoft.com/office/drawing/2014/main" id="{D07E4ED4-F70C-48BB-B4AE-E3092B97912D}"/>
              </a:ext>
            </a:extLst>
          </p:cNvPr>
          <p:cNvSpPr>
            <a:spLocks noGrp="1"/>
          </p:cNvSpPr>
          <p:nvPr>
            <p:ph idx="1"/>
          </p:nvPr>
        </p:nvSpPr>
        <p:spPr>
          <a:xfrm>
            <a:off x="645130" y="2052918"/>
            <a:ext cx="10444628" cy="4195481"/>
          </a:xfrm>
        </p:spPr>
        <p:txBody>
          <a:bodyPr/>
          <a:lstStyle/>
          <a:p>
            <a:r>
              <a:rPr lang="en-US" dirty="0"/>
              <a:t>The data structure the browser uses to represent the HTML document follows this nested box shape</a:t>
            </a:r>
          </a:p>
          <a:p>
            <a:r>
              <a:rPr lang="en-US" dirty="0"/>
              <a:t>For each box, there is an object with which we can interact to find out things such as:</a:t>
            </a:r>
          </a:p>
          <a:p>
            <a:pPr lvl="1"/>
            <a:r>
              <a:rPr lang="en-US" dirty="0"/>
              <a:t>What HTML tag it represents</a:t>
            </a:r>
          </a:p>
          <a:p>
            <a:pPr lvl="1"/>
            <a:r>
              <a:rPr lang="en-US" dirty="0"/>
              <a:t>Which boxes and text it contains</a:t>
            </a:r>
          </a:p>
          <a:p>
            <a:r>
              <a:rPr lang="en-US" dirty="0"/>
              <a:t>This representation is called the Document Object Model, or DOM, for short</a:t>
            </a:r>
          </a:p>
          <a:p>
            <a:r>
              <a:rPr lang="en-US" dirty="0"/>
              <a:t>The global variable </a:t>
            </a:r>
            <a:r>
              <a:rPr lang="en-US" dirty="0">
                <a:solidFill>
                  <a:schemeClr val="bg1"/>
                </a:solidFill>
                <a:highlight>
                  <a:srgbClr val="C0C0C0"/>
                </a:highlight>
              </a:rPr>
              <a:t>document</a:t>
            </a:r>
            <a:r>
              <a:rPr lang="en-US" dirty="0"/>
              <a:t> gives us access to these objects</a:t>
            </a:r>
          </a:p>
          <a:p>
            <a:pPr lvl="1"/>
            <a:r>
              <a:rPr lang="en-US" dirty="0"/>
              <a:t>Its </a:t>
            </a:r>
            <a:r>
              <a:rPr lang="en-US" dirty="0" err="1">
                <a:solidFill>
                  <a:schemeClr val="bg1"/>
                </a:solidFill>
                <a:highlight>
                  <a:srgbClr val="C0C0C0"/>
                </a:highlight>
              </a:rPr>
              <a:t>documentElement</a:t>
            </a:r>
            <a:r>
              <a:rPr lang="en-US" dirty="0"/>
              <a:t> property refers to the object representing the HTML tag</a:t>
            </a:r>
          </a:p>
          <a:p>
            <a:pPr lvl="1"/>
            <a:r>
              <a:rPr lang="en-US" dirty="0"/>
              <a:t>It also provides the properties </a:t>
            </a:r>
            <a:r>
              <a:rPr lang="en-US" dirty="0">
                <a:solidFill>
                  <a:schemeClr val="bg1"/>
                </a:solidFill>
                <a:highlight>
                  <a:srgbClr val="C0C0C0"/>
                </a:highlight>
              </a:rPr>
              <a:t>head</a:t>
            </a:r>
            <a:r>
              <a:rPr lang="en-US" dirty="0"/>
              <a:t> and </a:t>
            </a:r>
            <a:r>
              <a:rPr lang="en-US" dirty="0">
                <a:solidFill>
                  <a:schemeClr val="bg1"/>
                </a:solidFill>
                <a:highlight>
                  <a:srgbClr val="C0C0C0"/>
                </a:highlight>
              </a:rPr>
              <a:t>body</a:t>
            </a:r>
            <a:r>
              <a:rPr lang="en-US" dirty="0"/>
              <a:t>, which hold the objects for those elements</a:t>
            </a:r>
          </a:p>
        </p:txBody>
      </p:sp>
    </p:spTree>
    <p:extLst>
      <p:ext uri="{BB962C8B-B14F-4D97-AF65-F5344CB8AC3E}">
        <p14:creationId xmlns:p14="http://schemas.microsoft.com/office/powerpoint/2010/main" val="135501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7A7E-EB59-BFA3-5F90-EFB53B2D61E0}"/>
              </a:ext>
            </a:extLst>
          </p:cNvPr>
          <p:cNvSpPr>
            <a:spLocks noGrp="1"/>
          </p:cNvSpPr>
          <p:nvPr>
            <p:ph type="title"/>
          </p:nvPr>
        </p:nvSpPr>
        <p:spPr/>
        <p:txBody>
          <a:bodyPr/>
          <a:lstStyle/>
          <a:p>
            <a:r>
              <a:rPr lang="en-US" dirty="0"/>
              <a:t>Mouse events</a:t>
            </a:r>
          </a:p>
        </p:txBody>
      </p:sp>
      <p:sp>
        <p:nvSpPr>
          <p:cNvPr id="3" name="Content Placeholder 2">
            <a:extLst>
              <a:ext uri="{FF2B5EF4-FFF2-40B4-BE49-F238E27FC236}">
                <a16:creationId xmlns:a16="http://schemas.microsoft.com/office/drawing/2014/main" id="{069DD59D-91C1-D8FC-85F5-04712E172F80}"/>
              </a:ext>
            </a:extLst>
          </p:cNvPr>
          <p:cNvSpPr>
            <a:spLocks noGrp="1"/>
          </p:cNvSpPr>
          <p:nvPr>
            <p:ph idx="1"/>
          </p:nvPr>
        </p:nvSpPr>
        <p:spPr/>
        <p:txBody>
          <a:bodyPr/>
          <a:lstStyle/>
          <a:p>
            <a:r>
              <a:rPr lang="en-US" dirty="0"/>
              <a:t>Pressing a mouse button also causes a number of events to fire</a:t>
            </a:r>
          </a:p>
          <a:p>
            <a:pPr lvl="1"/>
            <a:r>
              <a:rPr lang="en-US" dirty="0"/>
              <a:t>The ”</a:t>
            </a:r>
            <a:r>
              <a:rPr lang="en-US" dirty="0" err="1"/>
              <a:t>mousedown</a:t>
            </a:r>
            <a:r>
              <a:rPr lang="en-US" dirty="0"/>
              <a:t>” and “</a:t>
            </a:r>
            <a:r>
              <a:rPr lang="en-US" dirty="0" err="1"/>
              <a:t>mouseup</a:t>
            </a:r>
            <a:r>
              <a:rPr lang="en-US" dirty="0"/>
              <a:t>” events are similar to “</a:t>
            </a:r>
            <a:r>
              <a:rPr lang="en-US" dirty="0" err="1"/>
              <a:t>keydown</a:t>
            </a:r>
            <a:r>
              <a:rPr lang="en-US" dirty="0"/>
              <a:t>” and ”</a:t>
            </a:r>
            <a:r>
              <a:rPr lang="en-US" dirty="0" err="1"/>
              <a:t>keyup</a:t>
            </a:r>
            <a:r>
              <a:rPr lang="en-US" dirty="0"/>
              <a:t>” and fire when the button is pressed and released</a:t>
            </a:r>
          </a:p>
          <a:p>
            <a:pPr lvl="2"/>
            <a:r>
              <a:rPr lang="en-US" dirty="0"/>
              <a:t>This will happen on the DOM nodes that are immediately below the mouse pointer when the event occurs</a:t>
            </a:r>
          </a:p>
          <a:p>
            <a:pPr lvl="1"/>
            <a:r>
              <a:rPr lang="en-US" dirty="0"/>
              <a:t>After the “</a:t>
            </a:r>
            <a:r>
              <a:rPr lang="en-US" dirty="0" err="1"/>
              <a:t>mouseup</a:t>
            </a:r>
            <a:r>
              <a:rPr lang="en-US" dirty="0"/>
              <a:t>” event, a “click” event fires on the most specific node that contained both the press and the release of the button</a:t>
            </a:r>
          </a:p>
          <a:p>
            <a:pPr lvl="2"/>
            <a:r>
              <a:rPr lang="en-US" dirty="0"/>
              <a:t>If I press down the mouse button on one paragraph and then move the pointer to another paragraph and release the button, the “click” event will happen on the element that contains both those paragraphs</a:t>
            </a:r>
          </a:p>
          <a:p>
            <a:pPr lvl="1"/>
            <a:r>
              <a:rPr lang="en-US" dirty="0"/>
              <a:t>If two clicks happen close together, a “</a:t>
            </a:r>
            <a:r>
              <a:rPr lang="en-US" dirty="0" err="1"/>
              <a:t>dblclick</a:t>
            </a:r>
            <a:r>
              <a:rPr lang="en-US" dirty="0"/>
              <a:t>” (double-click) event also fires, after the second click event</a:t>
            </a:r>
          </a:p>
        </p:txBody>
      </p:sp>
    </p:spTree>
    <p:extLst>
      <p:ext uri="{BB962C8B-B14F-4D97-AF65-F5344CB8AC3E}">
        <p14:creationId xmlns:p14="http://schemas.microsoft.com/office/powerpoint/2010/main" val="3091510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2D56-DE64-73C0-832F-6AA8FEE809B4}"/>
              </a:ext>
            </a:extLst>
          </p:cNvPr>
          <p:cNvSpPr>
            <a:spLocks noGrp="1"/>
          </p:cNvSpPr>
          <p:nvPr>
            <p:ph type="title"/>
          </p:nvPr>
        </p:nvSpPr>
        <p:spPr/>
        <p:txBody>
          <a:bodyPr/>
          <a:lstStyle/>
          <a:p>
            <a:r>
              <a:rPr lang="en-US" dirty="0"/>
              <a:t>Mouse events (cont’d)</a:t>
            </a:r>
          </a:p>
        </p:txBody>
      </p:sp>
      <p:sp>
        <p:nvSpPr>
          <p:cNvPr id="3" name="Content Placeholder 2">
            <a:extLst>
              <a:ext uri="{FF2B5EF4-FFF2-40B4-BE49-F238E27FC236}">
                <a16:creationId xmlns:a16="http://schemas.microsoft.com/office/drawing/2014/main" id="{C8B5DD99-1EE1-8B6B-3F77-96FDF1DBAB9B}"/>
              </a:ext>
            </a:extLst>
          </p:cNvPr>
          <p:cNvSpPr>
            <a:spLocks noGrp="1"/>
          </p:cNvSpPr>
          <p:nvPr>
            <p:ph idx="1"/>
          </p:nvPr>
        </p:nvSpPr>
        <p:spPr/>
        <p:txBody>
          <a:bodyPr/>
          <a:lstStyle/>
          <a:p>
            <a:r>
              <a:rPr lang="en-US" dirty="0"/>
              <a:t>To get precise information about the place here a mouse event happened, you can look at its </a:t>
            </a:r>
            <a:r>
              <a:rPr lang="en-US" dirty="0" err="1"/>
              <a:t>pageX</a:t>
            </a:r>
            <a:r>
              <a:rPr lang="en-US" dirty="0"/>
              <a:t> and </a:t>
            </a:r>
            <a:r>
              <a:rPr lang="en-US" dirty="0" err="1"/>
              <a:t>pageY</a:t>
            </a:r>
            <a:r>
              <a:rPr lang="en-US" dirty="0"/>
              <a:t> properties, which contain the event’s coordinates (in pixels) relative to the top-left corner of the document</a:t>
            </a:r>
          </a:p>
          <a:p>
            <a:r>
              <a:rPr lang="en-US" dirty="0"/>
              <a:t>The </a:t>
            </a:r>
            <a:r>
              <a:rPr lang="en-US" dirty="0" err="1"/>
              <a:t>clientX</a:t>
            </a:r>
            <a:r>
              <a:rPr lang="en-US" dirty="0"/>
              <a:t> and client properties are similar to </a:t>
            </a:r>
            <a:r>
              <a:rPr lang="en-US" dirty="0" err="1"/>
              <a:t>pageX</a:t>
            </a:r>
            <a:r>
              <a:rPr lang="en-US" dirty="0"/>
              <a:t> and </a:t>
            </a:r>
            <a:r>
              <a:rPr lang="en-US" dirty="0" err="1"/>
              <a:t>pageY</a:t>
            </a:r>
            <a:r>
              <a:rPr lang="en-US" dirty="0"/>
              <a:t> but relative to the part of the document that is currently scrolled into view</a:t>
            </a:r>
          </a:p>
        </p:txBody>
      </p:sp>
    </p:spTree>
    <p:extLst>
      <p:ext uri="{BB962C8B-B14F-4D97-AF65-F5344CB8AC3E}">
        <p14:creationId xmlns:p14="http://schemas.microsoft.com/office/powerpoint/2010/main" val="4228137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2B84-EDEF-23B2-A67B-ABBDB7FAEE2E}"/>
              </a:ext>
            </a:extLst>
          </p:cNvPr>
          <p:cNvSpPr>
            <a:spLocks noGrp="1"/>
          </p:cNvSpPr>
          <p:nvPr>
            <p:ph type="title"/>
          </p:nvPr>
        </p:nvSpPr>
        <p:spPr/>
        <p:txBody>
          <a:bodyPr/>
          <a:lstStyle/>
          <a:p>
            <a:pPr algn="ctr"/>
            <a:r>
              <a:rPr lang="en-US" dirty="0"/>
              <a:t>This implements a primitive drawing program	</a:t>
            </a:r>
          </a:p>
        </p:txBody>
      </p:sp>
      <p:sp>
        <p:nvSpPr>
          <p:cNvPr id="3" name="Picture Placeholder 2">
            <a:extLst>
              <a:ext uri="{FF2B5EF4-FFF2-40B4-BE49-F238E27FC236}">
                <a16:creationId xmlns:a16="http://schemas.microsoft.com/office/drawing/2014/main" id="{F5E1B08A-9FF4-D6B8-6784-BFBA3A2A7DD7}"/>
              </a:ext>
            </a:extLst>
          </p:cNvPr>
          <p:cNvSpPr>
            <a:spLocks noGrp="1"/>
          </p:cNvSpPr>
          <p:nvPr>
            <p:ph type="pic" idx="1"/>
          </p:nvPr>
        </p:nvSpPr>
        <p:spPr/>
      </p:sp>
      <p:sp>
        <p:nvSpPr>
          <p:cNvPr id="4" name="Text Placeholder 3">
            <a:extLst>
              <a:ext uri="{FF2B5EF4-FFF2-40B4-BE49-F238E27FC236}">
                <a16:creationId xmlns:a16="http://schemas.microsoft.com/office/drawing/2014/main" id="{46E00EF6-F63D-098D-9299-EA884770A180}"/>
              </a:ext>
            </a:extLst>
          </p:cNvPr>
          <p:cNvSpPr>
            <a:spLocks noGrp="1"/>
          </p:cNvSpPr>
          <p:nvPr>
            <p:ph type="body" sz="half" idx="2"/>
          </p:nvPr>
        </p:nvSpPr>
        <p:spPr/>
        <p:txBody>
          <a:bodyPr>
            <a:normAutofit/>
          </a:bodyPr>
          <a:lstStyle/>
          <a:p>
            <a:pPr algn="ctr"/>
            <a:r>
              <a:rPr lang="en-US" sz="1800" dirty="0"/>
              <a:t>Every time you click the document, it adds a dot under your mouse pointer</a:t>
            </a:r>
          </a:p>
        </p:txBody>
      </p:sp>
      <p:pic>
        <p:nvPicPr>
          <p:cNvPr id="5" name="Picture 4">
            <a:extLst>
              <a:ext uri="{FF2B5EF4-FFF2-40B4-BE49-F238E27FC236}">
                <a16:creationId xmlns:a16="http://schemas.microsoft.com/office/drawing/2014/main" id="{6CD6E72D-DF60-C90B-4D6E-0B51E29751CF}"/>
              </a:ext>
            </a:extLst>
          </p:cNvPr>
          <p:cNvPicPr>
            <a:picLocks noChangeAspect="1"/>
          </p:cNvPicPr>
          <p:nvPr/>
        </p:nvPicPr>
        <p:blipFill>
          <a:blip r:embed="rId2"/>
          <a:stretch>
            <a:fillRect/>
          </a:stretch>
        </p:blipFill>
        <p:spPr>
          <a:xfrm>
            <a:off x="3440857" y="724831"/>
            <a:ext cx="4253854" cy="3562603"/>
          </a:xfrm>
          <a:prstGeom prst="rect">
            <a:avLst/>
          </a:prstGeom>
        </p:spPr>
      </p:pic>
    </p:spTree>
    <p:extLst>
      <p:ext uri="{BB962C8B-B14F-4D97-AF65-F5344CB8AC3E}">
        <p14:creationId xmlns:p14="http://schemas.microsoft.com/office/powerpoint/2010/main" val="21098179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10CC-17CB-C1F5-B2F9-29DDCDB6AFE9}"/>
              </a:ext>
            </a:extLst>
          </p:cNvPr>
          <p:cNvSpPr>
            <a:spLocks noGrp="1"/>
          </p:cNvSpPr>
          <p:nvPr>
            <p:ph type="title"/>
          </p:nvPr>
        </p:nvSpPr>
        <p:spPr/>
        <p:txBody>
          <a:bodyPr/>
          <a:lstStyle/>
          <a:p>
            <a:r>
              <a:rPr lang="en-US" dirty="0"/>
              <a:t>Mouse motion</a:t>
            </a:r>
          </a:p>
        </p:txBody>
      </p:sp>
      <p:sp>
        <p:nvSpPr>
          <p:cNvPr id="3" name="Content Placeholder 2">
            <a:extLst>
              <a:ext uri="{FF2B5EF4-FFF2-40B4-BE49-F238E27FC236}">
                <a16:creationId xmlns:a16="http://schemas.microsoft.com/office/drawing/2014/main" id="{879FC12C-5EE2-00BE-E516-1313E2EF3098}"/>
              </a:ext>
            </a:extLst>
          </p:cNvPr>
          <p:cNvSpPr>
            <a:spLocks noGrp="1"/>
          </p:cNvSpPr>
          <p:nvPr>
            <p:ph idx="1"/>
          </p:nvPr>
        </p:nvSpPr>
        <p:spPr/>
        <p:txBody>
          <a:bodyPr/>
          <a:lstStyle/>
          <a:p>
            <a:r>
              <a:rPr lang="en-US" dirty="0"/>
              <a:t>Every time the mouse pointer moves, a “</a:t>
            </a:r>
            <a:r>
              <a:rPr lang="en-US" dirty="0" err="1"/>
              <a:t>mousemove</a:t>
            </a:r>
            <a:r>
              <a:rPr lang="en-US" dirty="0"/>
              <a:t>” event fires, which can be used to track the position of the mouse</a:t>
            </a:r>
          </a:p>
          <a:p>
            <a:pPr lvl="1"/>
            <a:r>
              <a:rPr lang="en-US" dirty="0"/>
              <a:t>This is useful when implementing some form of mouse-dragging functionality</a:t>
            </a:r>
          </a:p>
          <a:p>
            <a:r>
              <a:rPr lang="en-US" dirty="0"/>
              <a:t>The following program displays a bar and sets up event handlers so that dragging to the left or right on this bar makes it narrower or wider</a:t>
            </a:r>
          </a:p>
        </p:txBody>
      </p:sp>
    </p:spTree>
    <p:extLst>
      <p:ext uri="{BB962C8B-B14F-4D97-AF65-F5344CB8AC3E}">
        <p14:creationId xmlns:p14="http://schemas.microsoft.com/office/powerpoint/2010/main" val="3344527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70D2F8-1B7D-E1EC-A5F9-7381890ED10E}"/>
              </a:ext>
            </a:extLst>
          </p:cNvPr>
          <p:cNvPicPr>
            <a:picLocks noChangeAspect="1"/>
          </p:cNvPicPr>
          <p:nvPr/>
        </p:nvPicPr>
        <p:blipFill>
          <a:blip r:embed="rId2"/>
          <a:stretch>
            <a:fillRect/>
          </a:stretch>
        </p:blipFill>
        <p:spPr>
          <a:xfrm>
            <a:off x="3662405" y="2052918"/>
            <a:ext cx="4060568" cy="4203546"/>
          </a:xfrm>
          <a:prstGeom prst="rect">
            <a:avLst/>
          </a:prstGeom>
        </p:spPr>
      </p:pic>
      <p:sp>
        <p:nvSpPr>
          <p:cNvPr id="3" name="Title 2">
            <a:extLst>
              <a:ext uri="{FF2B5EF4-FFF2-40B4-BE49-F238E27FC236}">
                <a16:creationId xmlns:a16="http://schemas.microsoft.com/office/drawing/2014/main" id="{2C6D9241-3EE0-9541-A6C5-B610B8DF2DAF}"/>
              </a:ext>
            </a:extLst>
          </p:cNvPr>
          <p:cNvSpPr>
            <a:spLocks noGrp="1"/>
          </p:cNvSpPr>
          <p:nvPr>
            <p:ph type="title"/>
          </p:nvPr>
        </p:nvSpPr>
        <p:spPr/>
        <p:txBody>
          <a:bodyPr/>
          <a:lstStyle/>
          <a:p>
            <a:r>
              <a:rPr lang="en-US" dirty="0"/>
              <a:t>Mouse motion (cont’d)</a:t>
            </a:r>
          </a:p>
        </p:txBody>
      </p:sp>
      <p:sp>
        <p:nvSpPr>
          <p:cNvPr id="4" name="Content Placeholder 3">
            <a:extLst>
              <a:ext uri="{FF2B5EF4-FFF2-40B4-BE49-F238E27FC236}">
                <a16:creationId xmlns:a16="http://schemas.microsoft.com/office/drawing/2014/main" id="{E3E26874-9DA0-2FA7-4222-4D4C8566EBE6}"/>
              </a:ext>
            </a:extLst>
          </p:cNvPr>
          <p:cNvSpPr>
            <a:spLocks noGrp="1"/>
          </p:cNvSpPr>
          <p:nvPr>
            <p:ph idx="1"/>
          </p:nvPr>
        </p:nvSpPr>
        <p:spPr>
          <a:xfrm>
            <a:off x="1016814" y="2052918"/>
            <a:ext cx="8946541" cy="4195481"/>
          </a:xfrm>
        </p:spPr>
        <p:txBody>
          <a:bodyPr/>
          <a:lstStyle/>
          <a:p>
            <a:endParaRPr lang="en-US" dirty="0"/>
          </a:p>
        </p:txBody>
      </p:sp>
    </p:spTree>
    <p:extLst>
      <p:ext uri="{BB962C8B-B14F-4D97-AF65-F5344CB8AC3E}">
        <p14:creationId xmlns:p14="http://schemas.microsoft.com/office/powerpoint/2010/main" val="3464548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E7B3-A75F-C4E9-1525-D48DD93185A0}"/>
              </a:ext>
            </a:extLst>
          </p:cNvPr>
          <p:cNvSpPr>
            <a:spLocks noGrp="1"/>
          </p:cNvSpPr>
          <p:nvPr>
            <p:ph type="title"/>
          </p:nvPr>
        </p:nvSpPr>
        <p:spPr/>
        <p:txBody>
          <a:bodyPr/>
          <a:lstStyle/>
          <a:p>
            <a:r>
              <a:rPr lang="en-US" dirty="0"/>
              <a:t>Mouse motion (cont’d)</a:t>
            </a:r>
          </a:p>
        </p:txBody>
      </p:sp>
      <p:sp>
        <p:nvSpPr>
          <p:cNvPr id="3" name="Content Placeholder 2">
            <a:extLst>
              <a:ext uri="{FF2B5EF4-FFF2-40B4-BE49-F238E27FC236}">
                <a16:creationId xmlns:a16="http://schemas.microsoft.com/office/drawing/2014/main" id="{B6CF6DF4-7386-ED06-D0D9-3C4A9A0FBF71}"/>
              </a:ext>
            </a:extLst>
          </p:cNvPr>
          <p:cNvSpPr>
            <a:spLocks noGrp="1"/>
          </p:cNvSpPr>
          <p:nvPr>
            <p:ph idx="1"/>
          </p:nvPr>
        </p:nvSpPr>
        <p:spPr/>
        <p:txBody>
          <a:bodyPr>
            <a:normAutofit lnSpcReduction="10000"/>
          </a:bodyPr>
          <a:lstStyle/>
          <a:p>
            <a:r>
              <a:rPr lang="en-US" dirty="0"/>
              <a:t>In the previous code, the “</a:t>
            </a:r>
            <a:r>
              <a:rPr lang="en-US" dirty="0" err="1"/>
              <a:t>mousemove</a:t>
            </a:r>
            <a:r>
              <a:rPr lang="en-US" dirty="0"/>
              <a:t>” handler is registered on the whole window</a:t>
            </a:r>
          </a:p>
          <a:p>
            <a:pPr lvl="1"/>
            <a:r>
              <a:rPr lang="en-US" dirty="0"/>
              <a:t>Even if the mouse goes outside of the bar during resizing, we still want to update its size and stop dragging when the mouse is released</a:t>
            </a:r>
          </a:p>
          <a:p>
            <a:r>
              <a:rPr lang="en-US" dirty="0"/>
              <a:t>We must stop resizing the bar when the mouse button is released</a:t>
            </a:r>
          </a:p>
          <a:p>
            <a:r>
              <a:rPr lang="en-US" dirty="0"/>
              <a:t>However, not all browsers give “</a:t>
            </a:r>
            <a:r>
              <a:rPr lang="en-US" dirty="0" err="1"/>
              <a:t>mousemove</a:t>
            </a:r>
            <a:r>
              <a:rPr lang="en-US" dirty="0"/>
              <a:t>” events a meaningful which property</a:t>
            </a:r>
          </a:p>
          <a:p>
            <a:pPr lvl="1"/>
            <a:r>
              <a:rPr lang="en-US" dirty="0"/>
              <a:t>There is a standard property called button, which provides similar information,  but that is also not supported on all browsers</a:t>
            </a:r>
          </a:p>
          <a:p>
            <a:r>
              <a:rPr lang="en-US" dirty="0"/>
              <a:t>All major browsers support either buttons or which, so the </a:t>
            </a:r>
            <a:r>
              <a:rPr lang="en-US" dirty="0" err="1"/>
              <a:t>buttonPressed</a:t>
            </a:r>
            <a:r>
              <a:rPr lang="en-US" dirty="0"/>
              <a:t> function in the example first tries buttons, and falls back to which when that isn’t available</a:t>
            </a:r>
          </a:p>
        </p:txBody>
      </p:sp>
    </p:spTree>
    <p:extLst>
      <p:ext uri="{BB962C8B-B14F-4D97-AF65-F5344CB8AC3E}">
        <p14:creationId xmlns:p14="http://schemas.microsoft.com/office/powerpoint/2010/main" val="2528567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FB5F-83E4-B088-DE00-A26D6623EFAE}"/>
              </a:ext>
            </a:extLst>
          </p:cNvPr>
          <p:cNvSpPr>
            <a:spLocks noGrp="1"/>
          </p:cNvSpPr>
          <p:nvPr>
            <p:ph type="title"/>
          </p:nvPr>
        </p:nvSpPr>
        <p:spPr/>
        <p:txBody>
          <a:bodyPr/>
          <a:lstStyle/>
          <a:p>
            <a:r>
              <a:rPr lang="en-US" dirty="0"/>
              <a:t>Mouse motion (cont’d)</a:t>
            </a:r>
          </a:p>
        </p:txBody>
      </p:sp>
      <p:sp>
        <p:nvSpPr>
          <p:cNvPr id="3" name="Content Placeholder 2">
            <a:extLst>
              <a:ext uri="{FF2B5EF4-FFF2-40B4-BE49-F238E27FC236}">
                <a16:creationId xmlns:a16="http://schemas.microsoft.com/office/drawing/2014/main" id="{6749AEFD-647E-B02A-BEDA-DB5E3BED6180}"/>
              </a:ext>
            </a:extLst>
          </p:cNvPr>
          <p:cNvSpPr>
            <a:spLocks noGrp="1"/>
          </p:cNvSpPr>
          <p:nvPr>
            <p:ph idx="1"/>
          </p:nvPr>
        </p:nvSpPr>
        <p:spPr/>
        <p:txBody>
          <a:bodyPr/>
          <a:lstStyle/>
          <a:p>
            <a:r>
              <a:rPr lang="en-US" dirty="0"/>
              <a:t>Whenever the mouse pointer enters or leaves a node, a “mouseover” or ”</a:t>
            </a:r>
            <a:r>
              <a:rPr lang="en-US" dirty="0" err="1"/>
              <a:t>mouseout</a:t>
            </a:r>
            <a:r>
              <a:rPr lang="en-US" dirty="0"/>
              <a:t>” event fires</a:t>
            </a:r>
          </a:p>
          <a:p>
            <a:pPr lvl="1"/>
            <a:r>
              <a:rPr lang="en-US" dirty="0"/>
              <a:t>These two events can be used, among other things, for creating hover effects, showing or styling something whenever the mouse is over a given element</a:t>
            </a:r>
          </a:p>
          <a:p>
            <a:pPr lvl="1"/>
            <a:r>
              <a:rPr lang="en-US" dirty="0"/>
              <a:t>However, creating such an effect is not as simple as starting the effect on “mouseover” and ending it on “</a:t>
            </a:r>
            <a:r>
              <a:rPr lang="en-US" dirty="0" err="1"/>
              <a:t>mouseout</a:t>
            </a:r>
            <a:r>
              <a:rPr lang="en-US" dirty="0"/>
              <a:t>”</a:t>
            </a:r>
          </a:p>
        </p:txBody>
      </p:sp>
    </p:spTree>
    <p:extLst>
      <p:ext uri="{BB962C8B-B14F-4D97-AF65-F5344CB8AC3E}">
        <p14:creationId xmlns:p14="http://schemas.microsoft.com/office/powerpoint/2010/main" val="4248719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437-71B1-BA55-C140-C77EC6CDD8C6}"/>
              </a:ext>
            </a:extLst>
          </p:cNvPr>
          <p:cNvSpPr>
            <a:spLocks noGrp="1"/>
          </p:cNvSpPr>
          <p:nvPr>
            <p:ph type="title"/>
          </p:nvPr>
        </p:nvSpPr>
        <p:spPr/>
        <p:txBody>
          <a:bodyPr/>
          <a:lstStyle/>
          <a:p>
            <a:r>
              <a:rPr lang="en-US" dirty="0"/>
              <a:t>Events</a:t>
            </a:r>
          </a:p>
        </p:txBody>
      </p:sp>
      <p:sp>
        <p:nvSpPr>
          <p:cNvPr id="3" name="Text Placeholder 2">
            <a:extLst>
              <a:ext uri="{FF2B5EF4-FFF2-40B4-BE49-F238E27FC236}">
                <a16:creationId xmlns:a16="http://schemas.microsoft.com/office/drawing/2014/main" id="{EFF577A8-390F-AD6C-299D-85467E344D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5833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7E17-28D2-5E7C-D1DC-E815BB4FE6EF}"/>
              </a:ext>
            </a:extLst>
          </p:cNvPr>
          <p:cNvSpPr>
            <a:spLocks noGrp="1"/>
          </p:cNvSpPr>
          <p:nvPr>
            <p:ph type="title"/>
          </p:nvPr>
        </p:nvSpPr>
        <p:spPr/>
        <p:txBody>
          <a:bodyPr/>
          <a:lstStyle/>
          <a:p>
            <a:r>
              <a:rPr lang="en-US" dirty="0"/>
              <a:t>What are events?</a:t>
            </a:r>
          </a:p>
        </p:txBody>
      </p:sp>
      <p:sp>
        <p:nvSpPr>
          <p:cNvPr id="3" name="Content Placeholder 2">
            <a:extLst>
              <a:ext uri="{FF2B5EF4-FFF2-40B4-BE49-F238E27FC236}">
                <a16:creationId xmlns:a16="http://schemas.microsoft.com/office/drawing/2014/main" id="{1E806241-FF05-7349-F0B3-D1655DD1419E}"/>
              </a:ext>
            </a:extLst>
          </p:cNvPr>
          <p:cNvSpPr>
            <a:spLocks noGrp="1"/>
          </p:cNvSpPr>
          <p:nvPr>
            <p:ph idx="1"/>
          </p:nvPr>
        </p:nvSpPr>
        <p:spPr/>
        <p:txBody>
          <a:bodyPr/>
          <a:lstStyle/>
          <a:p>
            <a:r>
              <a:rPr lang="en-US" dirty="0"/>
              <a:t>Events are actions or occurrences that happen in the system you are program, which the system tells you about so you can react to them</a:t>
            </a:r>
          </a:p>
          <a:p>
            <a:pPr lvl="1"/>
            <a:r>
              <a:rPr lang="en-US" dirty="0"/>
              <a:t>Ex: if a user clicks a button on a webpage, you might want to react to that action by displaying an information box</a:t>
            </a:r>
          </a:p>
          <a:p>
            <a:r>
              <a:rPr lang="en-US" dirty="0"/>
              <a:t>The system produces (“fires”) a signal of some kind when an event occurs and provides a mechanism by which an action can automatically be taken by running some code when the event occurs</a:t>
            </a:r>
          </a:p>
        </p:txBody>
      </p:sp>
    </p:spTree>
    <p:extLst>
      <p:ext uri="{BB962C8B-B14F-4D97-AF65-F5344CB8AC3E}">
        <p14:creationId xmlns:p14="http://schemas.microsoft.com/office/powerpoint/2010/main" val="2770605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0535-72A7-4FE0-908A-6FA4DF4DD2B8}"/>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C4286D64-92C4-4843-A46B-C845B0A5B354}"/>
              </a:ext>
            </a:extLst>
          </p:cNvPr>
          <p:cNvSpPr>
            <a:spLocks noGrp="1"/>
          </p:cNvSpPr>
          <p:nvPr>
            <p:ph idx="1"/>
          </p:nvPr>
        </p:nvSpPr>
        <p:spPr/>
        <p:txBody>
          <a:bodyPr/>
          <a:lstStyle/>
          <a:p>
            <a:r>
              <a:rPr lang="en-US" dirty="0"/>
              <a:t>A DOM is like a tree in that it is composed of many branches</a:t>
            </a:r>
          </a:p>
          <a:p>
            <a:pPr lvl="1"/>
            <a:r>
              <a:rPr lang="en-US" dirty="0"/>
              <a:t>Each element is referred to as a node</a:t>
            </a:r>
          </a:p>
          <a:p>
            <a:pPr lvl="1"/>
            <a:r>
              <a:rPr lang="en-US" dirty="0"/>
              <a:t>Each node may refer to other nodes, referred to as children, which in turn may have their own children</a:t>
            </a:r>
          </a:p>
          <a:p>
            <a:r>
              <a:rPr lang="en-US" dirty="0"/>
              <a:t>For a data structure to be a tree, it must have the following:</a:t>
            </a:r>
          </a:p>
          <a:p>
            <a:pPr lvl="1"/>
            <a:r>
              <a:rPr lang="en-US" dirty="0"/>
              <a:t>A branching structure</a:t>
            </a:r>
          </a:p>
          <a:p>
            <a:pPr lvl="1"/>
            <a:r>
              <a:rPr lang="en-US" dirty="0"/>
              <a:t>No cycles (a node may not contain itself, directly or indirectly)</a:t>
            </a:r>
          </a:p>
          <a:p>
            <a:pPr lvl="1"/>
            <a:r>
              <a:rPr lang="en-US" dirty="0"/>
              <a:t>A single, well-defined root (the root of the DOM is </a:t>
            </a:r>
            <a:br>
              <a:rPr lang="en-US" dirty="0"/>
            </a:br>
            <a:r>
              <a:rPr lang="en-US" dirty="0" err="1">
                <a:solidFill>
                  <a:schemeClr val="bg1"/>
                </a:solidFill>
                <a:highlight>
                  <a:srgbClr val="C0C0C0"/>
                </a:highlight>
              </a:rPr>
              <a:t>document.documentElement</a:t>
            </a:r>
            <a:endParaRPr lang="en-US" dirty="0">
              <a:solidFill>
                <a:schemeClr val="bg1"/>
              </a:solidFill>
              <a:highlight>
                <a:srgbClr val="C0C0C0"/>
              </a:highlight>
            </a:endParaRPr>
          </a:p>
        </p:txBody>
      </p:sp>
    </p:spTree>
    <p:extLst>
      <p:ext uri="{BB962C8B-B14F-4D97-AF65-F5344CB8AC3E}">
        <p14:creationId xmlns:p14="http://schemas.microsoft.com/office/powerpoint/2010/main" val="616886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589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956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C5D5-249C-68E9-AE5C-97312A47FFDA}"/>
              </a:ext>
            </a:extLst>
          </p:cNvPr>
          <p:cNvSpPr>
            <a:spLocks noGrp="1"/>
          </p:cNvSpPr>
          <p:nvPr>
            <p:ph type="ctrTitle"/>
          </p:nvPr>
        </p:nvSpPr>
        <p:spPr/>
        <p:txBody>
          <a:bodyPr/>
          <a:lstStyle/>
          <a:p>
            <a:r>
              <a:rPr lang="en-US" dirty="0"/>
              <a:t>JavaScript Class Setup</a:t>
            </a:r>
          </a:p>
        </p:txBody>
      </p:sp>
      <p:sp>
        <p:nvSpPr>
          <p:cNvPr id="3" name="Subtitle 2">
            <a:extLst>
              <a:ext uri="{FF2B5EF4-FFF2-40B4-BE49-F238E27FC236}">
                <a16:creationId xmlns:a16="http://schemas.microsoft.com/office/drawing/2014/main" id="{E88735DB-5D28-D5BC-AA01-896BFE5F9591}"/>
              </a:ext>
            </a:extLst>
          </p:cNvPr>
          <p:cNvSpPr>
            <a:spLocks noGrp="1"/>
          </p:cNvSpPr>
          <p:nvPr>
            <p:ph type="subTitle" idx="1"/>
          </p:nvPr>
        </p:nvSpPr>
        <p:spPr/>
        <p:txBody>
          <a:bodyPr/>
          <a:lstStyle/>
          <a:p>
            <a:r>
              <a:rPr lang="en-US" dirty="0"/>
              <a:t>David Tarvin, AIM Code School</a:t>
            </a:r>
          </a:p>
        </p:txBody>
      </p:sp>
    </p:spTree>
    <p:extLst>
      <p:ext uri="{BB962C8B-B14F-4D97-AF65-F5344CB8AC3E}">
        <p14:creationId xmlns:p14="http://schemas.microsoft.com/office/powerpoint/2010/main" val="24032250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A382-4927-9757-4886-3AA822FD0CA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11FE1B2-5014-9D31-09EA-A8CF49BCEB94}"/>
              </a:ext>
            </a:extLst>
          </p:cNvPr>
          <p:cNvSpPr>
            <a:spLocks noGrp="1"/>
          </p:cNvSpPr>
          <p:nvPr>
            <p:ph idx="1"/>
          </p:nvPr>
        </p:nvSpPr>
        <p:spPr/>
        <p:txBody>
          <a:bodyPr/>
          <a:lstStyle/>
          <a:p>
            <a:r>
              <a:rPr lang="en-US" dirty="0"/>
              <a:t>GitHub</a:t>
            </a:r>
          </a:p>
          <a:p>
            <a:r>
              <a:rPr lang="en-US" dirty="0"/>
              <a:t>VS Code</a:t>
            </a:r>
          </a:p>
          <a:p>
            <a:r>
              <a:rPr lang="en-US"/>
              <a:t>Google Classroom</a:t>
            </a:r>
          </a:p>
          <a:p>
            <a:endParaRPr lang="en-US"/>
          </a:p>
        </p:txBody>
      </p:sp>
    </p:spTree>
    <p:extLst>
      <p:ext uri="{BB962C8B-B14F-4D97-AF65-F5344CB8AC3E}">
        <p14:creationId xmlns:p14="http://schemas.microsoft.com/office/powerpoint/2010/main" val="317444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371E-D99F-43BE-9734-E137760C7A83}"/>
              </a:ext>
            </a:extLst>
          </p:cNvPr>
          <p:cNvSpPr>
            <a:spLocks noGrp="1"/>
          </p:cNvSpPr>
          <p:nvPr>
            <p:ph type="title"/>
          </p:nvPr>
        </p:nvSpPr>
        <p:spPr/>
        <p:txBody>
          <a:bodyPr/>
          <a:lstStyle/>
          <a:p>
            <a:r>
              <a:rPr lang="en-US" dirty="0"/>
              <a:t>Trees (cont’d)</a:t>
            </a:r>
          </a:p>
        </p:txBody>
      </p:sp>
      <p:sp>
        <p:nvSpPr>
          <p:cNvPr id="3" name="Content Placeholder 2">
            <a:extLst>
              <a:ext uri="{FF2B5EF4-FFF2-40B4-BE49-F238E27FC236}">
                <a16:creationId xmlns:a16="http://schemas.microsoft.com/office/drawing/2014/main" id="{487D44D3-97BD-43C1-9549-FFC5519B057F}"/>
              </a:ext>
            </a:extLst>
          </p:cNvPr>
          <p:cNvSpPr>
            <a:spLocks noGrp="1"/>
          </p:cNvSpPr>
          <p:nvPr>
            <p:ph sz="half" idx="1"/>
          </p:nvPr>
        </p:nvSpPr>
        <p:spPr/>
        <p:txBody>
          <a:bodyPr/>
          <a:lstStyle/>
          <a:p>
            <a:r>
              <a:rPr lang="en-US" dirty="0"/>
              <a:t>Nodes for regular elements, which represent HTML tags, determine the structure of the document</a:t>
            </a:r>
          </a:p>
          <a:p>
            <a:r>
              <a:rPr lang="en-US" dirty="0"/>
              <a:t>Those nodes can have child nodes. An example is </a:t>
            </a:r>
            <a:r>
              <a:rPr lang="en-US" dirty="0" err="1">
                <a:solidFill>
                  <a:schemeClr val="bg1"/>
                </a:solidFill>
                <a:highlight>
                  <a:srgbClr val="C0C0C0"/>
                </a:highlight>
              </a:rPr>
              <a:t>document.body</a:t>
            </a:r>
            <a:endParaRPr lang="en-US" dirty="0">
              <a:solidFill>
                <a:schemeClr val="bg1"/>
              </a:solidFill>
              <a:highlight>
                <a:srgbClr val="C0C0C0"/>
              </a:highlight>
            </a:endParaRPr>
          </a:p>
          <a:p>
            <a:r>
              <a:rPr lang="en-US" dirty="0"/>
              <a:t>Some child nodes can be leaf nodes containing pieces of text or HTML comments</a:t>
            </a:r>
          </a:p>
          <a:p>
            <a:r>
              <a:rPr lang="en-US" dirty="0"/>
              <a:t>In the picture, the leaves are text nodes, and the arrows indicate parent-child relationships between nodes</a:t>
            </a:r>
          </a:p>
        </p:txBody>
      </p:sp>
      <p:pic>
        <p:nvPicPr>
          <p:cNvPr id="5" name="Content Placeholder 4">
            <a:extLst>
              <a:ext uri="{FF2B5EF4-FFF2-40B4-BE49-F238E27FC236}">
                <a16:creationId xmlns:a16="http://schemas.microsoft.com/office/drawing/2014/main" id="{F353E70E-F42F-469C-B7DD-EF4325B6A5D7}"/>
              </a:ext>
            </a:extLst>
          </p:cNvPr>
          <p:cNvPicPr>
            <a:picLocks noGrp="1" noChangeAspect="1"/>
          </p:cNvPicPr>
          <p:nvPr>
            <p:ph sz="half" idx="2"/>
          </p:nvPr>
        </p:nvPicPr>
        <p:blipFill>
          <a:blip r:embed="rId2"/>
          <a:stretch>
            <a:fillRect/>
          </a:stretch>
        </p:blipFill>
        <p:spPr>
          <a:xfrm>
            <a:off x="5724953" y="2663720"/>
            <a:ext cx="4395788" cy="2691760"/>
          </a:xfrm>
          <a:prstGeom prst="rect">
            <a:avLst/>
          </a:prstGeom>
        </p:spPr>
      </p:pic>
    </p:spTree>
    <p:extLst>
      <p:ext uri="{BB962C8B-B14F-4D97-AF65-F5344CB8AC3E}">
        <p14:creationId xmlns:p14="http://schemas.microsoft.com/office/powerpoint/2010/main" val="372755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8175-EFF7-42FA-82B2-916DEBE8E8C5}"/>
              </a:ext>
            </a:extLst>
          </p:cNvPr>
          <p:cNvSpPr>
            <a:spLocks noGrp="1"/>
          </p:cNvSpPr>
          <p:nvPr>
            <p:ph type="title"/>
          </p:nvPr>
        </p:nvSpPr>
        <p:spPr>
          <a:xfrm>
            <a:off x="646111" y="452718"/>
            <a:ext cx="9404723" cy="759394"/>
          </a:xfrm>
        </p:spPr>
        <p:txBody>
          <a:bodyPr/>
          <a:lstStyle/>
          <a:p>
            <a:r>
              <a:rPr lang="en-US" dirty="0"/>
              <a:t>Quiz Time!!!</a:t>
            </a:r>
          </a:p>
        </p:txBody>
      </p:sp>
      <p:pic>
        <p:nvPicPr>
          <p:cNvPr id="9" name="Content Placeholder 8">
            <a:extLst>
              <a:ext uri="{FF2B5EF4-FFF2-40B4-BE49-F238E27FC236}">
                <a16:creationId xmlns:a16="http://schemas.microsoft.com/office/drawing/2014/main" id="{305C1D8C-BCE8-4671-B6B0-3E78415AA552}"/>
              </a:ext>
            </a:extLst>
          </p:cNvPr>
          <p:cNvPicPr>
            <a:picLocks noGrp="1" noChangeAspect="1"/>
          </p:cNvPicPr>
          <p:nvPr>
            <p:ph idx="1"/>
          </p:nvPr>
        </p:nvPicPr>
        <p:blipFill>
          <a:blip r:embed="rId2"/>
          <a:stretch>
            <a:fillRect/>
          </a:stretch>
        </p:blipFill>
        <p:spPr>
          <a:xfrm>
            <a:off x="1011800" y="1212850"/>
            <a:ext cx="8672976" cy="2419350"/>
          </a:xfrm>
          <a:prstGeom prst="rect">
            <a:avLst/>
          </a:prstGeom>
        </p:spPr>
      </p:pic>
      <p:sp>
        <p:nvSpPr>
          <p:cNvPr id="10" name="TextBox 9">
            <a:extLst>
              <a:ext uri="{FF2B5EF4-FFF2-40B4-BE49-F238E27FC236}">
                <a16:creationId xmlns:a16="http://schemas.microsoft.com/office/drawing/2014/main" id="{DA07C276-87A2-4240-B21F-999CF9BA3FDD}"/>
              </a:ext>
            </a:extLst>
          </p:cNvPr>
          <p:cNvSpPr txBox="1"/>
          <p:nvPr/>
        </p:nvSpPr>
        <p:spPr>
          <a:xfrm>
            <a:off x="1011800" y="3632200"/>
            <a:ext cx="8672975" cy="2031325"/>
          </a:xfrm>
          <a:prstGeom prst="rect">
            <a:avLst/>
          </a:prstGeom>
          <a:noFill/>
        </p:spPr>
        <p:txBody>
          <a:bodyPr wrap="square" rtlCol="0">
            <a:spAutoFit/>
          </a:bodyPr>
          <a:lstStyle/>
          <a:p>
            <a:endParaRPr lang="en-US" dirty="0"/>
          </a:p>
          <a:p>
            <a:r>
              <a:rPr lang="en-US" dirty="0"/>
              <a:t>How many children does the body have?</a:t>
            </a:r>
          </a:p>
          <a:p>
            <a:r>
              <a:rPr lang="en-US" dirty="0"/>
              <a:t>How many root nodes are there?</a:t>
            </a:r>
          </a:p>
          <a:p>
            <a:r>
              <a:rPr lang="en-US" dirty="0"/>
              <a:t>Is DOCTYPE the root element?</a:t>
            </a:r>
          </a:p>
          <a:p>
            <a:r>
              <a:rPr lang="en-US" dirty="0"/>
              <a:t>Is the </a:t>
            </a:r>
            <a:r>
              <a:rPr lang="en-US" dirty="0" err="1"/>
              <a:t>img</a:t>
            </a:r>
            <a:r>
              <a:rPr lang="en-US" dirty="0"/>
              <a:t> element a node, given that it’s self closing?</a:t>
            </a:r>
          </a:p>
          <a:p>
            <a:r>
              <a:rPr lang="en-US" dirty="0"/>
              <a:t>Is the a node a child of anyone? If so, who?</a:t>
            </a:r>
          </a:p>
          <a:p>
            <a:r>
              <a:rPr lang="en-US" dirty="0"/>
              <a:t>How many total nodes are there in the tree?</a:t>
            </a:r>
          </a:p>
        </p:txBody>
      </p:sp>
    </p:spTree>
    <p:extLst>
      <p:ext uri="{BB962C8B-B14F-4D97-AF65-F5344CB8AC3E}">
        <p14:creationId xmlns:p14="http://schemas.microsoft.com/office/powerpoint/2010/main" val="349784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20861-641D-4807-8777-B0120BA5D55B}"/>
              </a:ext>
            </a:extLst>
          </p:cNvPr>
          <p:cNvSpPr>
            <a:spLocks noGrp="1"/>
          </p:cNvSpPr>
          <p:nvPr>
            <p:ph type="title"/>
          </p:nvPr>
        </p:nvSpPr>
        <p:spPr/>
        <p:txBody>
          <a:bodyPr/>
          <a:lstStyle/>
          <a:p>
            <a:r>
              <a:rPr lang="en-US" dirty="0"/>
              <a:t>DOM Construction Order</a:t>
            </a:r>
          </a:p>
        </p:txBody>
      </p:sp>
      <p:sp>
        <p:nvSpPr>
          <p:cNvPr id="3" name="Content Placeholder 2">
            <a:extLst>
              <a:ext uri="{FF2B5EF4-FFF2-40B4-BE49-F238E27FC236}">
                <a16:creationId xmlns:a16="http://schemas.microsoft.com/office/drawing/2014/main" id="{81AB9AE7-38E5-4994-AA32-2A26BE6043DB}"/>
              </a:ext>
            </a:extLst>
          </p:cNvPr>
          <p:cNvSpPr>
            <a:spLocks noGrp="1"/>
          </p:cNvSpPr>
          <p:nvPr>
            <p:ph idx="1"/>
          </p:nvPr>
        </p:nvSpPr>
        <p:spPr>
          <a:xfrm>
            <a:off x="1103312" y="2052919"/>
            <a:ext cx="8946541" cy="1478222"/>
          </a:xfrm>
        </p:spPr>
        <p:txBody>
          <a:bodyPr/>
          <a:lstStyle/>
          <a:p>
            <a:r>
              <a:rPr lang="en-US" dirty="0"/>
              <a:t>Once the HTML is parsed in the browser, the DOM gets constructed </a:t>
            </a:r>
            <a:r>
              <a:rPr lang="en-US" i="1" dirty="0"/>
              <a:t>depth first</a:t>
            </a:r>
            <a:r>
              <a:rPr lang="en-US" dirty="0"/>
              <a:t> from top to bottom</a:t>
            </a:r>
          </a:p>
          <a:p>
            <a:r>
              <a:rPr lang="en-US" dirty="0"/>
              <a:t>This means the browser starts at the top, then includes elements down and deeper into nested elements before going down</a:t>
            </a:r>
          </a:p>
        </p:txBody>
      </p:sp>
      <p:pic>
        <p:nvPicPr>
          <p:cNvPr id="5" name="Picture 4">
            <a:extLst>
              <a:ext uri="{FF2B5EF4-FFF2-40B4-BE49-F238E27FC236}">
                <a16:creationId xmlns:a16="http://schemas.microsoft.com/office/drawing/2014/main" id="{742BEB23-F960-4282-8800-223000DF3302}"/>
              </a:ext>
            </a:extLst>
          </p:cNvPr>
          <p:cNvPicPr>
            <a:picLocks noChangeAspect="1"/>
          </p:cNvPicPr>
          <p:nvPr/>
        </p:nvPicPr>
        <p:blipFill>
          <a:blip r:embed="rId2"/>
          <a:stretch>
            <a:fillRect/>
          </a:stretch>
        </p:blipFill>
        <p:spPr>
          <a:xfrm>
            <a:off x="1103313" y="3654155"/>
            <a:ext cx="4992688" cy="2253799"/>
          </a:xfrm>
          <a:prstGeom prst="rect">
            <a:avLst/>
          </a:prstGeom>
        </p:spPr>
      </p:pic>
      <p:sp>
        <p:nvSpPr>
          <p:cNvPr id="6" name="TextBox 5">
            <a:extLst>
              <a:ext uri="{FF2B5EF4-FFF2-40B4-BE49-F238E27FC236}">
                <a16:creationId xmlns:a16="http://schemas.microsoft.com/office/drawing/2014/main" id="{9F0924CA-3A16-4725-9014-E91F113DC942}"/>
              </a:ext>
            </a:extLst>
          </p:cNvPr>
          <p:cNvSpPr txBox="1"/>
          <p:nvPr/>
        </p:nvSpPr>
        <p:spPr>
          <a:xfrm>
            <a:off x="6760723" y="3628417"/>
            <a:ext cx="2898843" cy="2308324"/>
          </a:xfrm>
          <a:prstGeom prst="rect">
            <a:avLst/>
          </a:prstGeom>
          <a:noFill/>
        </p:spPr>
        <p:txBody>
          <a:bodyPr wrap="square" rtlCol="0">
            <a:spAutoFit/>
          </a:bodyPr>
          <a:lstStyle/>
          <a:p>
            <a:r>
              <a:rPr lang="en-US" dirty="0"/>
              <a:t>html</a:t>
            </a:r>
          </a:p>
          <a:p>
            <a:r>
              <a:rPr lang="en-US" dirty="0"/>
              <a:t>--head</a:t>
            </a:r>
          </a:p>
          <a:p>
            <a:r>
              <a:rPr lang="en-US" dirty="0"/>
              <a:t>----title</a:t>
            </a:r>
          </a:p>
          <a:p>
            <a:r>
              <a:rPr lang="en-US" dirty="0"/>
              <a:t>--body</a:t>
            </a:r>
          </a:p>
          <a:p>
            <a:r>
              <a:rPr lang="en-US" dirty="0"/>
              <a:t>----h1</a:t>
            </a:r>
          </a:p>
          <a:p>
            <a:r>
              <a:rPr lang="en-US" dirty="0"/>
              <a:t>----p (first one)</a:t>
            </a:r>
          </a:p>
          <a:p>
            <a:r>
              <a:rPr lang="en-US" dirty="0"/>
              <a:t>----p (second one)</a:t>
            </a:r>
          </a:p>
          <a:p>
            <a:r>
              <a:rPr lang="en-US" dirty="0"/>
              <a:t>------a</a:t>
            </a:r>
          </a:p>
        </p:txBody>
      </p:sp>
    </p:spTree>
    <p:extLst>
      <p:ext uri="{BB962C8B-B14F-4D97-AF65-F5344CB8AC3E}">
        <p14:creationId xmlns:p14="http://schemas.microsoft.com/office/powerpoint/2010/main" val="383635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45581</TotalTime>
  <Words>3419</Words>
  <Application>Microsoft Macintosh PowerPoint</Application>
  <PresentationFormat>Widescreen</PresentationFormat>
  <Paragraphs>244</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Century Gothic</vt:lpstr>
      <vt:lpstr>Courier New</vt:lpstr>
      <vt:lpstr>Wingdings 3</vt:lpstr>
      <vt:lpstr>Ion</vt:lpstr>
      <vt:lpstr>Document Object Model (DOM)</vt:lpstr>
      <vt:lpstr>textContent</vt:lpstr>
      <vt:lpstr>What is the Document Object Model (DOM)?</vt:lpstr>
      <vt:lpstr>An HTML document is like a series of nested boxes. Tags such as &lt;body&gt; and &lt;/body&gt; enclose other tags, which in turn contain other tags or text.</vt:lpstr>
      <vt:lpstr>What is the Document Object Model (DOM)? (cont’d)</vt:lpstr>
      <vt:lpstr>Trees</vt:lpstr>
      <vt:lpstr>Trees (cont’d)</vt:lpstr>
      <vt:lpstr>Quiz Time!!!</vt:lpstr>
      <vt:lpstr>DOM Construction Order</vt:lpstr>
      <vt:lpstr>DOM Construction Order (cont)</vt:lpstr>
      <vt:lpstr>Why do we need to put the &lt;script&gt; tag at the end of the body?</vt:lpstr>
      <vt:lpstr>Let’s test it! First in the head…</vt:lpstr>
      <vt:lpstr>&lt;script&gt; tag in the head - result</vt:lpstr>
      <vt:lpstr>Now let’s place it at the bottom of the body…</vt:lpstr>
      <vt:lpstr>&lt;script&gt; tag at the bottom of the body - result</vt:lpstr>
      <vt:lpstr>DOM – Finding elements</vt:lpstr>
      <vt:lpstr>DOM – Finding elements (cont’d)</vt:lpstr>
      <vt:lpstr>Retrieving elements</vt:lpstr>
      <vt:lpstr>What is the simplest way to get the img element from the HTML below?</vt:lpstr>
      <vt:lpstr>querySelector and querySelectorAll</vt:lpstr>
      <vt:lpstr>querySelectorAll - example</vt:lpstr>
      <vt:lpstr>Attributes</vt:lpstr>
      <vt:lpstr>getAttribute and setAttribute</vt:lpstr>
      <vt:lpstr>textContent</vt:lpstr>
      <vt:lpstr>Updating styles</vt:lpstr>
      <vt:lpstr>Updating styles (cont’d)</vt:lpstr>
      <vt:lpstr>Moving through the tree</vt:lpstr>
      <vt:lpstr>Moving through the tree (cont’d)</vt:lpstr>
      <vt:lpstr>Moving through the tree (cont’d)</vt:lpstr>
      <vt:lpstr>Changing the document</vt:lpstr>
      <vt:lpstr>Changing the document (cont’d)</vt:lpstr>
      <vt:lpstr>Creating nodes</vt:lpstr>
      <vt:lpstr>Creating nodes (cont’d)</vt:lpstr>
      <vt:lpstr>Creating nodes (cont’d)</vt:lpstr>
      <vt:lpstr>Creating nodes (cont’d)</vt:lpstr>
      <vt:lpstr>Creating nodes (cont’d)</vt:lpstr>
      <vt:lpstr>Creating nodes (cont’d)</vt:lpstr>
      <vt:lpstr>Events in the DOM  </vt:lpstr>
      <vt:lpstr>Adding and removing an event listener</vt:lpstr>
      <vt:lpstr>Adding and removing an event listener (cont’d)</vt:lpstr>
      <vt:lpstr>Event objects</vt:lpstr>
      <vt:lpstr>Event object (cont’d)</vt:lpstr>
      <vt:lpstr>Key events</vt:lpstr>
      <vt:lpstr>Key events (cont’d)</vt:lpstr>
      <vt:lpstr>Key events (cont’d)</vt:lpstr>
      <vt:lpstr>Key events (cont’d)</vt:lpstr>
      <vt:lpstr>Key events (cont’d)</vt:lpstr>
      <vt:lpstr>Key events (cont’d)</vt:lpstr>
      <vt:lpstr>Key events (cont’d)</vt:lpstr>
      <vt:lpstr>Mouse events</vt:lpstr>
      <vt:lpstr>Mouse events (cont’d)</vt:lpstr>
      <vt:lpstr>This implements a primitive drawing program </vt:lpstr>
      <vt:lpstr>Mouse motion</vt:lpstr>
      <vt:lpstr>Mouse motion (cont’d)</vt:lpstr>
      <vt:lpstr>Mouse motion (cont’d)</vt:lpstr>
      <vt:lpstr>Mouse motion (cont’d)</vt:lpstr>
      <vt:lpstr>Events</vt:lpstr>
      <vt:lpstr>What are events?</vt:lpstr>
      <vt:lpstr>PowerPoint Presentation</vt:lpstr>
      <vt:lpstr>PowerPoint Presentation</vt:lpstr>
      <vt:lpstr>PowerPoint Presentation</vt:lpstr>
      <vt:lpstr>JavaScript Class Setup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(DOM)</dc:title>
  <dc:creator>David Tarvin</dc:creator>
  <cp:lastModifiedBy>Tarvin, David (drtarvin)</cp:lastModifiedBy>
  <cp:revision>36</cp:revision>
  <dcterms:created xsi:type="dcterms:W3CDTF">2022-03-23T13:37:20Z</dcterms:created>
  <dcterms:modified xsi:type="dcterms:W3CDTF">2025-01-13T23:17:59Z</dcterms:modified>
</cp:coreProperties>
</file>