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2FA3BB-CFD3-4E94-A5A6-4F01F3EC11A4}">
  <a:tblStyle styleId="{C92FA3BB-CFD3-4E94-A5A6-4F01F3EC11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5bf81cf9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5bf81cf9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1354ad92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1354ad92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5bf81cf9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5bf81cf9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5bf81cf9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bf81cf9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5bf81cf9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5bf81cf9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83777d1c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83777d1c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83777d1c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83777d1c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83777d1c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83777d1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83777d1c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83777d1c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83777d1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83777d1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5bf81cf9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5bf81cf9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1354ad92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1354ad9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1354ad92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1354ad92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13ff9306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13ff9306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83777d1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83777d1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13ff9306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13ff9306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13ff9306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13ff930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83777d1c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83777d1c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e3f0b30e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e3f0b30e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5bf81cf9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5bf81cf9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1354ad9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1354ad9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5bf81cf9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5bf81cf9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1354ad92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1354ad92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ab1ef49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ab1ef49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ab1ef49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ab1ef49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83777d1c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83777d1c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83777d1c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83777d1c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1354ad9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1354ad9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ab1ef49e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ab1ef49e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ab1ef49e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ab1ef49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ab1ef49e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ab1ef49e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ab1ef49e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ab1ef49e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f81cf9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f81cf9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ab1ef49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ab1ef49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ab1ef49e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ab1ef49e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ab1ef49e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ab1ef49e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ab1ef49e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ab1ef49e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ab1ef49e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ab1ef49e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ab1ef49e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ab1ef49e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e3f0b30e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e3f0b30e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ab1ef49e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ab1ef49e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ab1ef49e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ab1ef49e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dab1ef49e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dab1ef49e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5bf81cf9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5bf81cf9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ab1ef49e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dab1ef49e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ab1ef49e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ab1ef49e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ab1ef49e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ab1ef49e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ab1ef49e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dab1ef49e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dab1ef49e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dab1ef49e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ab1ef49e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ab1ef49e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e3f0b30e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de3f0b30e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ab1ef49e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dab1ef49e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e3f0b30e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e3f0b30e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e3f0b30e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de3f0b30e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5bf81cf9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5bf81cf9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de3f0b30e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de3f0b30e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de3f0b30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de3f0b30e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e3f0b30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de3f0b30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de3f0b30e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de3f0b30e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e3f0b30e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de3f0b30e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e3f0b30e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de3f0b30e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de3f0b30e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de3f0b30e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de3f0b30e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de3f0b30e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de3f0b30e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de3f0b30e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de3f0b30e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de3f0b30e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5bf81cf9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5bf81cf9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de3f0b30e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de3f0b30e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de3f0b30e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de3f0b30e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de3f0b30e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de3f0b30e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de3f0b30e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de3f0b30e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e3f0b30e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de3f0b30e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de3f0b30e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de3f0b30e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de3f0b30e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de3f0b30e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de3f0b30e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de3f0b30e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de3f0b30e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de3f0b30e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de3f0b30e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de3f0b30e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5bf81cf9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5bf81cf9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de3f0b30e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de3f0b30e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de3f0b30e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de3f0b30e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de3f0b30e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de3f0b30e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ea051777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ea051777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5bf81cf9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5bf81cf9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w3schools.com/jsref/obj_window.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hyperlink" Target="https://script.google.com/a/macros/aiminstitute.org/s/AKfycbz_XHPBLYsX_9A1qQBRsaEq78dDjf4nZHgPRjuzjA6G/dev"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script.google.com/a/macros/aiminstitute.org/s/AKfycby-UWC1CysovKy2JT3wzUk-3yQb0t3vcNhSdLMydMC7Xs2X87Nmiaoej1hnhx5u2jwZJA/exec" TargetMode="External"/><Relationship Id="rId4" Type="http://schemas.openxmlformats.org/officeDocument/2006/relationships/image" Target="../media/image34.png"/><Relationship Id="rId5"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script.google.com/u/0/home/projects/1YI8fA3hSnPMSqvGD_VmMq6YrKZWrvuFeJR6ldPDH0ydKTumgYhf5OACn/edi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hyperlink" Target="https://script.google.com/home/projects/1YI8fA3hSnPMSqvGD_VmMq6YrKZWrvuFeJR6ldPDH0ydKTumgYhf5OACn/edit" TargetMode="External"/><Relationship Id="rId4" Type="http://schemas.openxmlformats.org/officeDocument/2006/relationships/hyperlink" Target="https://script.google.com/home/projects/1YI8fA3hSnPMSqvGD_VmMq6YrKZWrvuFeJR6ldPDH0ydKTumgYhf5OACn/edit" TargetMode="External"/><Relationship Id="rId5" Type="http://schemas.openxmlformats.org/officeDocument/2006/relationships/hyperlink" Target="https://script.google.com/home/projects/1YI8fA3hSnPMSqvGD_VmMq6YrKZWrvuFeJR6ldPDH0ydKTumgYhf5OACn/edi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3.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8.png"/><Relationship Id="rId4" Type="http://schemas.openxmlformats.org/officeDocument/2006/relationships/image" Target="../media/image56.png"/><Relationship Id="rId5"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0.png"/><Relationship Id="rId4" Type="http://schemas.openxmlformats.org/officeDocument/2006/relationships/image" Target="../media/image43.png"/><Relationship Id="rId5"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0.png"/><Relationship Id="rId4" Type="http://schemas.openxmlformats.org/officeDocument/2006/relationships/image" Target="../media/image32.png"/><Relationship Id="rId5"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6.png"/><Relationship Id="rId4" Type="http://schemas.openxmlformats.org/officeDocument/2006/relationships/image" Target="../media/image42.png"/><Relationship Id="rId5"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5.png"/><Relationship Id="rId4" Type="http://schemas.openxmlformats.org/officeDocument/2006/relationships/image" Target="../media/image44.png"/><Relationship Id="rId5" Type="http://schemas.openxmlformats.org/officeDocument/2006/relationships/image" Target="../media/image6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6.png"/><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47.png"/><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4.png"/><Relationship Id="rId4" Type="http://schemas.openxmlformats.org/officeDocument/2006/relationships/image" Target="../media/image4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55.png"/><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6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3.png"/><Relationship Id="rId4" Type="http://schemas.openxmlformats.org/officeDocument/2006/relationships/image" Target="../media/image5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9.png"/><Relationship Id="rId4" Type="http://schemas.openxmlformats.org/officeDocument/2006/relationships/image" Target="../media/image6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77.png"/><Relationship Id="rId4" Type="http://schemas.openxmlformats.org/officeDocument/2006/relationships/image" Target="../media/image7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7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71.png"/><Relationship Id="rId4" Type="http://schemas.openxmlformats.org/officeDocument/2006/relationships/image" Target="../media/image6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4.png"/><Relationship Id="rId4" Type="http://schemas.openxmlformats.org/officeDocument/2006/relationships/image" Target="../media/image6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 Id="rId3" Type="http://schemas.openxmlformats.org/officeDocument/2006/relationships/image" Target="../media/image6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 Id="rId3" Type="http://schemas.openxmlformats.org/officeDocument/2006/relationships/image" Target="../media/image7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76.png"/><Relationship Id="rId4" Type="http://schemas.openxmlformats.org/officeDocument/2006/relationships/image" Target="../media/image7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8.png"/><Relationship Id="rId4" Type="http://schemas.openxmlformats.org/officeDocument/2006/relationships/image" Target="../media/image7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74.png"/><Relationship Id="rId4" Type="http://schemas.openxmlformats.org/officeDocument/2006/relationships/image" Target="../media/image7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Unit Two</a:t>
            </a:r>
            <a:endParaRPr/>
          </a:p>
          <a:p>
            <a:pPr indent="0" lvl="0" marL="0" rtl="0" algn="ctr">
              <a:spcBef>
                <a:spcPts val="0"/>
              </a:spcBef>
              <a:spcAft>
                <a:spcPts val="0"/>
              </a:spcAft>
              <a:buNone/>
            </a:pPr>
            <a:r>
              <a:rPr lang="en"/>
              <a:t>Programming Structure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Vanessa Kasun</a:t>
            </a:r>
            <a:endParaRPr sz="1200"/>
          </a:p>
          <a:p>
            <a:pPr indent="0" lvl="0" marL="0" rtl="0" algn="ctr">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 with side effects</a:t>
            </a:r>
            <a:endParaRPr/>
          </a:p>
        </p:txBody>
      </p:sp>
      <p:sp>
        <p:nvSpPr>
          <p:cNvPr id="123" name="Google Shape;123;p22"/>
          <p:cNvSpPr txBox="1"/>
          <p:nvPr>
            <p:ph idx="1" type="body"/>
          </p:nvPr>
        </p:nvSpPr>
        <p:spPr>
          <a:xfrm>
            <a:off x="311700" y="780300"/>
            <a:ext cx="8520600" cy="40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just saw with assignment expressions, expressions with side effects are those that result in a change or a side effect such as setting or modifying the value of a variable through the assignment operator =, function call, incrementing or decrementing the value of a variable.</a:t>
            </a:r>
            <a:endParaRPr/>
          </a:p>
          <a:p>
            <a:pPr indent="0" lvl="0" marL="0" rtl="0" algn="l">
              <a:spcBef>
                <a:spcPts val="120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1863050" y="2453475"/>
            <a:ext cx="5176575" cy="238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500050" y="20965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800"/>
              <a:t>Functions</a:t>
            </a:r>
            <a:endParaRPr b="1" sz="3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13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Structured Programming</a:t>
            </a:r>
            <a:endParaRPr/>
          </a:p>
        </p:txBody>
      </p:sp>
      <p:sp>
        <p:nvSpPr>
          <p:cNvPr id="135" name="Google Shape;135;p24"/>
          <p:cNvSpPr txBox="1"/>
          <p:nvPr>
            <p:ph idx="1" type="body"/>
          </p:nvPr>
        </p:nvSpPr>
        <p:spPr>
          <a:xfrm>
            <a:off x="311700" y="712525"/>
            <a:ext cx="8520600" cy="427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Group of related code which can be called anywhere in your program</a:t>
            </a:r>
            <a:endParaRPr/>
          </a:p>
          <a:p>
            <a:pPr indent="-342900" lvl="0" marL="457200" rtl="0" algn="l">
              <a:spcBef>
                <a:spcPts val="0"/>
              </a:spcBef>
              <a:spcAft>
                <a:spcPts val="0"/>
              </a:spcAft>
              <a:buSzPts val="1800"/>
              <a:buChar char="●"/>
            </a:pPr>
            <a:r>
              <a:rPr lang="en"/>
              <a:t>Eliminates</a:t>
            </a:r>
            <a:r>
              <a:rPr lang="en"/>
              <a:t> need of writing same code again and again.</a:t>
            </a:r>
            <a:endParaRPr/>
          </a:p>
          <a:p>
            <a:pPr indent="-342900" lvl="0" marL="457200" rtl="0" algn="l">
              <a:spcBef>
                <a:spcPts val="0"/>
              </a:spcBef>
              <a:spcAft>
                <a:spcPts val="0"/>
              </a:spcAft>
              <a:buSzPts val="1800"/>
              <a:buChar char="●"/>
            </a:pPr>
            <a:r>
              <a:rPr lang="en"/>
              <a:t>Helps with writing modular code</a:t>
            </a:r>
            <a:endParaRPr/>
          </a:p>
          <a:p>
            <a:pPr indent="-342900" lvl="0" marL="457200" rtl="0" algn="l">
              <a:spcBef>
                <a:spcPts val="0"/>
              </a:spcBef>
              <a:spcAft>
                <a:spcPts val="0"/>
              </a:spcAft>
              <a:buSzPts val="1800"/>
              <a:buChar char="●"/>
            </a:pPr>
            <a:r>
              <a:rPr lang="en"/>
              <a:t>Allows us to divide a big program in a number of small manageable </a:t>
            </a:r>
            <a:r>
              <a:rPr lang="en"/>
              <a:t>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2000" u="sng">
                <a:solidFill>
                  <a:schemeClr val="dk1"/>
                </a:solidFill>
              </a:rPr>
              <a:t>Function Definition</a:t>
            </a:r>
            <a:endParaRPr sz="2000" u="sng">
              <a:solidFill>
                <a:schemeClr val="dk1"/>
              </a:solidFill>
            </a:endParaRPr>
          </a:p>
          <a:p>
            <a:pPr indent="0" lvl="0" marL="0" rtl="0" algn="l">
              <a:spcBef>
                <a:spcPts val="1200"/>
              </a:spcBef>
              <a:spcAft>
                <a:spcPts val="1200"/>
              </a:spcAft>
              <a:buNone/>
            </a:pPr>
            <a:r>
              <a:rPr lang="en" sz="1600"/>
              <a:t>Before we use a function, we need to define it. We do this by calling the </a:t>
            </a:r>
            <a:r>
              <a:rPr b="1" i="1" lang="en" sz="1600"/>
              <a:t>function</a:t>
            </a:r>
            <a:r>
              <a:rPr lang="en" sz="1600"/>
              <a:t> keyword followed by a function name, a list of parameters(optional), and a statement block surrounded by curly braces.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3989750" y="2810125"/>
            <a:ext cx="4864600" cy="2096810"/>
          </a:xfrm>
          <a:prstGeom prst="rect">
            <a:avLst/>
          </a:prstGeom>
          <a:noFill/>
          <a:ln>
            <a:noFill/>
          </a:ln>
        </p:spPr>
      </p:pic>
      <p:pic>
        <p:nvPicPr>
          <p:cNvPr id="141" name="Google Shape;141;p25"/>
          <p:cNvPicPr preferRelativeResize="0"/>
          <p:nvPr/>
        </p:nvPicPr>
        <p:blipFill>
          <a:blip r:embed="rId4">
            <a:alphaModFix/>
          </a:blip>
          <a:stretch>
            <a:fillRect/>
          </a:stretch>
        </p:blipFill>
        <p:spPr>
          <a:xfrm>
            <a:off x="341638" y="632700"/>
            <a:ext cx="4245125" cy="1622675"/>
          </a:xfrm>
          <a:prstGeom prst="rect">
            <a:avLst/>
          </a:prstGeom>
          <a:noFill/>
          <a:ln>
            <a:noFill/>
          </a:ln>
        </p:spPr>
      </p:pic>
      <p:sp>
        <p:nvSpPr>
          <p:cNvPr id="142" name="Google Shape;142;p25"/>
          <p:cNvSpPr txBox="1"/>
          <p:nvPr/>
        </p:nvSpPr>
        <p:spPr>
          <a:xfrm>
            <a:off x="1500300" y="186100"/>
            <a:ext cx="192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Average"/>
                <a:ea typeface="Average"/>
                <a:cs typeface="Average"/>
                <a:sym typeface="Average"/>
              </a:rPr>
              <a:t>Function Syntax</a:t>
            </a:r>
            <a:endParaRPr u="sng">
              <a:solidFill>
                <a:schemeClr val="dk1"/>
              </a:solidFill>
              <a:latin typeface="Average"/>
              <a:ea typeface="Average"/>
              <a:cs typeface="Average"/>
              <a:sym typeface="Average"/>
            </a:endParaRPr>
          </a:p>
        </p:txBody>
      </p:sp>
      <p:sp>
        <p:nvSpPr>
          <p:cNvPr id="143" name="Google Shape;143;p25"/>
          <p:cNvSpPr txBox="1"/>
          <p:nvPr/>
        </p:nvSpPr>
        <p:spPr>
          <a:xfrm>
            <a:off x="5539375" y="2292625"/>
            <a:ext cx="153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Average"/>
                <a:ea typeface="Average"/>
                <a:cs typeface="Average"/>
                <a:sym typeface="Average"/>
              </a:rPr>
              <a:t>Example</a:t>
            </a:r>
            <a:endParaRPr u="sng">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13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Calling/invoking a function</a:t>
            </a:r>
            <a:endParaRPr/>
          </a:p>
        </p:txBody>
      </p:sp>
      <p:sp>
        <p:nvSpPr>
          <p:cNvPr id="149" name="Google Shape;149;p26"/>
          <p:cNvSpPr txBox="1"/>
          <p:nvPr>
            <p:ph idx="1" type="body"/>
          </p:nvPr>
        </p:nvSpPr>
        <p:spPr>
          <a:xfrm>
            <a:off x="311700" y="712525"/>
            <a:ext cx="4260300" cy="42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difference between calling and invoking is semantic and subtle. </a:t>
            </a:r>
            <a:endParaRPr/>
          </a:p>
          <a:p>
            <a:pPr indent="0" lvl="0" marL="0" rtl="0" algn="l">
              <a:spcBef>
                <a:spcPts val="1200"/>
              </a:spcBef>
              <a:spcAft>
                <a:spcPts val="0"/>
              </a:spcAft>
              <a:buNone/>
            </a:pPr>
            <a:r>
              <a:rPr lang="en"/>
              <a:t>When you call a function, you are directly telling it to run. </a:t>
            </a:r>
            <a:endParaRPr/>
          </a:p>
          <a:p>
            <a:pPr indent="0" lvl="0" marL="0" rtl="0" algn="l">
              <a:spcBef>
                <a:spcPts val="1200"/>
              </a:spcBef>
              <a:spcAft>
                <a:spcPts val="0"/>
              </a:spcAft>
              <a:buNone/>
            </a:pPr>
            <a:r>
              <a:rPr lang="en"/>
              <a:t>When you invoke a function, you are      letting something run it.</a:t>
            </a:r>
            <a:endParaRPr/>
          </a:p>
          <a:p>
            <a:pPr indent="0" lvl="0" marL="0" rtl="0" algn="l">
              <a:spcBef>
                <a:spcPts val="1200"/>
              </a:spcBef>
              <a:spcAft>
                <a:spcPts val="0"/>
              </a:spcAft>
              <a:buNone/>
            </a:pPr>
            <a:r>
              <a:rPr lang="en"/>
              <a:t>There is one way to call a function: (here you are invoking the function(letting it run) by calling it directly.</a:t>
            </a:r>
            <a:endParaRPr/>
          </a:p>
          <a:p>
            <a:pPr indent="0" lvl="0" marL="0" rtl="0" algn="l">
              <a:spcBef>
                <a:spcPts val="1200"/>
              </a:spcBef>
              <a:spcAft>
                <a:spcPts val="1200"/>
              </a:spcAft>
              <a:buNone/>
            </a:pPr>
            <a:r>
              <a:t/>
            </a:r>
            <a:endParaRPr sz="1600"/>
          </a:p>
        </p:txBody>
      </p:sp>
      <p:pic>
        <p:nvPicPr>
          <p:cNvPr id="150" name="Google Shape;150;p26"/>
          <p:cNvPicPr preferRelativeResize="0"/>
          <p:nvPr/>
        </p:nvPicPr>
        <p:blipFill>
          <a:blip r:embed="rId3">
            <a:alphaModFix/>
          </a:blip>
          <a:stretch>
            <a:fillRect/>
          </a:stretch>
        </p:blipFill>
        <p:spPr>
          <a:xfrm>
            <a:off x="568163" y="4286175"/>
            <a:ext cx="2514325" cy="313250"/>
          </a:xfrm>
          <a:prstGeom prst="rect">
            <a:avLst/>
          </a:prstGeom>
          <a:noFill/>
          <a:ln>
            <a:noFill/>
          </a:ln>
        </p:spPr>
      </p:pic>
      <p:sp>
        <p:nvSpPr>
          <p:cNvPr id="151" name="Google Shape;151;p26"/>
          <p:cNvSpPr txBox="1"/>
          <p:nvPr/>
        </p:nvSpPr>
        <p:spPr>
          <a:xfrm>
            <a:off x="5180725" y="863450"/>
            <a:ext cx="3692100" cy="2136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chemeClr val="accent3"/>
                </a:solidFill>
                <a:latin typeface="Average"/>
                <a:ea typeface="Average"/>
                <a:cs typeface="Average"/>
                <a:sym typeface="Average"/>
              </a:rPr>
              <a:t>There are many ways to invoke a function</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800">
                <a:solidFill>
                  <a:schemeClr val="accent3"/>
                </a:solidFill>
                <a:latin typeface="Average"/>
                <a:ea typeface="Average"/>
                <a:cs typeface="Average"/>
                <a:sym typeface="Average"/>
              </a:rPr>
              <a:t>Here is one example:</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p:txBody>
      </p:sp>
      <p:sp>
        <p:nvSpPr>
          <p:cNvPr id="152" name="Google Shape;152;p26"/>
          <p:cNvSpPr txBox="1"/>
          <p:nvPr/>
        </p:nvSpPr>
        <p:spPr>
          <a:xfrm>
            <a:off x="5165825" y="3632450"/>
            <a:ext cx="3855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Here you are calling myFunction and invoking(executing) the code inside</a:t>
            </a:r>
            <a:endParaRPr>
              <a:latin typeface="Average"/>
              <a:ea typeface="Average"/>
              <a:cs typeface="Average"/>
              <a:sym typeface="Average"/>
            </a:endParaRPr>
          </a:p>
        </p:txBody>
      </p:sp>
      <p:pic>
        <p:nvPicPr>
          <p:cNvPr id="153" name="Google Shape;153;p26"/>
          <p:cNvPicPr preferRelativeResize="0"/>
          <p:nvPr/>
        </p:nvPicPr>
        <p:blipFill>
          <a:blip r:embed="rId4">
            <a:alphaModFix/>
          </a:blip>
          <a:stretch>
            <a:fillRect/>
          </a:stretch>
        </p:blipFill>
        <p:spPr>
          <a:xfrm>
            <a:off x="5180725" y="2151200"/>
            <a:ext cx="3651575" cy="125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JavaScript Methods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174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 Methods</a:t>
            </a:r>
            <a:endParaRPr/>
          </a:p>
        </p:txBody>
      </p:sp>
      <p:sp>
        <p:nvSpPr>
          <p:cNvPr id="164" name="Google Shape;164;p28"/>
          <p:cNvSpPr txBox="1"/>
          <p:nvPr>
            <p:ph idx="1" type="body"/>
          </p:nvPr>
        </p:nvSpPr>
        <p:spPr>
          <a:xfrm>
            <a:off x="311700" y="863700"/>
            <a:ext cx="7062000" cy="10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JavaScript methods are </a:t>
            </a:r>
            <a:r>
              <a:rPr b="1" lang="en"/>
              <a:t>actions</a:t>
            </a:r>
            <a:r>
              <a:rPr lang="en"/>
              <a:t> that can be performed on objects.</a:t>
            </a:r>
            <a:endParaRPr/>
          </a:p>
          <a:p>
            <a:pPr indent="0" lvl="0" marL="0" rtl="0" algn="l">
              <a:spcBef>
                <a:spcPts val="1200"/>
              </a:spcBef>
              <a:spcAft>
                <a:spcPts val="1200"/>
              </a:spcAft>
              <a:buNone/>
            </a:pPr>
            <a:r>
              <a:rPr lang="en"/>
              <a:t>A JavaScript method is a property containing function definition.</a:t>
            </a:r>
            <a:endParaRPr/>
          </a:p>
        </p:txBody>
      </p:sp>
      <p:graphicFrame>
        <p:nvGraphicFramePr>
          <p:cNvPr id="165" name="Google Shape;165;p28"/>
          <p:cNvGraphicFramePr/>
          <p:nvPr/>
        </p:nvGraphicFramePr>
        <p:xfrm>
          <a:off x="363275" y="2043225"/>
          <a:ext cx="3000000" cy="3000000"/>
        </p:xfrm>
        <a:graphic>
          <a:graphicData uri="http://schemas.openxmlformats.org/drawingml/2006/table">
            <a:tbl>
              <a:tblPr>
                <a:noFill/>
                <a:tableStyleId>{C92FA3BB-CFD3-4E94-A5A6-4F01F3EC11A4}</a:tableStyleId>
              </a:tblPr>
              <a:tblGrid>
                <a:gridCol w="3619500"/>
                <a:gridCol w="4728125"/>
              </a:tblGrid>
              <a:tr h="499325">
                <a:tc>
                  <a:txBody>
                    <a:bodyPr/>
                    <a:lstStyle/>
                    <a:p>
                      <a:pPr indent="0" lvl="0" marL="0" rtl="0" algn="l">
                        <a:spcBef>
                          <a:spcPts val="0"/>
                        </a:spcBef>
                        <a:spcAft>
                          <a:spcPts val="0"/>
                        </a:spcAft>
                        <a:buNone/>
                      </a:pPr>
                      <a:r>
                        <a:rPr b="1" lang="en">
                          <a:solidFill>
                            <a:schemeClr val="dk1"/>
                          </a:solidFill>
                        </a:rPr>
                        <a:t>Property</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en">
                          <a:solidFill>
                            <a:schemeClr val="dk1"/>
                          </a:solidFill>
                        </a:rPr>
                        <a:t>Value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firstName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John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lastName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age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eyeColor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brown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fullName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function(){return this.firstName + “” + this.lastName;}</a:t>
                      </a:r>
                      <a:endParaRPr>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234350" y="135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Object Methods</a:t>
            </a:r>
            <a:endParaRPr/>
          </a:p>
        </p:txBody>
      </p:sp>
      <p:sp>
        <p:nvSpPr>
          <p:cNvPr id="171" name="Google Shape;171;p29"/>
          <p:cNvSpPr txBox="1"/>
          <p:nvPr>
            <p:ph idx="1" type="body"/>
          </p:nvPr>
        </p:nvSpPr>
        <p:spPr>
          <a:xfrm>
            <a:off x="311700" y="708325"/>
            <a:ext cx="8520600" cy="38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can access an object method with the following syntax:</a:t>
            </a:r>
            <a:endParaRPr/>
          </a:p>
          <a:p>
            <a:pPr indent="0" lvl="0" marL="0" rtl="0" algn="l">
              <a:spcBef>
                <a:spcPts val="1200"/>
              </a:spcBef>
              <a:spcAft>
                <a:spcPts val="1200"/>
              </a:spcAft>
              <a:buNone/>
            </a:pPr>
            <a:r>
              <a:t/>
            </a:r>
            <a:endParaRPr/>
          </a:p>
        </p:txBody>
      </p:sp>
      <p:pic>
        <p:nvPicPr>
          <p:cNvPr id="172" name="Google Shape;172;p29"/>
          <p:cNvPicPr preferRelativeResize="0"/>
          <p:nvPr/>
        </p:nvPicPr>
        <p:blipFill>
          <a:blip r:embed="rId3">
            <a:alphaModFix/>
          </a:blip>
          <a:stretch>
            <a:fillRect/>
          </a:stretch>
        </p:blipFill>
        <p:spPr>
          <a:xfrm>
            <a:off x="1106750" y="1274775"/>
            <a:ext cx="3553677" cy="572700"/>
          </a:xfrm>
          <a:prstGeom prst="rect">
            <a:avLst/>
          </a:prstGeom>
          <a:noFill/>
          <a:ln>
            <a:noFill/>
          </a:ln>
        </p:spPr>
      </p:pic>
      <p:sp>
        <p:nvSpPr>
          <p:cNvPr id="173" name="Google Shape;173;p29"/>
          <p:cNvSpPr txBox="1"/>
          <p:nvPr/>
        </p:nvSpPr>
        <p:spPr>
          <a:xfrm>
            <a:off x="386725" y="2007625"/>
            <a:ext cx="858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You will typically describe fullName as a method of the person object, and fullName as a property.</a:t>
            </a:r>
            <a:endParaRPr>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a:p>
            <a:pPr indent="0" lvl="0" marL="0" rtl="0" algn="l">
              <a:spcBef>
                <a:spcPts val="0"/>
              </a:spcBef>
              <a:spcAft>
                <a:spcPts val="0"/>
              </a:spcAft>
              <a:buNone/>
            </a:pPr>
            <a:r>
              <a:rPr lang="en">
                <a:solidFill>
                  <a:schemeClr val="lt2"/>
                </a:solidFill>
                <a:latin typeface="Average"/>
                <a:ea typeface="Average"/>
                <a:cs typeface="Average"/>
                <a:sym typeface="Average"/>
              </a:rPr>
              <a:t>The fullName property will execute (as a function) when it is invoked with ().</a:t>
            </a:r>
            <a:endParaRPr>
              <a:solidFill>
                <a:schemeClr val="lt2"/>
              </a:solidFill>
              <a:latin typeface="Average"/>
              <a:ea typeface="Average"/>
              <a:cs typeface="Average"/>
              <a:sym typeface="Average"/>
            </a:endParaRPr>
          </a:p>
        </p:txBody>
      </p:sp>
      <p:pic>
        <p:nvPicPr>
          <p:cNvPr id="174" name="Google Shape;174;p29"/>
          <p:cNvPicPr preferRelativeResize="0"/>
          <p:nvPr/>
        </p:nvPicPr>
        <p:blipFill>
          <a:blip r:embed="rId4">
            <a:alphaModFix/>
          </a:blip>
          <a:stretch>
            <a:fillRect/>
          </a:stretch>
        </p:blipFill>
        <p:spPr>
          <a:xfrm>
            <a:off x="1106750" y="2838925"/>
            <a:ext cx="4798299" cy="572700"/>
          </a:xfrm>
          <a:prstGeom prst="rect">
            <a:avLst/>
          </a:prstGeom>
          <a:noFill/>
          <a:ln>
            <a:noFill/>
          </a:ln>
        </p:spPr>
      </p:pic>
      <p:sp>
        <p:nvSpPr>
          <p:cNvPr id="175" name="Google Shape;175;p29"/>
          <p:cNvSpPr txBox="1"/>
          <p:nvPr/>
        </p:nvSpPr>
        <p:spPr>
          <a:xfrm>
            <a:off x="567175" y="4254000"/>
            <a:ext cx="756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In the above example we are accessing the fullName method of a person object.</a:t>
            </a:r>
            <a:endParaRPr>
              <a:solidFill>
                <a:schemeClr val="lt2"/>
              </a:solidFill>
              <a:latin typeface="Average"/>
              <a:ea typeface="Average"/>
              <a:cs typeface="Average"/>
              <a:sym typeface="Average"/>
            </a:endParaRPr>
          </a:p>
        </p:txBody>
      </p:sp>
      <p:pic>
        <p:nvPicPr>
          <p:cNvPr id="176" name="Google Shape;176;p29"/>
          <p:cNvPicPr preferRelativeResize="0"/>
          <p:nvPr/>
        </p:nvPicPr>
        <p:blipFill>
          <a:blip r:embed="rId5">
            <a:alphaModFix/>
          </a:blip>
          <a:stretch>
            <a:fillRect/>
          </a:stretch>
        </p:blipFill>
        <p:spPr>
          <a:xfrm>
            <a:off x="2331138" y="3568188"/>
            <a:ext cx="1562100" cy="68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234350" y="135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Object Methods</a:t>
            </a:r>
            <a:endParaRPr/>
          </a:p>
        </p:txBody>
      </p:sp>
      <p:sp>
        <p:nvSpPr>
          <p:cNvPr id="182" name="Google Shape;182;p30"/>
          <p:cNvSpPr txBox="1"/>
          <p:nvPr>
            <p:ph idx="1" type="body"/>
          </p:nvPr>
        </p:nvSpPr>
        <p:spPr>
          <a:xfrm>
            <a:off x="311700" y="708325"/>
            <a:ext cx="8520600" cy="38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access the fullName property, </a:t>
            </a:r>
            <a:r>
              <a:rPr b="1" lang="en"/>
              <a:t>without</a:t>
            </a:r>
            <a:r>
              <a:rPr lang="en"/>
              <a:t> (), it will return the function definition:</a:t>
            </a:r>
            <a:endParaRPr/>
          </a:p>
          <a:p>
            <a:pPr indent="0" lvl="0" marL="914400" rtl="0" algn="l">
              <a:spcBef>
                <a:spcPts val="1200"/>
              </a:spcBef>
              <a:spcAft>
                <a:spcPts val="1200"/>
              </a:spcAft>
              <a:buNone/>
            </a:pPr>
            <a:r>
              <a:t/>
            </a:r>
            <a:endParaRPr/>
          </a:p>
        </p:txBody>
      </p:sp>
      <p:sp>
        <p:nvSpPr>
          <p:cNvPr id="183" name="Google Shape;183;p30"/>
          <p:cNvSpPr txBox="1"/>
          <p:nvPr/>
        </p:nvSpPr>
        <p:spPr>
          <a:xfrm>
            <a:off x="386725" y="2007625"/>
            <a:ext cx="858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p:txBody>
      </p:sp>
      <p:pic>
        <p:nvPicPr>
          <p:cNvPr id="184" name="Google Shape;184;p30"/>
          <p:cNvPicPr preferRelativeResize="0"/>
          <p:nvPr/>
        </p:nvPicPr>
        <p:blipFill>
          <a:blip r:embed="rId3">
            <a:alphaModFix/>
          </a:blip>
          <a:stretch>
            <a:fillRect/>
          </a:stretch>
        </p:blipFill>
        <p:spPr>
          <a:xfrm>
            <a:off x="1290063" y="2471375"/>
            <a:ext cx="6134174" cy="644000"/>
          </a:xfrm>
          <a:prstGeom prst="rect">
            <a:avLst/>
          </a:prstGeom>
          <a:noFill/>
          <a:ln>
            <a:noFill/>
          </a:ln>
        </p:spPr>
      </p:pic>
      <p:pic>
        <p:nvPicPr>
          <p:cNvPr id="185" name="Google Shape;185;p30"/>
          <p:cNvPicPr preferRelativeResize="0"/>
          <p:nvPr/>
        </p:nvPicPr>
        <p:blipFill>
          <a:blip r:embed="rId4">
            <a:alphaModFix/>
          </a:blip>
          <a:stretch>
            <a:fillRect/>
          </a:stretch>
        </p:blipFill>
        <p:spPr>
          <a:xfrm>
            <a:off x="1557525" y="1398025"/>
            <a:ext cx="5276850" cy="60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234350" y="135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Built-In Methods</a:t>
            </a:r>
            <a:endParaRPr/>
          </a:p>
        </p:txBody>
      </p:sp>
      <p:sp>
        <p:nvSpPr>
          <p:cNvPr id="191" name="Google Shape;191;p31"/>
          <p:cNvSpPr txBox="1"/>
          <p:nvPr>
            <p:ph idx="1" type="body"/>
          </p:nvPr>
        </p:nvSpPr>
        <p:spPr>
          <a:xfrm>
            <a:off x="311700" y="708325"/>
            <a:ext cx="8520600" cy="41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example uses the toUpperCase() method of the String object, to convert a text to  uppercase:</a:t>
            </a:r>
            <a:endParaRPr/>
          </a:p>
          <a:p>
            <a:pPr indent="0" lvl="0" marL="914400" rtl="0" algn="l">
              <a:spcBef>
                <a:spcPts val="1200"/>
              </a:spcBef>
              <a:spcAft>
                <a:spcPts val="1200"/>
              </a:spcAft>
              <a:buNone/>
            </a:pPr>
            <a:r>
              <a:t/>
            </a:r>
            <a:endParaRPr/>
          </a:p>
        </p:txBody>
      </p:sp>
      <p:sp>
        <p:nvSpPr>
          <p:cNvPr id="192" name="Google Shape;192;p31"/>
          <p:cNvSpPr txBox="1"/>
          <p:nvPr/>
        </p:nvSpPr>
        <p:spPr>
          <a:xfrm>
            <a:off x="386725" y="2007625"/>
            <a:ext cx="858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p:txBody>
      </p:sp>
      <p:pic>
        <p:nvPicPr>
          <p:cNvPr id="193" name="Google Shape;193;p31"/>
          <p:cNvPicPr preferRelativeResize="0"/>
          <p:nvPr/>
        </p:nvPicPr>
        <p:blipFill>
          <a:blip r:embed="rId3">
            <a:alphaModFix/>
          </a:blip>
          <a:stretch>
            <a:fillRect/>
          </a:stretch>
        </p:blipFill>
        <p:spPr>
          <a:xfrm>
            <a:off x="1183750" y="1596825"/>
            <a:ext cx="6991350" cy="1181100"/>
          </a:xfrm>
          <a:prstGeom prst="rect">
            <a:avLst/>
          </a:prstGeom>
          <a:noFill/>
          <a:ln>
            <a:noFill/>
          </a:ln>
        </p:spPr>
      </p:pic>
      <p:pic>
        <p:nvPicPr>
          <p:cNvPr id="194" name="Google Shape;194;p31"/>
          <p:cNvPicPr preferRelativeResize="0"/>
          <p:nvPr/>
        </p:nvPicPr>
        <p:blipFill>
          <a:blip r:embed="rId4">
            <a:alphaModFix/>
          </a:blip>
          <a:stretch>
            <a:fillRect/>
          </a:stretch>
        </p:blipFill>
        <p:spPr>
          <a:xfrm>
            <a:off x="2687575" y="3148550"/>
            <a:ext cx="2990850"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Structured Programming</a:t>
            </a:r>
            <a:endParaRPr/>
          </a:p>
        </p:txBody>
      </p:sp>
      <p:sp>
        <p:nvSpPr>
          <p:cNvPr id="66" name="Google Shape;66;p14"/>
          <p:cNvSpPr txBox="1"/>
          <p:nvPr>
            <p:ph idx="1" type="body"/>
          </p:nvPr>
        </p:nvSpPr>
        <p:spPr>
          <a:xfrm>
            <a:off x="311700" y="1152475"/>
            <a:ext cx="8520600" cy="383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Programming model aimed at improving clarity, quality, and the development time of a computer program.</a:t>
            </a:r>
            <a:endParaRPr/>
          </a:p>
          <a:p>
            <a:pPr indent="-342900" lvl="0" marL="457200" rtl="0" algn="l">
              <a:spcBef>
                <a:spcPts val="0"/>
              </a:spcBef>
              <a:spcAft>
                <a:spcPts val="0"/>
              </a:spcAft>
              <a:buSzPts val="1800"/>
              <a:buChar char="●"/>
            </a:pPr>
            <a:r>
              <a:rPr lang="en"/>
              <a:t>Does this using structured control flow constructs of selection and </a:t>
            </a:r>
            <a:r>
              <a:rPr lang="en"/>
              <a:t>repetition</a:t>
            </a:r>
            <a:r>
              <a:rPr lang="en"/>
              <a:t>, block structures, and </a:t>
            </a:r>
            <a:r>
              <a:rPr lang="en"/>
              <a:t>subroutines</a:t>
            </a:r>
            <a:r>
              <a:rPr lang="en"/>
              <a:t>. </a:t>
            </a:r>
            <a:endParaRPr/>
          </a:p>
          <a:p>
            <a:pPr indent="0" lvl="0" marL="0" rtl="0" algn="l">
              <a:spcBef>
                <a:spcPts val="1200"/>
              </a:spcBef>
              <a:spcAft>
                <a:spcPts val="0"/>
              </a:spcAft>
              <a:buNone/>
            </a:pPr>
            <a:r>
              <a:rPr lang="en" sz="2000" u="sng">
                <a:solidFill>
                  <a:schemeClr val="dk1"/>
                </a:solidFill>
              </a:rPr>
              <a:t>Advantages of structured programming</a:t>
            </a:r>
            <a:endParaRPr sz="2000" u="sng">
              <a:solidFill>
                <a:schemeClr val="dk1"/>
              </a:solidFill>
            </a:endParaRPr>
          </a:p>
          <a:p>
            <a:pPr indent="-330200" lvl="0" marL="457200" rtl="0" algn="l">
              <a:spcBef>
                <a:spcPts val="1200"/>
              </a:spcBef>
              <a:spcAft>
                <a:spcPts val="0"/>
              </a:spcAft>
              <a:buSzPts val="1600"/>
              <a:buChar char="●"/>
            </a:pPr>
            <a:r>
              <a:rPr lang="en" sz="1600"/>
              <a:t>User friendly and easy to understand</a:t>
            </a:r>
            <a:endParaRPr sz="1600"/>
          </a:p>
          <a:p>
            <a:pPr indent="-330200" lvl="0" marL="457200" rtl="0" algn="l">
              <a:spcBef>
                <a:spcPts val="0"/>
              </a:spcBef>
              <a:spcAft>
                <a:spcPts val="0"/>
              </a:spcAft>
              <a:buSzPts val="1600"/>
              <a:buChar char="●"/>
            </a:pPr>
            <a:r>
              <a:rPr lang="en" sz="1600"/>
              <a:t>Similar to english vocab of words &amp; symbols</a:t>
            </a:r>
            <a:endParaRPr sz="1600"/>
          </a:p>
          <a:p>
            <a:pPr indent="-330200" lvl="0" marL="457200" rtl="0" algn="l">
              <a:spcBef>
                <a:spcPts val="0"/>
              </a:spcBef>
              <a:spcAft>
                <a:spcPts val="0"/>
              </a:spcAft>
              <a:buSzPts val="1600"/>
              <a:buChar char="●"/>
            </a:pPr>
            <a:r>
              <a:rPr lang="en" sz="1600"/>
              <a:t>Easier to learn</a:t>
            </a:r>
            <a:endParaRPr sz="1600"/>
          </a:p>
          <a:p>
            <a:pPr indent="-330200" lvl="0" marL="457200" rtl="0" algn="l">
              <a:spcBef>
                <a:spcPts val="0"/>
              </a:spcBef>
              <a:spcAft>
                <a:spcPts val="0"/>
              </a:spcAft>
              <a:buSzPts val="1600"/>
              <a:buChar char="●"/>
            </a:pPr>
            <a:r>
              <a:rPr lang="en" sz="1600"/>
              <a:t>Require</a:t>
            </a:r>
            <a:r>
              <a:rPr lang="en" sz="1600"/>
              <a:t> less time to write</a:t>
            </a:r>
            <a:endParaRPr sz="1600"/>
          </a:p>
          <a:p>
            <a:pPr indent="-330200" lvl="0" marL="457200" rtl="0" algn="l">
              <a:spcBef>
                <a:spcPts val="0"/>
              </a:spcBef>
              <a:spcAft>
                <a:spcPts val="0"/>
              </a:spcAft>
              <a:buSzPts val="1600"/>
              <a:buChar char="●"/>
            </a:pPr>
            <a:r>
              <a:rPr lang="en" sz="1600"/>
              <a:t>Easier to maintain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500050" y="20965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i="1" lang="en" sz="3800"/>
              <a:t>“This”</a:t>
            </a:r>
            <a:endParaRPr b="1" i="1" sz="3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idx="1" type="body"/>
          </p:nvPr>
        </p:nvSpPr>
        <p:spPr>
          <a:xfrm>
            <a:off x="311700" y="160725"/>
            <a:ext cx="8520600" cy="47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working mechanism of </a:t>
            </a:r>
            <a:r>
              <a:rPr i="1" lang="en"/>
              <a:t>this</a:t>
            </a:r>
            <a:r>
              <a:rPr lang="en"/>
              <a:t> is not always easy to und</a:t>
            </a:r>
            <a:r>
              <a:rPr lang="en"/>
              <a:t>erstand.</a:t>
            </a:r>
            <a:endParaRPr/>
          </a:p>
          <a:p>
            <a:pPr indent="0" lvl="0" marL="0" rtl="0" algn="l">
              <a:spcBef>
                <a:spcPts val="1200"/>
              </a:spcBef>
              <a:spcAft>
                <a:spcPts val="0"/>
              </a:spcAft>
              <a:buNone/>
            </a:pPr>
            <a:r>
              <a:rPr lang="en"/>
              <a:t>The JavaScript this keyword refers to the object it belongs to. </a:t>
            </a:r>
            <a:endParaRPr/>
          </a:p>
          <a:p>
            <a:pPr indent="0" lvl="0" marL="0" rtl="0" algn="l">
              <a:spcBef>
                <a:spcPts val="1200"/>
              </a:spcBef>
              <a:spcAft>
                <a:spcPts val="1200"/>
              </a:spcAft>
              <a:buNone/>
            </a:pPr>
            <a:r>
              <a:t/>
            </a:r>
            <a:endParaRPr/>
          </a:p>
        </p:txBody>
      </p:sp>
      <p:sp>
        <p:nvSpPr>
          <p:cNvPr id="205" name="Google Shape;205;p33"/>
          <p:cNvSpPr txBox="1"/>
          <p:nvPr/>
        </p:nvSpPr>
        <p:spPr>
          <a:xfrm>
            <a:off x="545100" y="2907200"/>
            <a:ext cx="7799100" cy="8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206" name="Google Shape;206;p33"/>
          <p:cNvPicPr preferRelativeResize="0"/>
          <p:nvPr/>
        </p:nvPicPr>
        <p:blipFill>
          <a:blip r:embed="rId3">
            <a:alphaModFix/>
          </a:blip>
          <a:stretch>
            <a:fillRect/>
          </a:stretch>
        </p:blipFill>
        <p:spPr>
          <a:xfrm>
            <a:off x="412325" y="1180026"/>
            <a:ext cx="6724650" cy="3317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15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this</a:t>
            </a:r>
            <a:r>
              <a:rPr lang="en"/>
              <a:t> in a method</a:t>
            </a:r>
            <a:endParaRPr/>
          </a:p>
        </p:txBody>
      </p:sp>
      <p:sp>
        <p:nvSpPr>
          <p:cNvPr id="212" name="Google Shape;212;p34"/>
          <p:cNvSpPr txBox="1"/>
          <p:nvPr>
            <p:ph idx="1" type="body"/>
          </p:nvPr>
        </p:nvSpPr>
        <p:spPr>
          <a:xfrm>
            <a:off x="311700" y="873550"/>
            <a:ext cx="8520600" cy="40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an object method, this refers to the “owner” of the method.</a:t>
            </a:r>
            <a:endParaRPr/>
          </a:p>
          <a:p>
            <a:pPr indent="0" lvl="0" marL="0" rtl="0" algn="l">
              <a:spcBef>
                <a:spcPts val="1200"/>
              </a:spcBef>
              <a:spcAft>
                <a:spcPts val="1200"/>
              </a:spcAft>
              <a:buNone/>
            </a:pPr>
            <a:r>
              <a:rPr lang="en"/>
              <a:t>Here </a:t>
            </a:r>
            <a:r>
              <a:rPr i="1" lang="en"/>
              <a:t>this</a:t>
            </a:r>
            <a:r>
              <a:rPr lang="en"/>
              <a:t> refers to the </a:t>
            </a:r>
            <a:r>
              <a:rPr b="1" lang="en"/>
              <a:t>person</a:t>
            </a:r>
            <a:r>
              <a:rPr lang="en"/>
              <a:t> object. The </a:t>
            </a:r>
            <a:r>
              <a:rPr b="1" lang="en"/>
              <a:t>person</a:t>
            </a:r>
            <a:r>
              <a:rPr lang="en"/>
              <a:t> object is the </a:t>
            </a:r>
            <a:r>
              <a:rPr b="1" lang="en"/>
              <a:t>owner</a:t>
            </a:r>
            <a:r>
              <a:rPr lang="en"/>
              <a:t> of the </a:t>
            </a:r>
            <a:r>
              <a:rPr b="1" lang="en"/>
              <a:t>fullName</a:t>
            </a:r>
            <a:r>
              <a:rPr lang="en"/>
              <a:t> method.</a:t>
            </a:r>
            <a:endParaRPr/>
          </a:p>
        </p:txBody>
      </p:sp>
      <p:pic>
        <p:nvPicPr>
          <p:cNvPr id="213" name="Google Shape;213;p34"/>
          <p:cNvPicPr preferRelativeResize="0"/>
          <p:nvPr/>
        </p:nvPicPr>
        <p:blipFill>
          <a:blip r:embed="rId3">
            <a:alphaModFix/>
          </a:blip>
          <a:stretch>
            <a:fillRect/>
          </a:stretch>
        </p:blipFill>
        <p:spPr>
          <a:xfrm>
            <a:off x="712850" y="2226725"/>
            <a:ext cx="5700700" cy="2300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208575" y="174300"/>
            <a:ext cx="8520600" cy="97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let’s quickly take a look at some examples of objects in our </a:t>
            </a:r>
            <a:r>
              <a:rPr lang="en"/>
              <a:t>browser</a:t>
            </a:r>
            <a:r>
              <a:rPr lang="en"/>
              <a:t> window.</a:t>
            </a:r>
            <a:endParaRPr/>
          </a:p>
        </p:txBody>
      </p:sp>
      <p:sp>
        <p:nvSpPr>
          <p:cNvPr id="219" name="Google Shape;219;p35"/>
          <p:cNvSpPr txBox="1"/>
          <p:nvPr/>
        </p:nvSpPr>
        <p:spPr>
          <a:xfrm>
            <a:off x="451175" y="1340650"/>
            <a:ext cx="6870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hlink"/>
                </a:solidFill>
                <a:latin typeface="Average"/>
                <a:ea typeface="Average"/>
                <a:cs typeface="Average"/>
                <a:sym typeface="Average"/>
                <a:hlinkClick r:id="rId3"/>
              </a:rPr>
              <a:t>Click here to see a list of Global Objects and Global Window Methods</a:t>
            </a:r>
            <a:endParaRPr sz="2000">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15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this</a:t>
            </a:r>
            <a:r>
              <a:rPr lang="en"/>
              <a:t> alone</a:t>
            </a:r>
            <a:endParaRPr/>
          </a:p>
        </p:txBody>
      </p:sp>
      <p:sp>
        <p:nvSpPr>
          <p:cNvPr id="225" name="Google Shape;225;p36"/>
          <p:cNvSpPr txBox="1"/>
          <p:nvPr>
            <p:ph idx="1" type="body"/>
          </p:nvPr>
        </p:nvSpPr>
        <p:spPr>
          <a:xfrm>
            <a:off x="311700" y="724200"/>
            <a:ext cx="8520600" cy="42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used alone, the </a:t>
            </a:r>
            <a:r>
              <a:rPr b="1" lang="en"/>
              <a:t>owner</a:t>
            </a:r>
            <a:r>
              <a:rPr lang="en"/>
              <a:t> is the Global object, so </a:t>
            </a:r>
            <a:r>
              <a:rPr i="1" lang="en"/>
              <a:t>this</a:t>
            </a:r>
            <a:r>
              <a:rPr lang="en"/>
              <a:t> refers to the Global object.</a:t>
            </a:r>
            <a:endParaRPr/>
          </a:p>
          <a:p>
            <a:pPr indent="0" lvl="0" marL="0" rtl="0" algn="l">
              <a:spcBef>
                <a:spcPts val="1200"/>
              </a:spcBef>
              <a:spcAft>
                <a:spcPts val="1200"/>
              </a:spcAft>
              <a:buNone/>
            </a:pPr>
            <a:r>
              <a:rPr lang="en"/>
              <a:t>In a browser window the Global object us [object Window]:</a:t>
            </a:r>
            <a:endParaRPr/>
          </a:p>
        </p:txBody>
      </p:sp>
      <p:pic>
        <p:nvPicPr>
          <p:cNvPr id="226" name="Google Shape;226;p36"/>
          <p:cNvPicPr preferRelativeResize="0"/>
          <p:nvPr/>
        </p:nvPicPr>
        <p:blipFill>
          <a:blip r:embed="rId3">
            <a:alphaModFix/>
          </a:blip>
          <a:stretch>
            <a:fillRect/>
          </a:stretch>
        </p:blipFill>
        <p:spPr>
          <a:xfrm>
            <a:off x="2809700" y="1984600"/>
            <a:ext cx="2124125" cy="503075"/>
          </a:xfrm>
          <a:prstGeom prst="rect">
            <a:avLst/>
          </a:prstGeom>
          <a:noFill/>
          <a:ln>
            <a:noFill/>
          </a:ln>
        </p:spPr>
      </p:pic>
      <p:sp>
        <p:nvSpPr>
          <p:cNvPr id="227" name="Google Shape;227;p36"/>
          <p:cNvSpPr txBox="1"/>
          <p:nvPr/>
        </p:nvSpPr>
        <p:spPr>
          <a:xfrm>
            <a:off x="358500" y="2571750"/>
            <a:ext cx="8427000" cy="2516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800">
                <a:solidFill>
                  <a:schemeClr val="accent3"/>
                </a:solidFill>
                <a:latin typeface="Average"/>
                <a:ea typeface="Average"/>
                <a:cs typeface="Average"/>
                <a:sym typeface="Average"/>
              </a:rPr>
              <a:t>REMEMBER...</a:t>
            </a:r>
            <a:endParaRPr b="1" sz="18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800">
                <a:solidFill>
                  <a:schemeClr val="accent3"/>
                </a:solidFill>
                <a:latin typeface="Average"/>
                <a:ea typeface="Average"/>
                <a:cs typeface="Average"/>
                <a:sym typeface="Average"/>
              </a:rPr>
              <a:t>The window object represents an open window in a browser.</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800">
                <a:solidFill>
                  <a:schemeClr val="accent3"/>
                </a:solidFill>
                <a:latin typeface="Average"/>
                <a:ea typeface="Average"/>
                <a:cs typeface="Average"/>
                <a:sym typeface="Average"/>
              </a:rPr>
              <a:t>If a document contains frames (&lt;iframe&gt; tags), the browser creates one window object for the HTML document, and one additional window object for each.</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1200"/>
              </a:spcAft>
              <a:buNone/>
            </a:pPr>
            <a:r>
              <a:rPr lang="en" sz="1800">
                <a:solidFill>
                  <a:schemeClr val="accent3"/>
                </a:solidFill>
                <a:latin typeface="Average"/>
                <a:ea typeface="Average"/>
                <a:cs typeface="Average"/>
                <a:sym typeface="Average"/>
              </a:rPr>
              <a:t>There is no public standard that applies to the Window object, but all major browsers support it.</a:t>
            </a:r>
            <a:endParaRPr sz="1800">
              <a:solidFill>
                <a:schemeClr val="accent3"/>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7"/>
          <p:cNvPicPr preferRelativeResize="0"/>
          <p:nvPr/>
        </p:nvPicPr>
        <p:blipFill>
          <a:blip r:embed="rId3">
            <a:alphaModFix/>
          </a:blip>
          <a:stretch>
            <a:fillRect/>
          </a:stretch>
        </p:blipFill>
        <p:spPr>
          <a:xfrm>
            <a:off x="152400" y="192500"/>
            <a:ext cx="4419601" cy="2367150"/>
          </a:xfrm>
          <a:prstGeom prst="rect">
            <a:avLst/>
          </a:prstGeom>
          <a:noFill/>
          <a:ln>
            <a:noFill/>
          </a:ln>
        </p:spPr>
      </p:pic>
      <p:pic>
        <p:nvPicPr>
          <p:cNvPr id="233" name="Google Shape;233;p37"/>
          <p:cNvPicPr preferRelativeResize="0"/>
          <p:nvPr/>
        </p:nvPicPr>
        <p:blipFill>
          <a:blip r:embed="rId4">
            <a:alphaModFix/>
          </a:blip>
          <a:stretch>
            <a:fillRect/>
          </a:stretch>
        </p:blipFill>
        <p:spPr>
          <a:xfrm>
            <a:off x="152400" y="2745760"/>
            <a:ext cx="4419601" cy="870078"/>
          </a:xfrm>
          <a:prstGeom prst="rect">
            <a:avLst/>
          </a:prstGeom>
          <a:noFill/>
          <a:ln>
            <a:noFill/>
          </a:ln>
        </p:spPr>
      </p:pic>
      <p:sp>
        <p:nvSpPr>
          <p:cNvPr id="234" name="Google Shape;234;p37"/>
          <p:cNvSpPr txBox="1"/>
          <p:nvPr/>
        </p:nvSpPr>
        <p:spPr>
          <a:xfrm>
            <a:off x="5375500" y="4061525"/>
            <a:ext cx="321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hlink"/>
                </a:solidFill>
                <a:latin typeface="Average"/>
                <a:ea typeface="Average"/>
                <a:cs typeface="Average"/>
                <a:sym typeface="Average"/>
                <a:hlinkClick r:id="rId5"/>
              </a:rPr>
              <a:t>Click here to see the output </a:t>
            </a:r>
            <a:endParaRPr b="1" sz="1700">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15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this</a:t>
            </a:r>
            <a:r>
              <a:rPr lang="en"/>
              <a:t> in a function</a:t>
            </a:r>
            <a:endParaRPr/>
          </a:p>
        </p:txBody>
      </p:sp>
      <p:sp>
        <p:nvSpPr>
          <p:cNvPr id="240" name="Google Shape;240;p38"/>
          <p:cNvSpPr txBox="1"/>
          <p:nvPr/>
        </p:nvSpPr>
        <p:spPr>
          <a:xfrm>
            <a:off x="464075" y="876575"/>
            <a:ext cx="44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latin typeface="Average"/>
                <a:ea typeface="Average"/>
                <a:cs typeface="Average"/>
                <a:sym typeface="Average"/>
                <a:hlinkClick r:id="rId3"/>
              </a:rPr>
              <a:t>Click here to see the output </a:t>
            </a:r>
            <a:endParaRPr sz="2200">
              <a:latin typeface="Average"/>
              <a:ea typeface="Average"/>
              <a:cs typeface="Average"/>
              <a:sym typeface="Average"/>
            </a:endParaRPr>
          </a:p>
        </p:txBody>
      </p:sp>
      <p:pic>
        <p:nvPicPr>
          <p:cNvPr id="241" name="Google Shape;241;p38"/>
          <p:cNvPicPr preferRelativeResize="0"/>
          <p:nvPr/>
        </p:nvPicPr>
        <p:blipFill>
          <a:blip r:embed="rId4">
            <a:alphaModFix/>
          </a:blip>
          <a:stretch>
            <a:fillRect/>
          </a:stretch>
        </p:blipFill>
        <p:spPr>
          <a:xfrm>
            <a:off x="464075" y="1490650"/>
            <a:ext cx="5938451" cy="1493150"/>
          </a:xfrm>
          <a:prstGeom prst="rect">
            <a:avLst/>
          </a:prstGeom>
          <a:noFill/>
          <a:ln>
            <a:noFill/>
          </a:ln>
        </p:spPr>
      </p:pic>
      <p:pic>
        <p:nvPicPr>
          <p:cNvPr id="242" name="Google Shape;242;p38"/>
          <p:cNvPicPr preferRelativeResize="0"/>
          <p:nvPr/>
        </p:nvPicPr>
        <p:blipFill>
          <a:blip r:embed="rId5">
            <a:alphaModFix/>
          </a:blip>
          <a:stretch>
            <a:fillRect/>
          </a:stretch>
        </p:blipFill>
        <p:spPr>
          <a:xfrm>
            <a:off x="464075" y="3248528"/>
            <a:ext cx="6341424" cy="1168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46" name="Shape 246"/>
        <p:cNvGrpSpPr/>
        <p:nvPr/>
      </p:nvGrpSpPr>
      <p:grpSpPr>
        <a:xfrm>
          <a:off x="0" y="0"/>
          <a:ext cx="0" cy="0"/>
          <a:chOff x="0" y="0"/>
          <a:chExt cx="0" cy="0"/>
        </a:xfrm>
      </p:grpSpPr>
      <p:sp>
        <p:nvSpPr>
          <p:cNvPr id="247" name="Google Shape;247;p3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Lets Practice</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500050" y="20965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800"/>
              <a:t>Binding</a:t>
            </a:r>
            <a:endParaRPr b="1" sz="3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147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binding?</a:t>
            </a:r>
            <a:endParaRPr/>
          </a:p>
        </p:txBody>
      </p:sp>
      <p:sp>
        <p:nvSpPr>
          <p:cNvPr id="258" name="Google Shape;258;p41"/>
          <p:cNvSpPr txBox="1"/>
          <p:nvPr>
            <p:ph idx="1" type="body"/>
          </p:nvPr>
        </p:nvSpPr>
        <p:spPr>
          <a:xfrm>
            <a:off x="311700" y="811350"/>
            <a:ext cx="8520600" cy="4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Binding something in JS means recording that identifier in a specific environment record. </a:t>
            </a:r>
            <a:endParaRPr/>
          </a:p>
          <a:p>
            <a:pPr indent="0" lvl="0" marL="0" rtl="0" algn="l">
              <a:spcBef>
                <a:spcPts val="1200"/>
              </a:spcBef>
              <a:spcAft>
                <a:spcPts val="0"/>
              </a:spcAft>
              <a:buNone/>
            </a:pPr>
            <a:r>
              <a:rPr lang="en"/>
              <a:t>Each environment record is related to a specific execution context - and that binds the identifier(variable or function name) to this keyword for that execution context. </a:t>
            </a:r>
            <a:endParaRPr/>
          </a:p>
          <a:p>
            <a:pPr indent="0" lvl="0" marL="0" rtl="0" algn="l">
              <a:spcBef>
                <a:spcPts val="1200"/>
              </a:spcBef>
              <a:spcAft>
                <a:spcPts val="0"/>
              </a:spcAft>
              <a:buNone/>
            </a:pPr>
            <a:r>
              <a:rPr lang="en" u="sng">
                <a:solidFill>
                  <a:schemeClr val="dk1"/>
                </a:solidFill>
              </a:rPr>
              <a:t>Less Formally</a:t>
            </a:r>
            <a:endParaRPr u="sng">
              <a:solidFill>
                <a:schemeClr val="dk1"/>
              </a:solidFill>
            </a:endParaRPr>
          </a:p>
          <a:p>
            <a:pPr indent="0" lvl="0" marL="0" rtl="0" algn="l">
              <a:spcBef>
                <a:spcPts val="1200"/>
              </a:spcBef>
              <a:spcAft>
                <a:spcPts val="1200"/>
              </a:spcAft>
              <a:buNone/>
            </a:pPr>
            <a:r>
              <a:rPr lang="en" sz="1500"/>
              <a:t>Think of Environment Records as buckets of stuff. These are not Objects or Functions or Variables or anything we code in JavaScript, these buckets contain all these things. There are many buckets in a JavaScript application. Each bucket operates independently from the other buckets. That independence is represented as a Context (or Execution Context) in JavaScript. But sometimes we want to use stuff from one bucket inside a different bucket. That is where binding comes in. We can bind stuff from one bucket into the context of a different bucket for execution there. (A side effect of doing all that is the this keyword reflects the bucket borrowing the stuff).</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0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a:t>
            </a:r>
            <a:endParaRPr/>
          </a:p>
        </p:txBody>
      </p:sp>
      <p:sp>
        <p:nvSpPr>
          <p:cNvPr id="72" name="Google Shape;72;p15"/>
          <p:cNvSpPr txBox="1"/>
          <p:nvPr>
            <p:ph idx="1" type="body"/>
          </p:nvPr>
        </p:nvSpPr>
        <p:spPr>
          <a:xfrm>
            <a:off x="311700" y="1152475"/>
            <a:ext cx="2576400" cy="202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Any valid set of...</a:t>
            </a:r>
            <a:endParaRPr/>
          </a:p>
          <a:p>
            <a:pPr indent="-323850" lvl="0" marL="457200" rtl="0" algn="l">
              <a:spcBef>
                <a:spcPts val="1200"/>
              </a:spcBef>
              <a:spcAft>
                <a:spcPts val="0"/>
              </a:spcAft>
              <a:buSzPts val="1500"/>
              <a:buChar char="●"/>
            </a:pPr>
            <a:r>
              <a:rPr lang="en" sz="1500"/>
              <a:t>Literals</a:t>
            </a:r>
            <a:endParaRPr sz="1500"/>
          </a:p>
          <a:p>
            <a:pPr indent="-323850" lvl="0" marL="457200" rtl="0" algn="l">
              <a:spcBef>
                <a:spcPts val="0"/>
              </a:spcBef>
              <a:spcAft>
                <a:spcPts val="0"/>
              </a:spcAft>
              <a:buSzPts val="1500"/>
              <a:buChar char="●"/>
            </a:pPr>
            <a:r>
              <a:rPr lang="en" sz="1500"/>
              <a:t>Variables</a:t>
            </a:r>
            <a:endParaRPr sz="1500"/>
          </a:p>
          <a:p>
            <a:pPr indent="-323850" lvl="0" marL="457200" rtl="0" algn="l">
              <a:spcBef>
                <a:spcPts val="0"/>
              </a:spcBef>
              <a:spcAft>
                <a:spcPts val="0"/>
              </a:spcAft>
              <a:buSzPts val="1500"/>
              <a:buChar char="●"/>
            </a:pPr>
            <a:r>
              <a:rPr lang="en" sz="1500"/>
              <a:t>Operators</a:t>
            </a:r>
            <a:endParaRPr sz="1500"/>
          </a:p>
          <a:p>
            <a:pPr indent="-323850" lvl="0" marL="457200" rtl="0" algn="l">
              <a:spcBef>
                <a:spcPts val="0"/>
              </a:spcBef>
              <a:spcAft>
                <a:spcPts val="0"/>
              </a:spcAft>
              <a:buSzPts val="1500"/>
              <a:buChar char="●"/>
            </a:pPr>
            <a:r>
              <a:rPr lang="en" sz="1500"/>
              <a:t>Expressions that evaluates to a single value</a:t>
            </a:r>
            <a:endParaRPr sz="1500"/>
          </a:p>
        </p:txBody>
      </p:sp>
      <p:sp>
        <p:nvSpPr>
          <p:cNvPr id="73" name="Google Shape;73;p15"/>
          <p:cNvSpPr txBox="1"/>
          <p:nvPr/>
        </p:nvSpPr>
        <p:spPr>
          <a:xfrm>
            <a:off x="311700" y="3249800"/>
            <a:ext cx="2277600" cy="147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chemeClr val="accent3"/>
                </a:solidFill>
                <a:latin typeface="Average"/>
                <a:ea typeface="Average"/>
                <a:cs typeface="Average"/>
                <a:sym typeface="Average"/>
              </a:rPr>
              <a:t>The value may be…</a:t>
            </a:r>
            <a:endParaRPr sz="1800">
              <a:solidFill>
                <a:schemeClr val="accent3"/>
              </a:solidFill>
              <a:latin typeface="Average"/>
              <a:ea typeface="Average"/>
              <a:cs typeface="Average"/>
              <a:sym typeface="Average"/>
            </a:endParaRPr>
          </a:p>
          <a:p>
            <a:pPr indent="-330200" lvl="0" marL="457200" marR="0" rtl="0" algn="l">
              <a:lnSpc>
                <a:spcPct val="115000"/>
              </a:lnSpc>
              <a:spcBef>
                <a:spcPts val="120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Number</a:t>
            </a:r>
            <a:endParaRPr sz="1600">
              <a:solidFill>
                <a:schemeClr val="accent3"/>
              </a:solidFill>
              <a:latin typeface="Average"/>
              <a:ea typeface="Average"/>
              <a:cs typeface="Average"/>
              <a:sym typeface="Average"/>
            </a:endParaRPr>
          </a:p>
          <a:p>
            <a:pPr indent="-330200" lvl="0" marL="457200" marR="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String</a:t>
            </a:r>
            <a:endParaRPr sz="1600">
              <a:solidFill>
                <a:schemeClr val="accent3"/>
              </a:solidFill>
              <a:latin typeface="Average"/>
              <a:ea typeface="Average"/>
              <a:cs typeface="Average"/>
              <a:sym typeface="Average"/>
            </a:endParaRPr>
          </a:p>
          <a:p>
            <a:pPr indent="-330200" lvl="0" marL="457200" marR="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Logical value </a:t>
            </a:r>
            <a:endParaRPr sz="1600">
              <a:solidFill>
                <a:schemeClr val="accent3"/>
              </a:solidFill>
              <a:latin typeface="Average"/>
              <a:ea typeface="Average"/>
              <a:cs typeface="Average"/>
              <a:sym typeface="Average"/>
            </a:endParaRPr>
          </a:p>
        </p:txBody>
      </p:sp>
      <p:sp>
        <p:nvSpPr>
          <p:cNvPr id="74" name="Google Shape;74;p15"/>
          <p:cNvSpPr txBox="1"/>
          <p:nvPr/>
        </p:nvSpPr>
        <p:spPr>
          <a:xfrm>
            <a:off x="3803350" y="1115275"/>
            <a:ext cx="4890300" cy="128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en" sz="1600">
                <a:solidFill>
                  <a:schemeClr val="accent3"/>
                </a:solidFill>
                <a:latin typeface="Average"/>
                <a:ea typeface="Average"/>
                <a:cs typeface="Average"/>
                <a:sym typeface="Average"/>
              </a:rPr>
              <a:t>Any unit of code that can be evaluated to a value is an expression. They can </a:t>
            </a:r>
            <a:r>
              <a:rPr lang="en" sz="1600">
                <a:solidFill>
                  <a:schemeClr val="accent3"/>
                </a:solidFill>
                <a:latin typeface="Average"/>
                <a:ea typeface="Average"/>
                <a:cs typeface="Average"/>
                <a:sym typeface="Average"/>
              </a:rPr>
              <a:t>appear</a:t>
            </a:r>
            <a:r>
              <a:rPr lang="en" sz="1600">
                <a:solidFill>
                  <a:schemeClr val="accent3"/>
                </a:solidFill>
                <a:latin typeface="Average"/>
                <a:ea typeface="Average"/>
                <a:cs typeface="Average"/>
                <a:sym typeface="Average"/>
              </a:rPr>
              <a:t> anywhere in a program where JS expects a value such as the arguments of a function invocation.</a:t>
            </a:r>
            <a:endParaRPr>
              <a:latin typeface="Average"/>
              <a:ea typeface="Average"/>
              <a:cs typeface="Average"/>
              <a:sym typeface="Average"/>
            </a:endParaRPr>
          </a:p>
        </p:txBody>
      </p:sp>
      <p:sp>
        <p:nvSpPr>
          <p:cNvPr id="75" name="Google Shape;75;p15"/>
          <p:cNvSpPr txBox="1"/>
          <p:nvPr/>
        </p:nvSpPr>
        <p:spPr>
          <a:xfrm>
            <a:off x="3759000" y="2530800"/>
            <a:ext cx="5217900" cy="232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600" u="sng">
                <a:solidFill>
                  <a:schemeClr val="accent3"/>
                </a:solidFill>
                <a:latin typeface="Average"/>
                <a:ea typeface="Average"/>
                <a:cs typeface="Average"/>
                <a:sym typeface="Average"/>
              </a:rPr>
              <a:t>JavaScript has the following expression categories:</a:t>
            </a:r>
            <a:endParaRPr sz="1600" u="sng">
              <a:solidFill>
                <a:schemeClr val="accent3"/>
              </a:solidFill>
              <a:latin typeface="Average"/>
              <a:ea typeface="Average"/>
              <a:cs typeface="Average"/>
              <a:sym typeface="Average"/>
            </a:endParaRPr>
          </a:p>
          <a:p>
            <a:pPr indent="-317500" lvl="0" marL="457200" marR="0" rtl="0" algn="l">
              <a:lnSpc>
                <a:spcPct val="115000"/>
              </a:lnSpc>
              <a:spcBef>
                <a:spcPts val="120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Arithmetic</a:t>
            </a:r>
            <a:r>
              <a:rPr lang="en">
                <a:solidFill>
                  <a:schemeClr val="accent3"/>
                </a:solidFill>
                <a:latin typeface="Average"/>
                <a:ea typeface="Average"/>
                <a:cs typeface="Average"/>
                <a:sym typeface="Average"/>
              </a:rPr>
              <a:t> expression</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String expressions</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Logical expressions</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Primary expressions</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Left-hand-side expressions</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Assignment</a:t>
            </a:r>
            <a:r>
              <a:rPr lang="en">
                <a:solidFill>
                  <a:schemeClr val="accent3"/>
                </a:solidFill>
                <a:latin typeface="Average"/>
                <a:ea typeface="Average"/>
                <a:cs typeface="Average"/>
                <a:sym typeface="Average"/>
              </a:rPr>
              <a:t> expressions</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Expressions with side effects</a:t>
            </a:r>
            <a:endParaRPr sz="1000">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idx="1" type="body"/>
          </p:nvPr>
        </p:nvSpPr>
        <p:spPr>
          <a:xfrm>
            <a:off x="511850" y="2832275"/>
            <a:ext cx="6333300" cy="70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275"/>
              <a:buNone/>
            </a:pPr>
            <a:r>
              <a:rPr lang="en" sz="1650"/>
              <a:t>If we want to get the car details, t</a:t>
            </a:r>
            <a:r>
              <a:rPr lang="en" sz="1650"/>
              <a:t>he example below will work perfectly fine as long as we use it this way.</a:t>
            </a:r>
            <a:endParaRPr sz="1650"/>
          </a:p>
        </p:txBody>
      </p:sp>
      <p:pic>
        <p:nvPicPr>
          <p:cNvPr id="264" name="Google Shape;264;p42"/>
          <p:cNvPicPr preferRelativeResize="0"/>
          <p:nvPr/>
        </p:nvPicPr>
        <p:blipFill>
          <a:blip r:embed="rId3">
            <a:alphaModFix/>
          </a:blip>
          <a:stretch>
            <a:fillRect/>
          </a:stretch>
        </p:blipFill>
        <p:spPr>
          <a:xfrm>
            <a:off x="191450" y="232750"/>
            <a:ext cx="6257124" cy="2339000"/>
          </a:xfrm>
          <a:prstGeom prst="rect">
            <a:avLst/>
          </a:prstGeom>
          <a:noFill/>
          <a:ln>
            <a:noFill/>
          </a:ln>
        </p:spPr>
      </p:pic>
      <p:pic>
        <p:nvPicPr>
          <p:cNvPr id="265" name="Google Shape;265;p42"/>
          <p:cNvPicPr preferRelativeResize="0"/>
          <p:nvPr/>
        </p:nvPicPr>
        <p:blipFill>
          <a:blip r:embed="rId4">
            <a:alphaModFix/>
          </a:blip>
          <a:stretch>
            <a:fillRect/>
          </a:stretch>
        </p:blipFill>
        <p:spPr>
          <a:xfrm>
            <a:off x="575775" y="3612275"/>
            <a:ext cx="5719251" cy="533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idx="1" type="body"/>
          </p:nvPr>
        </p:nvSpPr>
        <p:spPr>
          <a:xfrm>
            <a:off x="1253925" y="2653125"/>
            <a:ext cx="6333300" cy="468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275"/>
              <a:buNone/>
            </a:pPr>
            <a:r>
              <a:rPr lang="en" sz="1650"/>
              <a:t>But what if we want to borrow a method?</a:t>
            </a:r>
            <a:endParaRPr sz="1650"/>
          </a:p>
        </p:txBody>
      </p:sp>
      <p:pic>
        <p:nvPicPr>
          <p:cNvPr id="271" name="Google Shape;271;p43"/>
          <p:cNvPicPr preferRelativeResize="0"/>
          <p:nvPr/>
        </p:nvPicPr>
        <p:blipFill>
          <a:blip r:embed="rId3">
            <a:alphaModFix/>
          </a:blip>
          <a:stretch>
            <a:fillRect/>
          </a:stretch>
        </p:blipFill>
        <p:spPr>
          <a:xfrm>
            <a:off x="1253925" y="232750"/>
            <a:ext cx="6257124" cy="2339000"/>
          </a:xfrm>
          <a:prstGeom prst="rect">
            <a:avLst/>
          </a:prstGeom>
          <a:noFill/>
          <a:ln>
            <a:noFill/>
          </a:ln>
        </p:spPr>
      </p:pic>
      <p:pic>
        <p:nvPicPr>
          <p:cNvPr id="272" name="Google Shape;272;p43"/>
          <p:cNvPicPr preferRelativeResize="0"/>
          <p:nvPr/>
        </p:nvPicPr>
        <p:blipFill>
          <a:blip r:embed="rId4">
            <a:alphaModFix/>
          </a:blip>
          <a:stretch>
            <a:fillRect/>
          </a:stretch>
        </p:blipFill>
        <p:spPr>
          <a:xfrm>
            <a:off x="1394650" y="3121725"/>
            <a:ext cx="5775601" cy="789000"/>
          </a:xfrm>
          <a:prstGeom prst="rect">
            <a:avLst/>
          </a:prstGeom>
          <a:noFill/>
          <a:ln>
            <a:noFill/>
          </a:ln>
        </p:spPr>
      </p:pic>
      <p:sp>
        <p:nvSpPr>
          <p:cNvPr id="273" name="Google Shape;273;p43"/>
          <p:cNvSpPr txBox="1"/>
          <p:nvPr/>
        </p:nvSpPr>
        <p:spPr>
          <a:xfrm>
            <a:off x="665325" y="4119925"/>
            <a:ext cx="794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Average"/>
                <a:ea typeface="Average"/>
                <a:cs typeface="Average"/>
                <a:sym typeface="Average"/>
              </a:rPr>
              <a:t>Well, the above example won’t work as the </a:t>
            </a:r>
            <a:r>
              <a:rPr b="1" lang="en" sz="1500">
                <a:solidFill>
                  <a:schemeClr val="dk1"/>
                </a:solidFill>
                <a:latin typeface="Average"/>
                <a:ea typeface="Average"/>
                <a:cs typeface="Average"/>
                <a:sym typeface="Average"/>
              </a:rPr>
              <a:t>“</a:t>
            </a:r>
            <a:r>
              <a:rPr b="1" i="1" lang="en" sz="1500">
                <a:solidFill>
                  <a:schemeClr val="dk1"/>
                </a:solidFill>
                <a:latin typeface="Average"/>
                <a:ea typeface="Average"/>
                <a:cs typeface="Average"/>
                <a:sym typeface="Average"/>
              </a:rPr>
              <a:t>this</a:t>
            </a:r>
            <a:r>
              <a:rPr b="1" lang="en" sz="1500">
                <a:solidFill>
                  <a:schemeClr val="dk1"/>
                </a:solidFill>
                <a:latin typeface="Average"/>
                <a:ea typeface="Average"/>
                <a:cs typeface="Average"/>
                <a:sym typeface="Average"/>
              </a:rPr>
              <a:t>”</a:t>
            </a:r>
            <a:r>
              <a:rPr lang="en" sz="1500">
                <a:solidFill>
                  <a:schemeClr val="dk1"/>
                </a:solidFill>
                <a:latin typeface="Average"/>
                <a:ea typeface="Average"/>
                <a:cs typeface="Average"/>
                <a:sym typeface="Average"/>
              </a:rPr>
              <a:t> will now be assigned to the global context which doesn’t have neither the </a:t>
            </a:r>
            <a:r>
              <a:rPr b="1" lang="en" sz="1500">
                <a:solidFill>
                  <a:schemeClr val="dk1"/>
                </a:solidFill>
                <a:latin typeface="Average"/>
                <a:ea typeface="Average"/>
                <a:cs typeface="Average"/>
                <a:sym typeface="Average"/>
              </a:rPr>
              <a:t>registrationNumber</a:t>
            </a:r>
            <a:r>
              <a:rPr lang="en" sz="1500">
                <a:solidFill>
                  <a:schemeClr val="dk1"/>
                </a:solidFill>
                <a:latin typeface="Average"/>
                <a:ea typeface="Average"/>
                <a:cs typeface="Average"/>
                <a:sym typeface="Average"/>
              </a:rPr>
              <a:t> nor the brand property.</a:t>
            </a:r>
            <a:endParaRPr sz="1500">
              <a:solidFill>
                <a:schemeClr val="dk1"/>
              </a:solidFill>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idx="1" type="body"/>
          </p:nvPr>
        </p:nvSpPr>
        <p:spPr>
          <a:xfrm>
            <a:off x="1253925" y="2653125"/>
            <a:ext cx="6333300" cy="71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275"/>
              <a:buNone/>
            </a:pPr>
            <a:r>
              <a:rPr lang="en" sz="1650"/>
              <a:t>To fix this we will use the </a:t>
            </a:r>
            <a:r>
              <a:rPr b="1" lang="en" sz="1650"/>
              <a:t>bind()</a:t>
            </a:r>
            <a:r>
              <a:rPr lang="en" sz="1650"/>
              <a:t> method. </a:t>
            </a:r>
            <a:r>
              <a:rPr b="1" lang="en" sz="1650"/>
              <a:t>bind()</a:t>
            </a:r>
            <a:r>
              <a:rPr lang="en" sz="1650"/>
              <a:t> can be used by every single function</a:t>
            </a:r>
            <a:endParaRPr sz="1650"/>
          </a:p>
        </p:txBody>
      </p:sp>
      <p:pic>
        <p:nvPicPr>
          <p:cNvPr id="279" name="Google Shape;279;p44"/>
          <p:cNvPicPr preferRelativeResize="0"/>
          <p:nvPr/>
        </p:nvPicPr>
        <p:blipFill>
          <a:blip r:embed="rId3">
            <a:alphaModFix/>
          </a:blip>
          <a:stretch>
            <a:fillRect/>
          </a:stretch>
        </p:blipFill>
        <p:spPr>
          <a:xfrm>
            <a:off x="1253925" y="232750"/>
            <a:ext cx="6257124" cy="2339000"/>
          </a:xfrm>
          <a:prstGeom prst="rect">
            <a:avLst/>
          </a:prstGeom>
          <a:noFill/>
          <a:ln>
            <a:noFill/>
          </a:ln>
        </p:spPr>
      </p:pic>
      <p:sp>
        <p:nvSpPr>
          <p:cNvPr id="280" name="Google Shape;280;p44"/>
          <p:cNvSpPr txBox="1"/>
          <p:nvPr/>
        </p:nvSpPr>
        <p:spPr>
          <a:xfrm>
            <a:off x="665325" y="4119925"/>
            <a:ext cx="7945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Average"/>
                <a:ea typeface="Average"/>
                <a:cs typeface="Average"/>
                <a:sym typeface="Average"/>
              </a:rPr>
              <a:t>The bind() method creates a new function where “</a:t>
            </a:r>
            <a:r>
              <a:rPr b="1" i="1" lang="en" sz="1500">
                <a:solidFill>
                  <a:schemeClr val="dk1"/>
                </a:solidFill>
                <a:latin typeface="Average"/>
                <a:ea typeface="Average"/>
                <a:cs typeface="Average"/>
                <a:sym typeface="Average"/>
              </a:rPr>
              <a:t>this</a:t>
            </a:r>
            <a:r>
              <a:rPr lang="en" sz="1500">
                <a:solidFill>
                  <a:schemeClr val="dk1"/>
                </a:solidFill>
                <a:latin typeface="Average"/>
                <a:ea typeface="Average"/>
                <a:cs typeface="Average"/>
                <a:sym typeface="Average"/>
              </a:rPr>
              <a:t>” refers to the parameter in the parenthesis in the above case “car”. This way the </a:t>
            </a:r>
            <a:r>
              <a:rPr b="1" lang="en" sz="1500">
                <a:solidFill>
                  <a:schemeClr val="dk1"/>
                </a:solidFill>
                <a:latin typeface="Average"/>
                <a:ea typeface="Average"/>
                <a:cs typeface="Average"/>
                <a:sym typeface="Average"/>
              </a:rPr>
              <a:t>bind</a:t>
            </a:r>
            <a:r>
              <a:rPr lang="en" sz="1500">
                <a:solidFill>
                  <a:schemeClr val="dk1"/>
                </a:solidFill>
                <a:latin typeface="Average"/>
                <a:ea typeface="Average"/>
                <a:cs typeface="Average"/>
                <a:sym typeface="Average"/>
              </a:rPr>
              <a:t>() method enables calling a function with a specified “</a:t>
            </a:r>
            <a:r>
              <a:rPr b="1" lang="en" sz="1500">
                <a:solidFill>
                  <a:schemeClr val="dk1"/>
                </a:solidFill>
                <a:latin typeface="Average"/>
                <a:ea typeface="Average"/>
                <a:cs typeface="Average"/>
                <a:sym typeface="Average"/>
              </a:rPr>
              <a:t>this</a:t>
            </a:r>
            <a:r>
              <a:rPr lang="en" sz="1500">
                <a:solidFill>
                  <a:schemeClr val="dk1"/>
                </a:solidFill>
                <a:latin typeface="Average"/>
                <a:ea typeface="Average"/>
                <a:cs typeface="Average"/>
                <a:sym typeface="Average"/>
              </a:rPr>
              <a:t>” value.</a:t>
            </a:r>
            <a:endParaRPr sz="1500">
              <a:solidFill>
                <a:schemeClr val="dk1"/>
              </a:solidFill>
              <a:latin typeface="Average"/>
              <a:ea typeface="Average"/>
              <a:cs typeface="Average"/>
              <a:sym typeface="Average"/>
            </a:endParaRPr>
          </a:p>
        </p:txBody>
      </p:sp>
      <p:pic>
        <p:nvPicPr>
          <p:cNvPr id="281" name="Google Shape;281;p44"/>
          <p:cNvPicPr preferRelativeResize="0"/>
          <p:nvPr/>
        </p:nvPicPr>
        <p:blipFill>
          <a:blip r:embed="rId4">
            <a:alphaModFix/>
          </a:blip>
          <a:stretch>
            <a:fillRect/>
          </a:stretch>
        </p:blipFill>
        <p:spPr>
          <a:xfrm>
            <a:off x="1292013" y="3440063"/>
            <a:ext cx="6257124" cy="6087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156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example: two person object</a:t>
            </a:r>
            <a:endParaRPr/>
          </a:p>
        </p:txBody>
      </p:sp>
      <p:pic>
        <p:nvPicPr>
          <p:cNvPr id="287" name="Google Shape;287;p45"/>
          <p:cNvPicPr preferRelativeResize="0"/>
          <p:nvPr/>
        </p:nvPicPr>
        <p:blipFill>
          <a:blip r:embed="rId3">
            <a:alphaModFix/>
          </a:blip>
          <a:stretch>
            <a:fillRect/>
          </a:stretch>
        </p:blipFill>
        <p:spPr>
          <a:xfrm>
            <a:off x="311700" y="1090150"/>
            <a:ext cx="2832925" cy="2412725"/>
          </a:xfrm>
          <a:prstGeom prst="rect">
            <a:avLst/>
          </a:prstGeom>
          <a:noFill/>
          <a:ln>
            <a:noFill/>
          </a:ln>
        </p:spPr>
      </p:pic>
      <p:pic>
        <p:nvPicPr>
          <p:cNvPr id="288" name="Google Shape;288;p45"/>
          <p:cNvPicPr preferRelativeResize="0"/>
          <p:nvPr/>
        </p:nvPicPr>
        <p:blipFill>
          <a:blip r:embed="rId4">
            <a:alphaModFix/>
          </a:blip>
          <a:stretch>
            <a:fillRect/>
          </a:stretch>
        </p:blipFill>
        <p:spPr>
          <a:xfrm>
            <a:off x="3441025" y="1684400"/>
            <a:ext cx="5391275" cy="1281425"/>
          </a:xfrm>
          <a:prstGeom prst="rect">
            <a:avLst/>
          </a:prstGeom>
          <a:noFill/>
          <a:ln>
            <a:noFill/>
          </a:ln>
        </p:spPr>
      </p:pic>
      <p:sp>
        <p:nvSpPr>
          <p:cNvPr id="289" name="Google Shape;289;p45"/>
          <p:cNvSpPr txBox="1"/>
          <p:nvPr/>
        </p:nvSpPr>
        <p:spPr>
          <a:xfrm>
            <a:off x="3850100" y="938475"/>
            <a:ext cx="44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Now let’s add a greeting function:</a:t>
            </a:r>
            <a:endParaRPr>
              <a:solidFill>
                <a:schemeClr val="dk1"/>
              </a:solidFill>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idx="1" type="body"/>
          </p:nvPr>
        </p:nvSpPr>
        <p:spPr>
          <a:xfrm>
            <a:off x="311700" y="334325"/>
            <a:ext cx="8520600" cy="132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use the </a:t>
            </a:r>
            <a:r>
              <a:rPr b="1" lang="en"/>
              <a:t>bind</a:t>
            </a:r>
            <a:r>
              <a:rPr lang="en"/>
              <a:t> method on the </a:t>
            </a:r>
            <a:r>
              <a:rPr b="1" lang="en"/>
              <a:t>greeting</a:t>
            </a:r>
            <a:r>
              <a:rPr lang="en"/>
              <a:t> function to bind the </a:t>
            </a:r>
            <a:r>
              <a:rPr i="1" lang="en"/>
              <a:t>this</a:t>
            </a:r>
            <a:r>
              <a:rPr lang="en"/>
              <a:t> keyword to </a:t>
            </a:r>
            <a:r>
              <a:rPr b="1" lang="en"/>
              <a:t>john</a:t>
            </a:r>
            <a:r>
              <a:rPr lang="en"/>
              <a:t> and </a:t>
            </a:r>
            <a:r>
              <a:rPr b="1" lang="en"/>
              <a:t>jane</a:t>
            </a:r>
            <a:r>
              <a:rPr lang="en"/>
              <a:t> objects. For example:</a:t>
            </a:r>
            <a:endParaRPr/>
          </a:p>
        </p:txBody>
      </p:sp>
      <p:pic>
        <p:nvPicPr>
          <p:cNvPr id="295" name="Google Shape;295;p46"/>
          <p:cNvPicPr preferRelativeResize="0"/>
          <p:nvPr/>
        </p:nvPicPr>
        <p:blipFill>
          <a:blip r:embed="rId3">
            <a:alphaModFix/>
          </a:blip>
          <a:stretch>
            <a:fillRect/>
          </a:stretch>
        </p:blipFill>
        <p:spPr>
          <a:xfrm>
            <a:off x="2117550" y="1155025"/>
            <a:ext cx="5245776" cy="2327425"/>
          </a:xfrm>
          <a:prstGeom prst="rect">
            <a:avLst/>
          </a:prstGeom>
          <a:noFill/>
          <a:ln>
            <a:noFill/>
          </a:ln>
        </p:spPr>
      </p:pic>
      <p:sp>
        <p:nvSpPr>
          <p:cNvPr id="296" name="Google Shape;296;p46"/>
          <p:cNvSpPr txBox="1"/>
          <p:nvPr/>
        </p:nvSpPr>
        <p:spPr>
          <a:xfrm>
            <a:off x="433125" y="3681675"/>
            <a:ext cx="794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Here</a:t>
            </a:r>
            <a:r>
              <a:rPr b="1" lang="en">
                <a:solidFill>
                  <a:schemeClr val="dk1"/>
                </a:solidFill>
                <a:latin typeface="Average"/>
                <a:ea typeface="Average"/>
                <a:cs typeface="Average"/>
                <a:sym typeface="Average"/>
              </a:rPr>
              <a:t> greeting.bind(john)</a:t>
            </a:r>
            <a:r>
              <a:rPr lang="en">
                <a:solidFill>
                  <a:schemeClr val="dk1"/>
                </a:solidFill>
                <a:latin typeface="Average"/>
                <a:ea typeface="Average"/>
                <a:cs typeface="Average"/>
                <a:sym typeface="Average"/>
              </a:rPr>
              <a:t> creates a new function with </a:t>
            </a:r>
            <a:r>
              <a:rPr i="1" lang="en">
                <a:solidFill>
                  <a:schemeClr val="dk1"/>
                </a:solidFill>
                <a:latin typeface="Average"/>
                <a:ea typeface="Average"/>
                <a:cs typeface="Average"/>
                <a:sym typeface="Average"/>
              </a:rPr>
              <a:t>this</a:t>
            </a:r>
            <a:r>
              <a:rPr lang="en">
                <a:solidFill>
                  <a:schemeClr val="dk1"/>
                </a:solidFill>
                <a:latin typeface="Average"/>
                <a:ea typeface="Average"/>
                <a:cs typeface="Average"/>
                <a:sym typeface="Average"/>
              </a:rPr>
              <a:t> set to the  </a:t>
            </a:r>
            <a:r>
              <a:rPr b="1" lang="en">
                <a:solidFill>
                  <a:schemeClr val="dk1"/>
                </a:solidFill>
                <a:latin typeface="Average"/>
                <a:ea typeface="Average"/>
                <a:cs typeface="Average"/>
                <a:sym typeface="Average"/>
              </a:rPr>
              <a:t>john</a:t>
            </a:r>
            <a:r>
              <a:rPr lang="en">
                <a:solidFill>
                  <a:schemeClr val="dk1"/>
                </a:solidFill>
                <a:latin typeface="Average"/>
                <a:ea typeface="Average"/>
                <a:cs typeface="Average"/>
                <a:sym typeface="Average"/>
              </a:rPr>
              <a:t> object, which we then assign to the  </a:t>
            </a:r>
            <a:r>
              <a:rPr b="1" lang="en">
                <a:solidFill>
                  <a:schemeClr val="dk1"/>
                </a:solidFill>
                <a:latin typeface="Average"/>
                <a:ea typeface="Average"/>
                <a:cs typeface="Average"/>
                <a:sym typeface="Average"/>
              </a:rPr>
              <a:t>greetingJohn</a:t>
            </a:r>
            <a:r>
              <a:rPr lang="en">
                <a:solidFill>
                  <a:schemeClr val="dk1"/>
                </a:solidFill>
                <a:latin typeface="Average"/>
                <a:ea typeface="Average"/>
                <a:cs typeface="Average"/>
                <a:sym typeface="Average"/>
              </a:rPr>
              <a:t> variable. Similarly, for </a:t>
            </a:r>
            <a:r>
              <a:rPr b="1" lang="en">
                <a:solidFill>
                  <a:schemeClr val="dk1"/>
                </a:solidFill>
                <a:latin typeface="Average"/>
                <a:ea typeface="Average"/>
                <a:cs typeface="Average"/>
                <a:sym typeface="Average"/>
              </a:rPr>
              <a:t>greetingJane</a:t>
            </a:r>
            <a:r>
              <a:rPr lang="en">
                <a:solidFill>
                  <a:schemeClr val="dk1"/>
                </a:solidFill>
                <a:latin typeface="Average"/>
                <a:ea typeface="Average"/>
                <a:cs typeface="Average"/>
                <a:sym typeface="Average"/>
              </a:rPr>
              <a:t>.</a:t>
            </a:r>
            <a:endParaRPr>
              <a:solidFill>
                <a:schemeClr val="dk1"/>
              </a:solidFill>
              <a:latin typeface="Average"/>
              <a:ea typeface="Average"/>
              <a:cs typeface="Average"/>
              <a:sym typeface="Averag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nvSpPr>
        <p:spPr>
          <a:xfrm>
            <a:off x="553325" y="2094050"/>
            <a:ext cx="186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hlink"/>
                </a:solidFill>
                <a:latin typeface="Average"/>
                <a:ea typeface="Average"/>
                <a:cs typeface="Average"/>
                <a:sym typeface="Average"/>
                <a:hlinkClick r:id="rId3"/>
              </a:rPr>
              <a:t>Call VS Apply</a:t>
            </a:r>
            <a:endParaRPr sz="2000">
              <a:latin typeface="Average"/>
              <a:ea typeface="Average"/>
              <a:cs typeface="Average"/>
              <a:sym typeface="Average"/>
            </a:endParaRPr>
          </a:p>
        </p:txBody>
      </p:sp>
      <p:sp>
        <p:nvSpPr>
          <p:cNvPr id="302" name="Google Shape;302;p47"/>
          <p:cNvSpPr txBox="1"/>
          <p:nvPr/>
        </p:nvSpPr>
        <p:spPr>
          <a:xfrm>
            <a:off x="223300" y="253075"/>
            <a:ext cx="8828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Applying a function</a:t>
            </a:r>
            <a:endParaRPr sz="3000">
              <a:solidFill>
                <a:schemeClr val="dk1"/>
              </a:solidFill>
              <a:latin typeface="Oswald"/>
              <a:ea typeface="Oswald"/>
              <a:cs typeface="Oswald"/>
              <a:sym typeface="Oswald"/>
            </a:endParaRPr>
          </a:p>
        </p:txBody>
      </p:sp>
      <p:sp>
        <p:nvSpPr>
          <p:cNvPr id="303" name="Google Shape;303;p47"/>
          <p:cNvSpPr txBox="1"/>
          <p:nvPr/>
        </p:nvSpPr>
        <p:spPr>
          <a:xfrm>
            <a:off x="364725" y="856000"/>
            <a:ext cx="8098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The apply() method, invokes a function with a given “</a:t>
            </a:r>
            <a:r>
              <a:rPr i="1" lang="en" sz="1800">
                <a:solidFill>
                  <a:schemeClr val="accent3"/>
                </a:solidFill>
                <a:latin typeface="Average"/>
                <a:ea typeface="Average"/>
                <a:cs typeface="Average"/>
                <a:sym typeface="Average"/>
              </a:rPr>
              <a:t>this</a:t>
            </a:r>
            <a:r>
              <a:rPr lang="en" sz="1800">
                <a:solidFill>
                  <a:schemeClr val="accent3"/>
                </a:solidFill>
                <a:latin typeface="Average"/>
                <a:ea typeface="Average"/>
                <a:cs typeface="Average"/>
                <a:sym typeface="Average"/>
              </a:rPr>
              <a:t>” value and arguments provided as an array. Applying is similar to calling except that it accepts the arguments of the function as an array instead of an individual argument.</a:t>
            </a:r>
            <a:endParaRPr>
              <a:latin typeface="Average"/>
              <a:ea typeface="Average"/>
              <a:cs typeface="Average"/>
              <a:sym typeface="Averag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Accessing functions without () /parameters and return types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490250" y="526350"/>
            <a:ext cx="62271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Remember, </a:t>
            </a:r>
            <a:r>
              <a:rPr lang="en" sz="2500"/>
              <a:t>console.logging</a:t>
            </a:r>
            <a:r>
              <a:rPr lang="en" sz="2500"/>
              <a:t> something just prints information to the console.</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The computer cannot make use of that logging.</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Return on the other hand is a call to pass some value back up to where the call was made</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u="sng">
                <a:solidFill>
                  <a:srgbClr val="15141F"/>
                </a:solidFill>
                <a:hlinkClick r:id="rId3">
                  <a:extLst>
                    <a:ext uri="{A12FA001-AC4F-418D-AE19-62706E023703}">
                      <ahyp:hlinkClr val="tx"/>
                    </a:ext>
                  </a:extLst>
                </a:hlinkClick>
              </a:rPr>
              <a:t>Take a look at this </a:t>
            </a:r>
            <a:r>
              <a:rPr lang="en" sz="2500" u="sng">
                <a:solidFill>
                  <a:srgbClr val="15141F"/>
                </a:solidFill>
                <a:hlinkClick r:id="rId4">
                  <a:extLst>
                    <a:ext uri="{A12FA001-AC4F-418D-AE19-62706E023703}">
                      <ahyp:hlinkClr val="tx"/>
                    </a:ext>
                  </a:extLst>
                </a:hlinkClick>
              </a:rPr>
              <a:t>example</a:t>
            </a:r>
            <a:r>
              <a:rPr lang="en" sz="2500" u="sng">
                <a:solidFill>
                  <a:srgbClr val="15141F"/>
                </a:solidFill>
                <a:hlinkClick r:id="rId5">
                  <a:extLst>
                    <a:ext uri="{A12FA001-AC4F-418D-AE19-62706E023703}">
                      <ahyp:hlinkClr val="tx"/>
                    </a:ext>
                  </a:extLst>
                </a:hlinkClick>
              </a:rPr>
              <a:t> for a refresher</a:t>
            </a:r>
            <a:endParaRPr sz="2500">
              <a:solidFill>
                <a:srgbClr val="15141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311700" y="150750"/>
            <a:ext cx="8520600" cy="98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is the syntax for a </a:t>
            </a:r>
            <a:r>
              <a:rPr lang="en"/>
              <a:t>function</a:t>
            </a:r>
            <a:r>
              <a:rPr lang="en"/>
              <a:t> which doesn’t have parameters and also does not return </a:t>
            </a:r>
            <a:r>
              <a:rPr lang="en"/>
              <a:t>any value.</a:t>
            </a:r>
            <a:endParaRPr/>
          </a:p>
        </p:txBody>
      </p:sp>
      <p:pic>
        <p:nvPicPr>
          <p:cNvPr id="319" name="Google Shape;319;p50"/>
          <p:cNvPicPr preferRelativeResize="0"/>
          <p:nvPr/>
        </p:nvPicPr>
        <p:blipFill>
          <a:blip r:embed="rId3">
            <a:alphaModFix/>
          </a:blip>
          <a:stretch>
            <a:fillRect/>
          </a:stretch>
        </p:blipFill>
        <p:spPr>
          <a:xfrm>
            <a:off x="459450" y="1278250"/>
            <a:ext cx="3604075" cy="1984425"/>
          </a:xfrm>
          <a:prstGeom prst="rect">
            <a:avLst/>
          </a:prstGeom>
          <a:noFill/>
          <a:ln>
            <a:noFill/>
          </a:ln>
        </p:spPr>
      </p:pic>
      <p:sp>
        <p:nvSpPr>
          <p:cNvPr id="320" name="Google Shape;320;p50"/>
          <p:cNvSpPr txBox="1"/>
          <p:nvPr/>
        </p:nvSpPr>
        <p:spPr>
          <a:xfrm>
            <a:off x="4439775" y="1433025"/>
            <a:ext cx="43926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Function</a:t>
            </a:r>
            <a:r>
              <a:rPr lang="en">
                <a:solidFill>
                  <a:schemeClr val="dk1"/>
                </a:solidFill>
                <a:latin typeface="Average"/>
                <a:ea typeface="Average"/>
                <a:cs typeface="Average"/>
                <a:sym typeface="Average"/>
              </a:rPr>
              <a:t> - the keyword function identify the block as a function object.</a:t>
            </a:r>
            <a:endParaRPr>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&lt;name&gt;</a:t>
            </a:r>
            <a:r>
              <a:rPr lang="en">
                <a:solidFill>
                  <a:schemeClr val="dk1"/>
                </a:solidFill>
                <a:latin typeface="Average"/>
                <a:ea typeface="Average"/>
                <a:cs typeface="Average"/>
                <a:sym typeface="Average"/>
              </a:rPr>
              <a:t> - is the name of the function given by a user.</a:t>
            </a:r>
            <a:endParaRPr>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 </a:t>
            </a:r>
            <a:r>
              <a:rPr lang="en">
                <a:solidFill>
                  <a:schemeClr val="dk1"/>
                </a:solidFill>
                <a:latin typeface="Average"/>
                <a:ea typeface="Average"/>
                <a:cs typeface="Average"/>
                <a:sym typeface="Average"/>
              </a:rPr>
              <a:t>- parenthesis does not contain any argument</a:t>
            </a:r>
            <a:endParaRPr>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Statements</a:t>
            </a:r>
            <a:r>
              <a:rPr lang="en">
                <a:solidFill>
                  <a:schemeClr val="dk1"/>
                </a:solidFill>
                <a:latin typeface="Average"/>
                <a:ea typeface="Average"/>
                <a:cs typeface="Average"/>
                <a:sym typeface="Average"/>
              </a:rPr>
              <a:t> - all javascript statements that get executed by the function.</a:t>
            </a:r>
            <a:endParaRPr>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Output statement</a:t>
            </a:r>
            <a:r>
              <a:rPr lang="en">
                <a:solidFill>
                  <a:schemeClr val="dk1"/>
                </a:solidFill>
                <a:latin typeface="Average"/>
                <a:ea typeface="Average"/>
                <a:cs typeface="Average"/>
                <a:sym typeface="Average"/>
              </a:rPr>
              <a:t> - it is NOT necessary that a function that does not return anything must give an output, but most of the time you will find a statement that prints the output in these types of functions.</a:t>
            </a:r>
            <a:endParaRPr>
              <a:solidFill>
                <a:schemeClr val="dk1"/>
              </a:solidFill>
              <a:latin typeface="Average"/>
              <a:ea typeface="Average"/>
              <a:cs typeface="Average"/>
              <a:sym typeface="Averag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311700" y="150750"/>
            <a:ext cx="8520600" cy="52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Consider this example</a:t>
            </a:r>
            <a:endParaRPr sz="2800"/>
          </a:p>
        </p:txBody>
      </p:sp>
      <p:pic>
        <p:nvPicPr>
          <p:cNvPr id="326" name="Google Shape;326;p51"/>
          <p:cNvPicPr preferRelativeResize="0"/>
          <p:nvPr/>
        </p:nvPicPr>
        <p:blipFill>
          <a:blip r:embed="rId3">
            <a:alphaModFix/>
          </a:blip>
          <a:stretch>
            <a:fillRect/>
          </a:stretch>
        </p:blipFill>
        <p:spPr>
          <a:xfrm>
            <a:off x="311700" y="767575"/>
            <a:ext cx="4888400" cy="2785125"/>
          </a:xfrm>
          <a:prstGeom prst="rect">
            <a:avLst/>
          </a:prstGeom>
          <a:noFill/>
          <a:ln>
            <a:noFill/>
          </a:ln>
        </p:spPr>
      </p:pic>
      <p:pic>
        <p:nvPicPr>
          <p:cNvPr id="327" name="Google Shape;327;p51"/>
          <p:cNvPicPr preferRelativeResize="0"/>
          <p:nvPr/>
        </p:nvPicPr>
        <p:blipFill rotWithShape="1">
          <a:blip r:embed="rId4">
            <a:alphaModFix/>
          </a:blip>
          <a:srcRect b="0" l="0" r="23136" t="0"/>
          <a:stretch/>
        </p:blipFill>
        <p:spPr>
          <a:xfrm>
            <a:off x="311697" y="3795700"/>
            <a:ext cx="4652674" cy="817975"/>
          </a:xfrm>
          <a:prstGeom prst="rect">
            <a:avLst/>
          </a:prstGeom>
          <a:noFill/>
          <a:ln>
            <a:noFill/>
          </a:ln>
        </p:spPr>
      </p:pic>
      <p:sp>
        <p:nvSpPr>
          <p:cNvPr id="328" name="Google Shape;328;p51"/>
          <p:cNvSpPr txBox="1"/>
          <p:nvPr/>
        </p:nvSpPr>
        <p:spPr>
          <a:xfrm>
            <a:off x="5540100" y="1023575"/>
            <a:ext cx="32922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Average"/>
              <a:buAutoNum type="arabicPeriod"/>
            </a:pPr>
            <a:r>
              <a:rPr lang="en" sz="1600">
                <a:solidFill>
                  <a:schemeClr val="lt2"/>
                </a:solidFill>
                <a:latin typeface="Average"/>
                <a:ea typeface="Average"/>
                <a:cs typeface="Average"/>
                <a:sym typeface="Average"/>
              </a:rPr>
              <a:t>The variable </a:t>
            </a:r>
            <a:r>
              <a:rPr b="1" lang="en" sz="1600">
                <a:solidFill>
                  <a:schemeClr val="lt2"/>
                </a:solidFill>
                <a:latin typeface="Average"/>
                <a:ea typeface="Average"/>
                <a:cs typeface="Average"/>
                <a:sym typeface="Average"/>
              </a:rPr>
              <a:t>side</a:t>
            </a:r>
            <a:r>
              <a:rPr lang="en" sz="1600">
                <a:solidFill>
                  <a:schemeClr val="lt2"/>
                </a:solidFill>
                <a:latin typeface="Average"/>
                <a:ea typeface="Average"/>
                <a:cs typeface="Average"/>
                <a:sym typeface="Average"/>
              </a:rPr>
              <a:t> is not given to the parameter, but directly accessed by the function which is possible in JavaScript</a:t>
            </a:r>
            <a:endParaRPr sz="1600">
              <a:solidFill>
                <a:schemeClr val="lt2"/>
              </a:solidFill>
              <a:latin typeface="Average"/>
              <a:ea typeface="Average"/>
              <a:cs typeface="Average"/>
              <a:sym typeface="Average"/>
            </a:endParaRPr>
          </a:p>
          <a:p>
            <a:pPr indent="-330200" lvl="0" marL="457200" rtl="0" algn="l">
              <a:lnSpc>
                <a:spcPct val="115000"/>
              </a:lnSpc>
              <a:spcBef>
                <a:spcPts val="0"/>
              </a:spcBef>
              <a:spcAft>
                <a:spcPts val="0"/>
              </a:spcAft>
              <a:buClr>
                <a:schemeClr val="lt2"/>
              </a:buClr>
              <a:buSzPts val="1600"/>
              <a:buFont typeface="Average"/>
              <a:buAutoNum type="arabicPeriod"/>
            </a:pPr>
            <a:r>
              <a:rPr lang="en" sz="1600">
                <a:solidFill>
                  <a:schemeClr val="lt2"/>
                </a:solidFill>
                <a:latin typeface="Average"/>
                <a:ea typeface="Average"/>
                <a:cs typeface="Average"/>
                <a:sym typeface="Average"/>
              </a:rPr>
              <a:t>The function does not return any value but prints the output to the browser console.</a:t>
            </a:r>
            <a:endParaRPr sz="1600">
              <a:solidFill>
                <a:schemeClr val="lt2"/>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Arithmetic</a:t>
            </a:r>
            <a:r>
              <a:rPr lang="en"/>
              <a:t> Expressions</a:t>
            </a:r>
            <a:endParaRPr/>
          </a:p>
        </p:txBody>
      </p:sp>
      <p:sp>
        <p:nvSpPr>
          <p:cNvPr id="81" name="Google Shape;81;p16"/>
          <p:cNvSpPr txBox="1"/>
          <p:nvPr>
            <p:ph idx="1" type="body"/>
          </p:nvPr>
        </p:nvSpPr>
        <p:spPr>
          <a:xfrm>
            <a:off x="311700" y="780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Arithmetic</a:t>
            </a:r>
            <a:r>
              <a:rPr lang="en"/>
              <a:t> expressions </a:t>
            </a:r>
            <a:r>
              <a:rPr lang="en"/>
              <a:t>evaluates</a:t>
            </a:r>
            <a:r>
              <a:rPr lang="en"/>
              <a:t> to a numeric value.  </a:t>
            </a:r>
            <a:endParaRPr/>
          </a:p>
        </p:txBody>
      </p:sp>
      <p:pic>
        <p:nvPicPr>
          <p:cNvPr id="82" name="Google Shape;82;p16"/>
          <p:cNvPicPr preferRelativeResize="0"/>
          <p:nvPr/>
        </p:nvPicPr>
        <p:blipFill>
          <a:blip r:embed="rId3">
            <a:alphaModFix/>
          </a:blip>
          <a:stretch>
            <a:fillRect/>
          </a:stretch>
        </p:blipFill>
        <p:spPr>
          <a:xfrm>
            <a:off x="464100" y="1514573"/>
            <a:ext cx="6240076" cy="1110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Unit 2 Part II</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311700" y="201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 Flow</a:t>
            </a:r>
            <a:endParaRPr/>
          </a:p>
        </p:txBody>
      </p:sp>
      <p:sp>
        <p:nvSpPr>
          <p:cNvPr id="339" name="Google Shape;339;p53"/>
          <p:cNvSpPr txBox="1"/>
          <p:nvPr>
            <p:ph idx="1" type="body"/>
          </p:nvPr>
        </p:nvSpPr>
        <p:spPr>
          <a:xfrm>
            <a:off x="311700" y="882850"/>
            <a:ext cx="8520600" cy="368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control flow is the order in which the computer executes statements in a script. </a:t>
            </a:r>
            <a:endParaRPr/>
          </a:p>
          <a:p>
            <a:pPr indent="-342900" lvl="0" marL="457200" rtl="0" algn="l">
              <a:spcBef>
                <a:spcPts val="0"/>
              </a:spcBef>
              <a:spcAft>
                <a:spcPts val="0"/>
              </a:spcAft>
              <a:buSzPts val="1800"/>
              <a:buChar char="●"/>
            </a:pPr>
            <a:r>
              <a:rPr lang="en"/>
              <a:t>Code is run in order from the first line in the file to the last line, unless the computer runs across the (extremely frequent) structures that change the control flow, such as conditionals and loops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311700" y="12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Statements</a:t>
            </a:r>
            <a:endParaRPr/>
          </a:p>
        </p:txBody>
      </p:sp>
      <p:sp>
        <p:nvSpPr>
          <p:cNvPr id="345" name="Google Shape;345;p54"/>
          <p:cNvSpPr txBox="1"/>
          <p:nvPr>
            <p:ph idx="1" type="body"/>
          </p:nvPr>
        </p:nvSpPr>
        <p:spPr>
          <a:xfrm>
            <a:off x="311700" y="697875"/>
            <a:ext cx="8520600" cy="38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Very often when we write code, you want to </a:t>
            </a:r>
            <a:r>
              <a:rPr lang="en"/>
              <a:t>perform</a:t>
            </a:r>
            <a:r>
              <a:rPr lang="en"/>
              <a:t> different action for different decisions.</a:t>
            </a:r>
            <a:endParaRPr/>
          </a:p>
          <a:p>
            <a:pPr indent="0" lvl="0" marL="0" rtl="0" algn="l">
              <a:spcBef>
                <a:spcPts val="1200"/>
              </a:spcBef>
              <a:spcAft>
                <a:spcPts val="0"/>
              </a:spcAft>
              <a:buNone/>
            </a:pPr>
            <a:r>
              <a:rPr lang="en"/>
              <a:t>You can use conditional statements in your code to do this.</a:t>
            </a:r>
            <a:endParaRPr/>
          </a:p>
          <a:p>
            <a:pPr indent="0" lvl="0" marL="0" rtl="0" algn="l">
              <a:spcBef>
                <a:spcPts val="1200"/>
              </a:spcBef>
              <a:spcAft>
                <a:spcPts val="0"/>
              </a:spcAft>
              <a:buNone/>
            </a:pPr>
            <a:r>
              <a:rPr lang="en"/>
              <a:t>In JavaScript we have the following condi</a:t>
            </a:r>
            <a:r>
              <a:rPr lang="en"/>
              <a:t>tional statements:</a:t>
            </a:r>
            <a:endParaRPr/>
          </a:p>
          <a:p>
            <a:pPr indent="-342900" lvl="0" marL="457200" rtl="0" algn="l">
              <a:spcBef>
                <a:spcPts val="1200"/>
              </a:spcBef>
              <a:spcAft>
                <a:spcPts val="0"/>
              </a:spcAft>
              <a:buSzPts val="1800"/>
              <a:buChar char="●"/>
            </a:pPr>
            <a:r>
              <a:rPr lang="en"/>
              <a:t>If</a:t>
            </a:r>
            <a:endParaRPr/>
          </a:p>
          <a:p>
            <a:pPr indent="-342900" lvl="0" marL="457200" rtl="0" algn="l">
              <a:spcBef>
                <a:spcPts val="0"/>
              </a:spcBef>
              <a:spcAft>
                <a:spcPts val="0"/>
              </a:spcAft>
              <a:buSzPts val="1800"/>
              <a:buChar char="●"/>
            </a:pPr>
            <a:r>
              <a:rPr lang="en"/>
              <a:t>Else</a:t>
            </a:r>
            <a:endParaRPr/>
          </a:p>
          <a:p>
            <a:pPr indent="-342900" lvl="0" marL="457200" rtl="0" algn="l">
              <a:spcBef>
                <a:spcPts val="0"/>
              </a:spcBef>
              <a:spcAft>
                <a:spcPts val="0"/>
              </a:spcAft>
              <a:buSzPts val="1800"/>
              <a:buChar char="●"/>
            </a:pPr>
            <a:r>
              <a:rPr lang="en"/>
              <a:t>Else if</a:t>
            </a:r>
            <a:endParaRPr/>
          </a:p>
          <a:p>
            <a:pPr indent="-342900" lvl="0" marL="457200" rtl="0" algn="l">
              <a:spcBef>
                <a:spcPts val="0"/>
              </a:spcBef>
              <a:spcAft>
                <a:spcPts val="0"/>
              </a:spcAft>
              <a:buSzPts val="1800"/>
              <a:buChar char="●"/>
            </a:pPr>
            <a:r>
              <a:rPr lang="en"/>
              <a:t>Switch (we will talk about this briefly)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311700" y="12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if Statement</a:t>
            </a:r>
            <a:endParaRPr/>
          </a:p>
        </p:txBody>
      </p:sp>
      <p:sp>
        <p:nvSpPr>
          <p:cNvPr id="351" name="Google Shape;351;p55"/>
          <p:cNvSpPr txBox="1"/>
          <p:nvPr>
            <p:ph idx="1" type="body"/>
          </p:nvPr>
        </p:nvSpPr>
        <p:spPr>
          <a:xfrm>
            <a:off x="311700" y="697875"/>
            <a:ext cx="8520600" cy="38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the if statement to specify a block of JS code to be executed if a condition is true.</a:t>
            </a:r>
            <a:endParaRPr/>
          </a:p>
          <a:p>
            <a:pPr indent="457200" lvl="0" marL="0" rtl="0" algn="l">
              <a:spcBef>
                <a:spcPts val="1200"/>
              </a:spcBef>
              <a:spcAft>
                <a:spcPts val="0"/>
              </a:spcAft>
              <a:buNone/>
            </a:pPr>
            <a:r>
              <a:rPr b="1" lang="en" u="sng"/>
              <a:t>Syntax</a:t>
            </a:r>
            <a:endParaRPr b="1" u="sng"/>
          </a:p>
          <a:p>
            <a:pPr indent="457200" lvl="0" marL="0" rtl="0" algn="l">
              <a:spcBef>
                <a:spcPts val="1200"/>
              </a:spcBef>
              <a:spcAft>
                <a:spcPts val="0"/>
              </a:spcAft>
              <a:buNone/>
            </a:pPr>
            <a:r>
              <a:t/>
            </a:r>
            <a:endParaRPr b="1" u="sng"/>
          </a:p>
          <a:p>
            <a:pPr indent="457200" lvl="0" marL="0" rtl="0" algn="l">
              <a:spcBef>
                <a:spcPts val="1200"/>
              </a:spcBef>
              <a:spcAft>
                <a:spcPts val="0"/>
              </a:spcAft>
              <a:buNone/>
            </a:pPr>
            <a:r>
              <a:t/>
            </a:r>
            <a:endParaRPr b="1" u="sng"/>
          </a:p>
          <a:p>
            <a:pPr indent="457200" lvl="0" marL="0" rtl="0" algn="l">
              <a:spcBef>
                <a:spcPts val="1200"/>
              </a:spcBef>
              <a:spcAft>
                <a:spcPts val="0"/>
              </a:spcAft>
              <a:buNone/>
            </a:pPr>
            <a:r>
              <a:rPr b="1" lang="en" u="sng"/>
              <a:t>Example</a:t>
            </a:r>
            <a:endParaRPr b="1" u="sng"/>
          </a:p>
          <a:p>
            <a:pPr indent="457200" lvl="0" marL="0" rtl="0" algn="l">
              <a:spcBef>
                <a:spcPts val="1200"/>
              </a:spcBef>
              <a:spcAft>
                <a:spcPts val="0"/>
              </a:spcAft>
              <a:buNone/>
            </a:pPr>
            <a:r>
              <a:rPr lang="en"/>
              <a:t>Make a “Good Day” greeting if the hour is less than 18:00:</a:t>
            </a:r>
            <a:endParaRPr/>
          </a:p>
          <a:p>
            <a:pPr indent="457200" lvl="0" marL="18288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pic>
        <p:nvPicPr>
          <p:cNvPr id="352" name="Google Shape;352;p55"/>
          <p:cNvPicPr preferRelativeResize="0"/>
          <p:nvPr/>
        </p:nvPicPr>
        <p:blipFill>
          <a:blip r:embed="rId3">
            <a:alphaModFix/>
          </a:blip>
          <a:stretch>
            <a:fillRect/>
          </a:stretch>
        </p:blipFill>
        <p:spPr>
          <a:xfrm>
            <a:off x="852250" y="1654602"/>
            <a:ext cx="5984925" cy="750825"/>
          </a:xfrm>
          <a:prstGeom prst="rect">
            <a:avLst/>
          </a:prstGeom>
          <a:noFill/>
          <a:ln>
            <a:noFill/>
          </a:ln>
        </p:spPr>
      </p:pic>
      <p:pic>
        <p:nvPicPr>
          <p:cNvPr id="353" name="Google Shape;353;p55"/>
          <p:cNvPicPr preferRelativeResize="0"/>
          <p:nvPr/>
        </p:nvPicPr>
        <p:blipFill>
          <a:blip r:embed="rId4">
            <a:alphaModFix/>
          </a:blip>
          <a:stretch>
            <a:fillRect/>
          </a:stretch>
        </p:blipFill>
        <p:spPr>
          <a:xfrm>
            <a:off x="852254" y="3475125"/>
            <a:ext cx="2922125" cy="870425"/>
          </a:xfrm>
          <a:prstGeom prst="rect">
            <a:avLst/>
          </a:prstGeom>
          <a:noFill/>
          <a:ln>
            <a:noFill/>
          </a:ln>
        </p:spPr>
      </p:pic>
      <p:pic>
        <p:nvPicPr>
          <p:cNvPr id="354" name="Google Shape;354;p55"/>
          <p:cNvPicPr preferRelativeResize="0"/>
          <p:nvPr/>
        </p:nvPicPr>
        <p:blipFill>
          <a:blip r:embed="rId5">
            <a:alphaModFix/>
          </a:blip>
          <a:stretch>
            <a:fillRect/>
          </a:stretch>
        </p:blipFill>
        <p:spPr>
          <a:xfrm>
            <a:off x="4226875" y="3510300"/>
            <a:ext cx="2610300" cy="870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311700" y="12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else Statement</a:t>
            </a:r>
            <a:endParaRPr/>
          </a:p>
        </p:txBody>
      </p:sp>
      <p:sp>
        <p:nvSpPr>
          <p:cNvPr id="360" name="Google Shape;360;p56"/>
          <p:cNvSpPr txBox="1"/>
          <p:nvPr>
            <p:ph idx="1" type="body"/>
          </p:nvPr>
        </p:nvSpPr>
        <p:spPr>
          <a:xfrm>
            <a:off x="134475" y="697875"/>
            <a:ext cx="8897700" cy="38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the else statement to specify a block of JS code to be executed if a condition is false.</a:t>
            </a:r>
            <a:endParaRPr/>
          </a:p>
          <a:p>
            <a:pPr indent="457200" lvl="0" marL="0" rtl="0" algn="l">
              <a:spcBef>
                <a:spcPts val="1200"/>
              </a:spcBef>
              <a:spcAft>
                <a:spcPts val="0"/>
              </a:spcAft>
              <a:buNone/>
            </a:pPr>
            <a:r>
              <a:rPr b="1" lang="en" u="sng"/>
              <a:t>Syntax</a:t>
            </a:r>
            <a:endParaRPr b="1" u="sng"/>
          </a:p>
          <a:p>
            <a:pPr indent="457200" lvl="0" marL="0" rtl="0" algn="l">
              <a:spcBef>
                <a:spcPts val="1200"/>
              </a:spcBef>
              <a:spcAft>
                <a:spcPts val="0"/>
              </a:spcAft>
              <a:buNone/>
            </a:pPr>
            <a:r>
              <a:t/>
            </a:r>
            <a:endParaRPr b="1" u="sng"/>
          </a:p>
          <a:p>
            <a:pPr indent="457200" lvl="0" marL="0" rtl="0" algn="l">
              <a:spcBef>
                <a:spcPts val="1200"/>
              </a:spcBef>
              <a:spcAft>
                <a:spcPts val="0"/>
              </a:spcAft>
              <a:buNone/>
            </a:pPr>
            <a:r>
              <a:t/>
            </a:r>
            <a:endParaRPr b="1" u="sng"/>
          </a:p>
          <a:p>
            <a:pPr indent="457200" lvl="0" marL="0" rtl="0" algn="l">
              <a:spcBef>
                <a:spcPts val="1200"/>
              </a:spcBef>
              <a:spcAft>
                <a:spcPts val="0"/>
              </a:spcAft>
              <a:buNone/>
            </a:pPr>
            <a:r>
              <a:rPr b="1" lang="en" u="sng"/>
              <a:t>Example</a:t>
            </a:r>
            <a:endParaRPr b="1" u="sng"/>
          </a:p>
          <a:p>
            <a:pPr indent="457200" lvl="0" marL="0" rtl="0" algn="l">
              <a:spcBef>
                <a:spcPts val="1200"/>
              </a:spcBef>
              <a:spcAft>
                <a:spcPts val="0"/>
              </a:spcAft>
              <a:buNone/>
            </a:pPr>
            <a:r>
              <a:rPr lang="en"/>
              <a:t>If the hour is less than 18, create  “Good day” greeting, otherwise “Good evening”:</a:t>
            </a:r>
            <a:endParaRPr/>
          </a:p>
          <a:p>
            <a:pPr indent="457200" lvl="0" marL="18288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pic>
        <p:nvPicPr>
          <p:cNvPr id="361" name="Google Shape;361;p56"/>
          <p:cNvPicPr preferRelativeResize="0"/>
          <p:nvPr/>
        </p:nvPicPr>
        <p:blipFill>
          <a:blip r:embed="rId3">
            <a:alphaModFix/>
          </a:blip>
          <a:stretch>
            <a:fillRect/>
          </a:stretch>
        </p:blipFill>
        <p:spPr>
          <a:xfrm>
            <a:off x="4215675" y="3670400"/>
            <a:ext cx="2610300" cy="870425"/>
          </a:xfrm>
          <a:prstGeom prst="rect">
            <a:avLst/>
          </a:prstGeom>
          <a:noFill/>
          <a:ln>
            <a:noFill/>
          </a:ln>
        </p:spPr>
      </p:pic>
      <p:pic>
        <p:nvPicPr>
          <p:cNvPr id="362" name="Google Shape;362;p56"/>
          <p:cNvPicPr preferRelativeResize="0"/>
          <p:nvPr/>
        </p:nvPicPr>
        <p:blipFill>
          <a:blip r:embed="rId4">
            <a:alphaModFix/>
          </a:blip>
          <a:stretch>
            <a:fillRect/>
          </a:stretch>
        </p:blipFill>
        <p:spPr>
          <a:xfrm>
            <a:off x="1413350" y="1643200"/>
            <a:ext cx="5139025" cy="921775"/>
          </a:xfrm>
          <a:prstGeom prst="rect">
            <a:avLst/>
          </a:prstGeom>
          <a:noFill/>
          <a:ln>
            <a:noFill/>
          </a:ln>
        </p:spPr>
      </p:pic>
      <p:pic>
        <p:nvPicPr>
          <p:cNvPr id="363" name="Google Shape;363;p56"/>
          <p:cNvPicPr preferRelativeResize="0"/>
          <p:nvPr/>
        </p:nvPicPr>
        <p:blipFill>
          <a:blip r:embed="rId5">
            <a:alphaModFix/>
          </a:blip>
          <a:stretch>
            <a:fillRect/>
          </a:stretch>
        </p:blipFill>
        <p:spPr>
          <a:xfrm>
            <a:off x="845763" y="3510288"/>
            <a:ext cx="2714625" cy="1190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7"/>
          <p:cNvSpPr txBox="1"/>
          <p:nvPr>
            <p:ph type="title"/>
          </p:nvPr>
        </p:nvSpPr>
        <p:spPr>
          <a:xfrm>
            <a:off x="311700" y="125175"/>
            <a:ext cx="8520600" cy="41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else/if Statement</a:t>
            </a:r>
            <a:endParaRPr/>
          </a:p>
        </p:txBody>
      </p:sp>
      <p:sp>
        <p:nvSpPr>
          <p:cNvPr id="369" name="Google Shape;369;p57"/>
          <p:cNvSpPr txBox="1"/>
          <p:nvPr>
            <p:ph idx="1" type="body"/>
          </p:nvPr>
        </p:nvSpPr>
        <p:spPr>
          <a:xfrm>
            <a:off x="134475" y="593900"/>
            <a:ext cx="8897700" cy="43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Use the else/if statement to specify aa new condition if the first condition is </a:t>
            </a:r>
            <a:r>
              <a:rPr lang="en" sz="1600"/>
              <a:t>false</a:t>
            </a:r>
            <a:r>
              <a:rPr lang="en" sz="1600"/>
              <a:t>.</a:t>
            </a:r>
            <a:endParaRPr sz="1600"/>
          </a:p>
          <a:p>
            <a:pPr indent="457200" lvl="0" marL="0" rtl="0" algn="l">
              <a:spcBef>
                <a:spcPts val="1200"/>
              </a:spcBef>
              <a:spcAft>
                <a:spcPts val="0"/>
              </a:spcAft>
              <a:buNone/>
            </a:pPr>
            <a:r>
              <a:rPr b="1" lang="en" u="sng"/>
              <a:t>Syntax</a:t>
            </a:r>
            <a:endParaRPr b="1" u="sng"/>
          </a:p>
          <a:p>
            <a:pPr indent="457200" lvl="0" marL="0" rtl="0" algn="l">
              <a:spcBef>
                <a:spcPts val="1200"/>
              </a:spcBef>
              <a:spcAft>
                <a:spcPts val="0"/>
              </a:spcAft>
              <a:buNone/>
            </a:pPr>
            <a:r>
              <a:t/>
            </a:r>
            <a:endParaRPr b="1" u="sng"/>
          </a:p>
          <a:p>
            <a:pPr indent="0" lvl="0" marL="0" rtl="0" algn="l">
              <a:spcBef>
                <a:spcPts val="1200"/>
              </a:spcBef>
              <a:spcAft>
                <a:spcPts val="0"/>
              </a:spcAft>
              <a:buNone/>
            </a:pPr>
            <a:r>
              <a:t/>
            </a:r>
            <a:endParaRPr b="1" u="sng"/>
          </a:p>
          <a:p>
            <a:pPr indent="0" lvl="0" marL="457200" rtl="0" algn="l">
              <a:spcBef>
                <a:spcPts val="1200"/>
              </a:spcBef>
              <a:spcAft>
                <a:spcPts val="0"/>
              </a:spcAft>
              <a:buNone/>
            </a:pPr>
            <a:r>
              <a:rPr b="1" lang="en" u="sng"/>
              <a:t>Example</a:t>
            </a:r>
            <a:endParaRPr b="1" u="sng"/>
          </a:p>
          <a:p>
            <a:pPr indent="0" lvl="0" marL="457200" rtl="0" algn="l">
              <a:spcBef>
                <a:spcPts val="1200"/>
              </a:spcBef>
              <a:spcAft>
                <a:spcPts val="0"/>
              </a:spcAft>
              <a:buNone/>
            </a:pPr>
            <a:r>
              <a:rPr lang="en" sz="1600"/>
              <a:t>If time is less than 10:00, create a "Good morning" greeting, if not, but time is less than 20:00, create a "Good day" greeting, otherwise a "Good evening":</a:t>
            </a:r>
            <a:endParaRPr sz="1600"/>
          </a:p>
          <a:p>
            <a:pPr indent="457200" lvl="0" marL="18288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pic>
        <p:nvPicPr>
          <p:cNvPr id="370" name="Google Shape;370;p57"/>
          <p:cNvPicPr preferRelativeResize="0"/>
          <p:nvPr/>
        </p:nvPicPr>
        <p:blipFill>
          <a:blip r:embed="rId3">
            <a:alphaModFix/>
          </a:blip>
          <a:stretch>
            <a:fillRect/>
          </a:stretch>
        </p:blipFill>
        <p:spPr>
          <a:xfrm>
            <a:off x="3655375" y="3790075"/>
            <a:ext cx="2610300" cy="870425"/>
          </a:xfrm>
          <a:prstGeom prst="rect">
            <a:avLst/>
          </a:prstGeom>
          <a:noFill/>
          <a:ln>
            <a:noFill/>
          </a:ln>
        </p:spPr>
      </p:pic>
      <p:pic>
        <p:nvPicPr>
          <p:cNvPr id="371" name="Google Shape;371;p57"/>
          <p:cNvPicPr preferRelativeResize="0"/>
          <p:nvPr/>
        </p:nvPicPr>
        <p:blipFill>
          <a:blip r:embed="rId4">
            <a:alphaModFix/>
          </a:blip>
          <a:stretch>
            <a:fillRect/>
          </a:stretch>
        </p:blipFill>
        <p:spPr>
          <a:xfrm>
            <a:off x="972700" y="1424225"/>
            <a:ext cx="5224151" cy="1066150"/>
          </a:xfrm>
          <a:prstGeom prst="rect">
            <a:avLst/>
          </a:prstGeom>
          <a:noFill/>
          <a:ln>
            <a:noFill/>
          </a:ln>
        </p:spPr>
      </p:pic>
      <p:pic>
        <p:nvPicPr>
          <p:cNvPr id="372" name="Google Shape;372;p57"/>
          <p:cNvPicPr preferRelativeResize="0"/>
          <p:nvPr/>
        </p:nvPicPr>
        <p:blipFill>
          <a:blip r:embed="rId5">
            <a:alphaModFix/>
          </a:blip>
          <a:stretch>
            <a:fillRect/>
          </a:stretch>
        </p:blipFill>
        <p:spPr>
          <a:xfrm>
            <a:off x="1201800" y="3587028"/>
            <a:ext cx="2194770" cy="1276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76" name="Shape 376"/>
        <p:cNvGrpSpPr/>
        <p:nvPr/>
      </p:nvGrpSpPr>
      <p:grpSpPr>
        <a:xfrm>
          <a:off x="0" y="0"/>
          <a:ext cx="0" cy="0"/>
          <a:chOff x="0" y="0"/>
          <a:chExt cx="0" cy="0"/>
        </a:xfrm>
      </p:grpSpPr>
      <p:sp>
        <p:nvSpPr>
          <p:cNvPr id="377" name="Google Shape;377;p5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Practice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JavaScript Loops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ph idx="1" type="body"/>
          </p:nvPr>
        </p:nvSpPr>
        <p:spPr>
          <a:xfrm>
            <a:off x="311700" y="424950"/>
            <a:ext cx="8520600" cy="391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Loops are handy, if you want to run the same code over and over again, each time with a different value.</a:t>
            </a:r>
            <a:endParaRPr/>
          </a:p>
          <a:p>
            <a:pPr indent="0" lvl="0" marL="0" rtl="0" algn="l">
              <a:spcBef>
                <a:spcPts val="1200"/>
              </a:spcBef>
              <a:spcAft>
                <a:spcPts val="0"/>
              </a:spcAft>
              <a:buNone/>
            </a:pPr>
            <a:r>
              <a:rPr lang="en"/>
              <a:t>Often this is the case when working with arrays, </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instead of writing:					you can write:</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pic>
        <p:nvPicPr>
          <p:cNvPr id="388" name="Google Shape;388;p60"/>
          <p:cNvPicPr preferRelativeResize="0"/>
          <p:nvPr/>
        </p:nvPicPr>
        <p:blipFill>
          <a:blip r:embed="rId3">
            <a:alphaModFix/>
          </a:blip>
          <a:stretch>
            <a:fillRect/>
          </a:stretch>
        </p:blipFill>
        <p:spPr>
          <a:xfrm>
            <a:off x="387900" y="2748950"/>
            <a:ext cx="2495550" cy="1352550"/>
          </a:xfrm>
          <a:prstGeom prst="rect">
            <a:avLst/>
          </a:prstGeom>
          <a:noFill/>
          <a:ln>
            <a:noFill/>
          </a:ln>
        </p:spPr>
      </p:pic>
      <p:pic>
        <p:nvPicPr>
          <p:cNvPr id="389" name="Google Shape;389;p60"/>
          <p:cNvPicPr preferRelativeResize="0"/>
          <p:nvPr/>
        </p:nvPicPr>
        <p:blipFill>
          <a:blip r:embed="rId4">
            <a:alphaModFix/>
          </a:blip>
          <a:stretch>
            <a:fillRect/>
          </a:stretch>
        </p:blipFill>
        <p:spPr>
          <a:xfrm>
            <a:off x="4064638" y="2802750"/>
            <a:ext cx="3152775" cy="933450"/>
          </a:xfrm>
          <a:prstGeom prst="rect">
            <a:avLst/>
          </a:prstGeom>
          <a:noFill/>
          <a:ln>
            <a:noFill/>
          </a:ln>
        </p:spPr>
      </p:pic>
      <p:pic>
        <p:nvPicPr>
          <p:cNvPr id="390" name="Google Shape;390;p60"/>
          <p:cNvPicPr preferRelativeResize="0"/>
          <p:nvPr/>
        </p:nvPicPr>
        <p:blipFill>
          <a:blip r:embed="rId5">
            <a:alphaModFix/>
          </a:blip>
          <a:stretch>
            <a:fillRect/>
          </a:stretch>
        </p:blipFill>
        <p:spPr>
          <a:xfrm>
            <a:off x="464100" y="1686500"/>
            <a:ext cx="5238750" cy="381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ph type="title"/>
          </p:nvPr>
        </p:nvSpPr>
        <p:spPr>
          <a:xfrm>
            <a:off x="311700" y="22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Kinds of Loops</a:t>
            </a:r>
            <a:endParaRPr/>
          </a:p>
        </p:txBody>
      </p:sp>
      <p:sp>
        <p:nvSpPr>
          <p:cNvPr id="396" name="Google Shape;396;p61"/>
          <p:cNvSpPr txBox="1"/>
          <p:nvPr>
            <p:ph idx="1" type="body"/>
          </p:nvPr>
        </p:nvSpPr>
        <p:spPr>
          <a:xfrm>
            <a:off x="311700" y="793600"/>
            <a:ext cx="8520600" cy="377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JavaScript supports different kinds of loops:</a:t>
            </a:r>
            <a:endParaRPr/>
          </a:p>
          <a:p>
            <a:pPr indent="-342900" lvl="0" marL="457200" rtl="0" algn="l">
              <a:spcBef>
                <a:spcPts val="1200"/>
              </a:spcBef>
              <a:spcAft>
                <a:spcPts val="0"/>
              </a:spcAft>
              <a:buSzPts val="1800"/>
              <a:buChar char="●"/>
            </a:pPr>
            <a:r>
              <a:rPr b="1" lang="en"/>
              <a:t>for</a:t>
            </a:r>
            <a:r>
              <a:rPr lang="en"/>
              <a:t> - loops through a block of code a number of times</a:t>
            </a:r>
            <a:endParaRPr/>
          </a:p>
          <a:p>
            <a:pPr indent="-342900" lvl="0" marL="457200" rtl="0" algn="l">
              <a:spcBef>
                <a:spcPts val="0"/>
              </a:spcBef>
              <a:spcAft>
                <a:spcPts val="0"/>
              </a:spcAft>
              <a:buSzPts val="1800"/>
              <a:buChar char="●"/>
            </a:pPr>
            <a:r>
              <a:rPr b="1" lang="en"/>
              <a:t>for/in </a:t>
            </a:r>
            <a:r>
              <a:rPr lang="en"/>
              <a:t>- loops through the properties of an object</a:t>
            </a:r>
            <a:endParaRPr/>
          </a:p>
          <a:p>
            <a:pPr indent="-342900" lvl="0" marL="457200" rtl="0" algn="l">
              <a:spcBef>
                <a:spcPts val="0"/>
              </a:spcBef>
              <a:spcAft>
                <a:spcPts val="0"/>
              </a:spcAft>
              <a:buSzPts val="1800"/>
              <a:buChar char="●"/>
            </a:pPr>
            <a:r>
              <a:rPr b="1" lang="en"/>
              <a:t>for/of </a:t>
            </a:r>
            <a:r>
              <a:rPr lang="en"/>
              <a:t>- loops throup the values of an iterable object</a:t>
            </a:r>
            <a:endParaRPr/>
          </a:p>
          <a:p>
            <a:pPr indent="-342900" lvl="0" marL="457200" rtl="0" algn="l">
              <a:spcBef>
                <a:spcPts val="0"/>
              </a:spcBef>
              <a:spcAft>
                <a:spcPts val="0"/>
              </a:spcAft>
              <a:buSzPts val="1800"/>
              <a:buChar char="●"/>
            </a:pPr>
            <a:r>
              <a:rPr b="1" lang="en"/>
              <a:t>while</a:t>
            </a:r>
            <a:r>
              <a:rPr b="1" lang="en"/>
              <a:t> </a:t>
            </a:r>
            <a:r>
              <a:rPr lang="en"/>
              <a:t>- loops through a block of code while a specified condition is true</a:t>
            </a:r>
            <a:endParaRPr/>
          </a:p>
          <a:p>
            <a:pPr indent="-342900" lvl="0" marL="457200" rtl="0" algn="l">
              <a:spcBef>
                <a:spcPts val="0"/>
              </a:spcBef>
              <a:spcAft>
                <a:spcPts val="0"/>
              </a:spcAft>
              <a:buSzPts val="1800"/>
              <a:buChar char="●"/>
            </a:pPr>
            <a:r>
              <a:rPr b="1" lang="en"/>
              <a:t>do/while</a:t>
            </a:r>
            <a:r>
              <a:rPr lang="en"/>
              <a:t> - also loops through a block of code while a specified condition is true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Expressions</a:t>
            </a:r>
            <a:endParaRPr/>
          </a:p>
        </p:txBody>
      </p:sp>
      <p:sp>
        <p:nvSpPr>
          <p:cNvPr id="88" name="Google Shape;88;p17"/>
          <p:cNvSpPr txBox="1"/>
          <p:nvPr>
            <p:ph idx="1" type="body"/>
          </p:nvPr>
        </p:nvSpPr>
        <p:spPr>
          <a:xfrm>
            <a:off x="311700" y="780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String expressions are expressions that evaluate to a string.</a:t>
            </a:r>
            <a:endParaRPr/>
          </a:p>
        </p:txBody>
      </p:sp>
      <p:pic>
        <p:nvPicPr>
          <p:cNvPr id="89" name="Google Shape;89;p17"/>
          <p:cNvPicPr preferRelativeResize="0"/>
          <p:nvPr/>
        </p:nvPicPr>
        <p:blipFill>
          <a:blip r:embed="rId3">
            <a:alphaModFix/>
          </a:blip>
          <a:stretch>
            <a:fillRect/>
          </a:stretch>
        </p:blipFill>
        <p:spPr>
          <a:xfrm>
            <a:off x="383150" y="1461000"/>
            <a:ext cx="6280900" cy="642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311700" y="22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For Loop</a:t>
            </a:r>
            <a:endParaRPr/>
          </a:p>
        </p:txBody>
      </p:sp>
      <p:sp>
        <p:nvSpPr>
          <p:cNvPr id="402" name="Google Shape;402;p62"/>
          <p:cNvSpPr txBox="1"/>
          <p:nvPr>
            <p:ph idx="1" type="body"/>
          </p:nvPr>
        </p:nvSpPr>
        <p:spPr>
          <a:xfrm>
            <a:off x="311700" y="793600"/>
            <a:ext cx="8520600" cy="40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loop has the following syntax: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Statement 1 </a:t>
            </a:r>
            <a:r>
              <a:rPr lang="en"/>
              <a:t>is executed (one time) before the execution of the code </a:t>
            </a:r>
            <a:r>
              <a:rPr lang="en"/>
              <a:t>block</a:t>
            </a:r>
            <a:r>
              <a:rPr lang="en"/>
              <a:t>.</a:t>
            </a:r>
            <a:endParaRPr/>
          </a:p>
          <a:p>
            <a:pPr indent="0" lvl="0" marL="0" rtl="0" algn="l">
              <a:spcBef>
                <a:spcPts val="1200"/>
              </a:spcBef>
              <a:spcAft>
                <a:spcPts val="0"/>
              </a:spcAft>
              <a:buNone/>
            </a:pPr>
            <a:r>
              <a:rPr b="1" lang="en"/>
              <a:t>Statement 2 </a:t>
            </a:r>
            <a:r>
              <a:rPr lang="en"/>
              <a:t>defines the condition for executing the code block.</a:t>
            </a:r>
            <a:endParaRPr/>
          </a:p>
          <a:p>
            <a:pPr indent="0" lvl="0" marL="0" rtl="0" algn="l">
              <a:spcBef>
                <a:spcPts val="1200"/>
              </a:spcBef>
              <a:spcAft>
                <a:spcPts val="0"/>
              </a:spcAft>
              <a:buNone/>
            </a:pPr>
            <a:r>
              <a:rPr b="1" lang="en"/>
              <a:t>Statement 3</a:t>
            </a:r>
            <a:r>
              <a:rPr lang="en"/>
              <a:t> is executed (every time) after the code block has been executed.</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t/>
            </a:r>
            <a:endParaRPr/>
          </a:p>
        </p:txBody>
      </p:sp>
      <p:pic>
        <p:nvPicPr>
          <p:cNvPr id="403" name="Google Shape;403;p62"/>
          <p:cNvPicPr preferRelativeResize="0"/>
          <p:nvPr/>
        </p:nvPicPr>
        <p:blipFill>
          <a:blip r:embed="rId3">
            <a:alphaModFix/>
          </a:blip>
          <a:stretch>
            <a:fillRect/>
          </a:stretch>
        </p:blipFill>
        <p:spPr>
          <a:xfrm>
            <a:off x="399213" y="1219400"/>
            <a:ext cx="3952875" cy="704850"/>
          </a:xfrm>
          <a:prstGeom prst="rect">
            <a:avLst/>
          </a:prstGeom>
          <a:noFill/>
          <a:ln>
            <a:noFill/>
          </a:ln>
        </p:spPr>
      </p:pic>
      <p:pic>
        <p:nvPicPr>
          <p:cNvPr id="404" name="Google Shape;404;p62"/>
          <p:cNvPicPr preferRelativeResize="0"/>
          <p:nvPr/>
        </p:nvPicPr>
        <p:blipFill>
          <a:blip r:embed="rId4">
            <a:alphaModFix/>
          </a:blip>
          <a:stretch>
            <a:fillRect/>
          </a:stretch>
        </p:blipFill>
        <p:spPr>
          <a:xfrm>
            <a:off x="399213" y="4076700"/>
            <a:ext cx="3609975" cy="723900"/>
          </a:xfrm>
          <a:prstGeom prst="rect">
            <a:avLst/>
          </a:prstGeom>
          <a:noFill/>
          <a:ln>
            <a:noFill/>
          </a:ln>
        </p:spPr>
      </p:pic>
      <p:pic>
        <p:nvPicPr>
          <p:cNvPr id="405" name="Google Shape;405;p62"/>
          <p:cNvPicPr preferRelativeResize="0"/>
          <p:nvPr/>
        </p:nvPicPr>
        <p:blipFill>
          <a:blip r:embed="rId5">
            <a:alphaModFix/>
          </a:blip>
          <a:stretch>
            <a:fillRect/>
          </a:stretch>
        </p:blipFill>
        <p:spPr>
          <a:xfrm>
            <a:off x="5439077" y="3819627"/>
            <a:ext cx="1430125" cy="114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ph idx="1" type="body"/>
          </p:nvPr>
        </p:nvSpPr>
        <p:spPr>
          <a:xfrm>
            <a:off x="311700" y="212900"/>
            <a:ext cx="8520600" cy="45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Statement 1</a:t>
            </a:r>
            <a:r>
              <a:rPr lang="en"/>
              <a:t> sets a variable before the loop starts (var i = 0).</a:t>
            </a:r>
            <a:endParaRPr/>
          </a:p>
          <a:p>
            <a:pPr indent="0" lvl="0" marL="0" rtl="0" algn="l">
              <a:spcBef>
                <a:spcPts val="1200"/>
              </a:spcBef>
              <a:spcAft>
                <a:spcPts val="0"/>
              </a:spcAft>
              <a:buNone/>
            </a:pPr>
            <a:r>
              <a:rPr b="1" lang="en"/>
              <a:t>Statement 2</a:t>
            </a:r>
            <a:r>
              <a:rPr lang="en"/>
              <a:t> defines the </a:t>
            </a:r>
            <a:r>
              <a:rPr lang="en"/>
              <a:t>condition</a:t>
            </a:r>
            <a:r>
              <a:rPr lang="en"/>
              <a:t> for the loop to run (i must be less than 5).</a:t>
            </a:r>
            <a:endParaRPr/>
          </a:p>
          <a:p>
            <a:pPr indent="0" lvl="0" marL="0" rtl="0" algn="l">
              <a:spcBef>
                <a:spcPts val="1200"/>
              </a:spcBef>
              <a:spcAft>
                <a:spcPts val="1200"/>
              </a:spcAft>
              <a:buNone/>
            </a:pPr>
            <a:r>
              <a:rPr b="1" lang="en"/>
              <a:t>Statement 3</a:t>
            </a:r>
            <a:r>
              <a:rPr lang="en"/>
              <a:t> increases a value (i++) each time the code block in the loop has been </a:t>
            </a:r>
            <a:r>
              <a:rPr lang="en"/>
              <a:t>executed</a:t>
            </a:r>
            <a:r>
              <a:rPr lang="en"/>
              <a:t>.</a:t>
            </a:r>
            <a:endParaRPr/>
          </a:p>
        </p:txBody>
      </p:sp>
      <p:pic>
        <p:nvPicPr>
          <p:cNvPr id="411" name="Google Shape;411;p63"/>
          <p:cNvPicPr preferRelativeResize="0"/>
          <p:nvPr/>
        </p:nvPicPr>
        <p:blipFill>
          <a:blip r:embed="rId3">
            <a:alphaModFix/>
          </a:blip>
          <a:stretch>
            <a:fillRect/>
          </a:stretch>
        </p:blipFill>
        <p:spPr>
          <a:xfrm>
            <a:off x="421613" y="345125"/>
            <a:ext cx="3609975" cy="723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4"/>
          <p:cNvSpPr txBox="1"/>
          <p:nvPr>
            <p:ph type="title"/>
          </p:nvPr>
        </p:nvSpPr>
        <p:spPr>
          <a:xfrm>
            <a:off x="311700" y="176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talk about it...</a:t>
            </a:r>
            <a:endParaRPr/>
          </a:p>
        </p:txBody>
      </p:sp>
      <p:sp>
        <p:nvSpPr>
          <p:cNvPr id="417" name="Google Shape;417;p64"/>
          <p:cNvSpPr txBox="1"/>
          <p:nvPr>
            <p:ph idx="1" type="body"/>
          </p:nvPr>
        </p:nvSpPr>
        <p:spPr>
          <a:xfrm>
            <a:off x="311700" y="818025"/>
            <a:ext cx="8520600" cy="38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Statement 1</a:t>
            </a:r>
            <a:endParaRPr b="1" u="sng"/>
          </a:p>
          <a:p>
            <a:pPr indent="0" lvl="0" marL="0" rtl="0" algn="l">
              <a:spcBef>
                <a:spcPts val="1200"/>
              </a:spcBef>
              <a:spcAft>
                <a:spcPts val="0"/>
              </a:spcAft>
              <a:buNone/>
            </a:pPr>
            <a:r>
              <a:rPr lang="en"/>
              <a:t>Normally you will use statement 1 to initialize the variable used in the loop (i=0).</a:t>
            </a:r>
            <a:endParaRPr/>
          </a:p>
          <a:p>
            <a:pPr indent="0" lvl="0" marL="0" rtl="0" algn="l">
              <a:spcBef>
                <a:spcPts val="1200"/>
              </a:spcBef>
              <a:spcAft>
                <a:spcPts val="0"/>
              </a:spcAft>
              <a:buNone/>
            </a:pPr>
            <a:r>
              <a:rPr lang="en"/>
              <a:t>This is not always the case, JavaScript doesn’t care. Statement 1 is </a:t>
            </a:r>
            <a:r>
              <a:rPr b="1" lang="en"/>
              <a:t>optional</a:t>
            </a:r>
            <a:r>
              <a:rPr lang="en"/>
              <a:t>.</a:t>
            </a:r>
            <a:endParaRPr/>
          </a:p>
          <a:p>
            <a:pPr indent="0" lvl="0" marL="0" rtl="0" algn="l">
              <a:spcBef>
                <a:spcPts val="1200"/>
              </a:spcBef>
              <a:spcAft>
                <a:spcPts val="0"/>
              </a:spcAft>
              <a:buNone/>
            </a:pPr>
            <a:r>
              <a:rPr lang="en"/>
              <a:t>You can initiate many values in statement 1 (</a:t>
            </a:r>
            <a:r>
              <a:rPr lang="en"/>
              <a:t>separated</a:t>
            </a:r>
            <a:r>
              <a:rPr lang="en"/>
              <a:t> by comma) and you can omit statement 1 (like when your values are set before the loop starts):</a:t>
            </a:r>
            <a:endParaRPr/>
          </a:p>
          <a:p>
            <a:pPr indent="0" lvl="0" marL="0" rtl="0" algn="l">
              <a:spcBef>
                <a:spcPts val="1200"/>
              </a:spcBef>
              <a:spcAft>
                <a:spcPts val="1200"/>
              </a:spcAft>
              <a:buNone/>
            </a:pPr>
            <a:r>
              <a:t/>
            </a:r>
            <a:endParaRPr/>
          </a:p>
        </p:txBody>
      </p:sp>
      <p:pic>
        <p:nvPicPr>
          <p:cNvPr id="418" name="Google Shape;418;p64"/>
          <p:cNvPicPr preferRelativeResize="0"/>
          <p:nvPr/>
        </p:nvPicPr>
        <p:blipFill>
          <a:blip r:embed="rId3">
            <a:alphaModFix/>
          </a:blip>
          <a:stretch>
            <a:fillRect/>
          </a:stretch>
        </p:blipFill>
        <p:spPr>
          <a:xfrm>
            <a:off x="5757877" y="3168350"/>
            <a:ext cx="2937875" cy="1474375"/>
          </a:xfrm>
          <a:prstGeom prst="rect">
            <a:avLst/>
          </a:prstGeom>
          <a:noFill/>
          <a:ln>
            <a:noFill/>
          </a:ln>
        </p:spPr>
      </p:pic>
      <p:pic>
        <p:nvPicPr>
          <p:cNvPr id="419" name="Google Shape;419;p64"/>
          <p:cNvPicPr preferRelativeResize="0"/>
          <p:nvPr/>
        </p:nvPicPr>
        <p:blipFill>
          <a:blip r:embed="rId4">
            <a:alphaModFix/>
          </a:blip>
          <a:stretch>
            <a:fillRect/>
          </a:stretch>
        </p:blipFill>
        <p:spPr>
          <a:xfrm>
            <a:off x="311688" y="3567388"/>
            <a:ext cx="5153025" cy="6762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5"/>
          <p:cNvSpPr txBox="1"/>
          <p:nvPr>
            <p:ph type="title"/>
          </p:nvPr>
        </p:nvSpPr>
        <p:spPr>
          <a:xfrm>
            <a:off x="311700" y="176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talk about it...</a:t>
            </a:r>
            <a:endParaRPr/>
          </a:p>
        </p:txBody>
      </p:sp>
      <p:sp>
        <p:nvSpPr>
          <p:cNvPr id="425" name="Google Shape;425;p65"/>
          <p:cNvSpPr txBox="1"/>
          <p:nvPr>
            <p:ph idx="1" type="body"/>
          </p:nvPr>
        </p:nvSpPr>
        <p:spPr>
          <a:xfrm>
            <a:off x="311700" y="818025"/>
            <a:ext cx="8520600" cy="382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u="sng"/>
              <a:t>Statement 2</a:t>
            </a:r>
            <a:endParaRPr b="1" u="sng"/>
          </a:p>
          <a:p>
            <a:pPr indent="0" lvl="0" marL="0" rtl="0" algn="l">
              <a:spcBef>
                <a:spcPts val="1200"/>
              </a:spcBef>
              <a:spcAft>
                <a:spcPts val="0"/>
              </a:spcAft>
              <a:buNone/>
            </a:pPr>
            <a:r>
              <a:rPr lang="en"/>
              <a:t>Often statement 2 is used to evaluate the condition of the initial variable.</a:t>
            </a:r>
            <a:endParaRPr/>
          </a:p>
          <a:p>
            <a:pPr indent="0" lvl="0" marL="0" rtl="0" algn="l">
              <a:spcBef>
                <a:spcPts val="1200"/>
              </a:spcBef>
              <a:spcAft>
                <a:spcPts val="0"/>
              </a:spcAft>
              <a:buNone/>
            </a:pPr>
            <a:r>
              <a:rPr lang="en"/>
              <a:t>This is not always the case, JavaScript doesn’t care. Statement 2 is </a:t>
            </a:r>
            <a:r>
              <a:rPr b="1" lang="en"/>
              <a:t>optional</a:t>
            </a:r>
            <a:r>
              <a:rPr lang="en"/>
              <a:t>.</a:t>
            </a:r>
            <a:endParaRPr/>
          </a:p>
          <a:p>
            <a:pPr indent="0" lvl="0" marL="0" rtl="0" algn="l">
              <a:spcBef>
                <a:spcPts val="1200"/>
              </a:spcBef>
              <a:spcAft>
                <a:spcPts val="0"/>
              </a:spcAft>
              <a:buNone/>
            </a:pPr>
            <a:r>
              <a:rPr lang="en"/>
              <a:t>If statement 2 returns true, the loop will start over again, if it returns false, the loop will end.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you omit statement 2, you must provide a break inside the loop. Otherwise the loop will never end. This will crash your browser.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6"/>
          <p:cNvSpPr txBox="1"/>
          <p:nvPr>
            <p:ph type="title"/>
          </p:nvPr>
        </p:nvSpPr>
        <p:spPr>
          <a:xfrm>
            <a:off x="311700" y="176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talk about it...</a:t>
            </a:r>
            <a:endParaRPr/>
          </a:p>
        </p:txBody>
      </p:sp>
      <p:sp>
        <p:nvSpPr>
          <p:cNvPr id="431" name="Google Shape;431;p66"/>
          <p:cNvSpPr txBox="1"/>
          <p:nvPr>
            <p:ph idx="1" type="body"/>
          </p:nvPr>
        </p:nvSpPr>
        <p:spPr>
          <a:xfrm>
            <a:off x="311700" y="818025"/>
            <a:ext cx="8520600" cy="3824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u="sng"/>
              <a:t>Statement 3</a:t>
            </a:r>
            <a:endParaRPr b="1" u="sng"/>
          </a:p>
          <a:p>
            <a:pPr indent="0" lvl="0" marL="0" rtl="0" algn="l">
              <a:spcBef>
                <a:spcPts val="1200"/>
              </a:spcBef>
              <a:spcAft>
                <a:spcPts val="0"/>
              </a:spcAft>
              <a:buNone/>
            </a:pPr>
            <a:r>
              <a:rPr lang="en"/>
              <a:t>Often statement 3 increments the value of the initial variable..</a:t>
            </a:r>
            <a:endParaRPr/>
          </a:p>
          <a:p>
            <a:pPr indent="0" lvl="0" marL="0" rtl="0" algn="l">
              <a:spcBef>
                <a:spcPts val="1200"/>
              </a:spcBef>
              <a:spcAft>
                <a:spcPts val="0"/>
              </a:spcAft>
              <a:buNone/>
            </a:pPr>
            <a:r>
              <a:rPr lang="en"/>
              <a:t>This is not always the case, JavaScript doesn’t care. Statement 3 is </a:t>
            </a:r>
            <a:r>
              <a:rPr b="1" lang="en"/>
              <a:t>optional</a:t>
            </a:r>
            <a:r>
              <a:rPr lang="en"/>
              <a:t>.</a:t>
            </a:r>
            <a:endParaRPr/>
          </a:p>
          <a:p>
            <a:pPr indent="0" lvl="0" marL="0" rtl="0" algn="l">
              <a:spcBef>
                <a:spcPts val="1200"/>
              </a:spcBef>
              <a:spcAft>
                <a:spcPts val="0"/>
              </a:spcAft>
              <a:buNone/>
            </a:pPr>
            <a:r>
              <a:rPr lang="en"/>
              <a:t>Statement 3 can do anything like negative increments(i--), positive increments (i = i +15), or anything else.</a:t>
            </a:r>
            <a:endParaRPr/>
          </a:p>
          <a:p>
            <a:pPr indent="0" lvl="0" marL="0" rtl="0" algn="l">
              <a:spcBef>
                <a:spcPts val="1200"/>
              </a:spcBef>
              <a:spcAft>
                <a:spcPts val="0"/>
              </a:spcAft>
              <a:buNone/>
            </a:pPr>
            <a:r>
              <a:rPr lang="en"/>
              <a:t>Statement 3 can also be omitted (like when you increment your values inside the loop):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32" name="Google Shape;432;p66"/>
          <p:cNvPicPr preferRelativeResize="0"/>
          <p:nvPr/>
        </p:nvPicPr>
        <p:blipFill>
          <a:blip r:embed="rId3">
            <a:alphaModFix/>
          </a:blip>
          <a:stretch>
            <a:fillRect/>
          </a:stretch>
        </p:blipFill>
        <p:spPr>
          <a:xfrm>
            <a:off x="2461101" y="3414425"/>
            <a:ext cx="2592750" cy="13828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7"/>
          <p:cNvSpPr txBox="1"/>
          <p:nvPr/>
        </p:nvSpPr>
        <p:spPr>
          <a:xfrm>
            <a:off x="403400" y="358600"/>
            <a:ext cx="8313900" cy="360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dk1"/>
                </a:solidFill>
                <a:latin typeface="Average"/>
                <a:ea typeface="Average"/>
                <a:cs typeface="Average"/>
                <a:sym typeface="Average"/>
              </a:rPr>
              <a:t>Example of for...in loop</a:t>
            </a:r>
            <a:endParaRPr sz="2000" u="sng">
              <a:solidFill>
                <a:schemeClr val="dk1"/>
              </a:solidFill>
              <a:latin typeface="Average"/>
              <a:ea typeface="Average"/>
              <a:cs typeface="Average"/>
              <a:sym typeface="Average"/>
            </a:endParaRPr>
          </a:p>
          <a:p>
            <a:pPr indent="0" lvl="0" marL="0" rtl="0" algn="l">
              <a:spcBef>
                <a:spcPts val="0"/>
              </a:spcBef>
              <a:spcAft>
                <a:spcPts val="0"/>
              </a:spcAft>
              <a:buNone/>
            </a:pPr>
            <a:r>
              <a:t/>
            </a:r>
            <a:endParaRPr sz="2000" u="sng">
              <a:solidFill>
                <a:schemeClr val="dk1"/>
              </a:solidFill>
              <a:latin typeface="Average"/>
              <a:ea typeface="Average"/>
              <a:cs typeface="Average"/>
              <a:sym typeface="Average"/>
            </a:endParaRPr>
          </a:p>
          <a:p>
            <a:pPr indent="0" lvl="0" marL="0" rtl="0" algn="l">
              <a:spcBef>
                <a:spcPts val="0"/>
              </a:spcBef>
              <a:spcAft>
                <a:spcPts val="0"/>
              </a:spcAft>
              <a:buNone/>
            </a:pPr>
            <a:r>
              <a:rPr lang="en" sz="1300">
                <a:solidFill>
                  <a:schemeClr val="dk1"/>
                </a:solidFill>
                <a:latin typeface="Average"/>
                <a:ea typeface="Average"/>
                <a:cs typeface="Average"/>
                <a:sym typeface="Average"/>
              </a:rPr>
              <a:t>In this example we have two variables. One is assigned to an empty string and the other is assigned to the value of x. </a:t>
            </a:r>
            <a:endParaRPr sz="1300">
              <a:solidFill>
                <a:schemeClr val="dk1"/>
              </a:solidFill>
              <a:latin typeface="Average"/>
              <a:ea typeface="Average"/>
              <a:cs typeface="Average"/>
              <a:sym typeface="Average"/>
            </a:endParaRPr>
          </a:p>
          <a:p>
            <a:pPr indent="0" lvl="0" marL="0" rtl="0" algn="l">
              <a:spcBef>
                <a:spcPts val="0"/>
              </a:spcBef>
              <a:spcAft>
                <a:spcPts val="0"/>
              </a:spcAft>
              <a:buNone/>
            </a:pPr>
            <a:r>
              <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lang="en" sz="1300">
                <a:solidFill>
                  <a:schemeClr val="dk1"/>
                </a:solidFill>
                <a:latin typeface="Average"/>
                <a:ea typeface="Average"/>
                <a:cs typeface="Average"/>
                <a:sym typeface="Average"/>
              </a:rPr>
              <a:t>We also have a person object with a first and last name along with an age.</a:t>
            </a:r>
            <a:endParaRPr sz="1300">
              <a:solidFill>
                <a:schemeClr val="dk1"/>
              </a:solidFill>
              <a:latin typeface="Average"/>
              <a:ea typeface="Average"/>
              <a:cs typeface="Average"/>
              <a:sym typeface="Average"/>
            </a:endParaRPr>
          </a:p>
          <a:p>
            <a:pPr indent="0" lvl="0" marL="0" rtl="0" algn="l">
              <a:spcBef>
                <a:spcPts val="0"/>
              </a:spcBef>
              <a:spcAft>
                <a:spcPts val="0"/>
              </a:spcAft>
              <a:buNone/>
            </a:pPr>
            <a:r>
              <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lang="en" sz="1300">
                <a:solidFill>
                  <a:schemeClr val="dk1"/>
                </a:solidFill>
                <a:latin typeface="Average"/>
                <a:ea typeface="Average"/>
                <a:cs typeface="Average"/>
                <a:sym typeface="Average"/>
              </a:rPr>
              <a:t>X is acting as a “placeholder”(key) for the values in the object, so when we say (</a:t>
            </a:r>
            <a:r>
              <a:rPr b="1" lang="en" sz="1300">
                <a:solidFill>
                  <a:schemeClr val="dk1"/>
                </a:solidFill>
                <a:latin typeface="Average"/>
                <a:ea typeface="Average"/>
                <a:cs typeface="Average"/>
                <a:sym typeface="Average"/>
              </a:rPr>
              <a:t>x in person</a:t>
            </a:r>
            <a:r>
              <a:rPr lang="en" sz="1300">
                <a:solidFill>
                  <a:schemeClr val="dk1"/>
                </a:solidFill>
                <a:latin typeface="Average"/>
                <a:ea typeface="Average"/>
                <a:cs typeface="Average"/>
                <a:sym typeface="Average"/>
              </a:rPr>
              <a:t>) we are saying the </a:t>
            </a:r>
            <a:r>
              <a:rPr lang="en" sz="1300">
                <a:solidFill>
                  <a:schemeClr val="dk1"/>
                </a:solidFill>
                <a:latin typeface="Average"/>
                <a:ea typeface="Average"/>
                <a:cs typeface="Average"/>
                <a:sym typeface="Average"/>
              </a:rPr>
              <a:t>properties of person.</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lang="en" sz="1300">
                <a:solidFill>
                  <a:schemeClr val="dk1"/>
                </a:solidFill>
                <a:latin typeface="Average"/>
                <a:ea typeface="Average"/>
                <a:cs typeface="Average"/>
                <a:sym typeface="Average"/>
              </a:rPr>
              <a:t>We know the </a:t>
            </a:r>
            <a:r>
              <a:rPr b="1" lang="en" sz="1300">
                <a:solidFill>
                  <a:schemeClr val="dk1"/>
                </a:solidFill>
                <a:latin typeface="Average"/>
                <a:ea typeface="Average"/>
                <a:cs typeface="Average"/>
                <a:sym typeface="Average"/>
              </a:rPr>
              <a:t>+= </a:t>
            </a:r>
            <a:r>
              <a:rPr lang="en" sz="1300">
                <a:solidFill>
                  <a:schemeClr val="dk1"/>
                </a:solidFill>
                <a:latin typeface="Average"/>
                <a:ea typeface="Average"/>
                <a:cs typeface="Average"/>
                <a:sym typeface="Average"/>
              </a:rPr>
              <a:t>operator is a shorthand for (</a:t>
            </a:r>
            <a:r>
              <a:rPr b="1" lang="en" sz="1300">
                <a:solidFill>
                  <a:schemeClr val="dk1"/>
                </a:solidFill>
                <a:latin typeface="Average"/>
                <a:ea typeface="Average"/>
                <a:cs typeface="Average"/>
                <a:sym typeface="Average"/>
              </a:rPr>
              <a:t>value = value + value)</a:t>
            </a:r>
            <a:r>
              <a:rPr lang="en" sz="1300">
                <a:solidFill>
                  <a:schemeClr val="dk1"/>
                </a:solidFill>
                <a:latin typeface="Average"/>
                <a:ea typeface="Average"/>
                <a:cs typeface="Average"/>
                <a:sym typeface="Average"/>
              </a:rPr>
              <a:t>. So this is saying…</a:t>
            </a:r>
            <a:endParaRPr sz="1300">
              <a:solidFill>
                <a:schemeClr val="dk1"/>
              </a:solidFill>
              <a:latin typeface="Average"/>
              <a:ea typeface="Average"/>
              <a:cs typeface="Average"/>
              <a:sym typeface="Average"/>
            </a:endParaRPr>
          </a:p>
          <a:p>
            <a:pPr indent="0" lvl="0" marL="0" rtl="0" algn="l">
              <a:spcBef>
                <a:spcPts val="0"/>
              </a:spcBef>
              <a:spcAft>
                <a:spcPts val="0"/>
              </a:spcAft>
              <a:buNone/>
            </a:pPr>
            <a:r>
              <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b="1" lang="en" sz="1300">
                <a:solidFill>
                  <a:schemeClr val="dk1"/>
                </a:solidFill>
                <a:latin typeface="Average"/>
                <a:ea typeface="Average"/>
                <a:cs typeface="Average"/>
                <a:sym typeface="Average"/>
              </a:rPr>
              <a:t>“ ” + fname + “ ” = John</a:t>
            </a:r>
            <a:endParaRPr b="1" sz="1300">
              <a:solidFill>
                <a:schemeClr val="dk1"/>
              </a:solidFill>
              <a:latin typeface="Average"/>
              <a:ea typeface="Average"/>
              <a:cs typeface="Average"/>
              <a:sym typeface="Average"/>
            </a:endParaRPr>
          </a:p>
          <a:p>
            <a:pPr indent="0" lvl="0" marL="0" rtl="0" algn="l">
              <a:spcBef>
                <a:spcPts val="0"/>
              </a:spcBef>
              <a:spcAft>
                <a:spcPts val="0"/>
              </a:spcAft>
              <a:buNone/>
            </a:pPr>
            <a:r>
              <a:rPr b="1" lang="en" sz="1300">
                <a:solidFill>
                  <a:schemeClr val="dk1"/>
                </a:solidFill>
                <a:latin typeface="Average"/>
                <a:ea typeface="Average"/>
                <a:cs typeface="Average"/>
                <a:sym typeface="Average"/>
              </a:rPr>
              <a:t>“ ” + name + “ ” = Doe</a:t>
            </a:r>
            <a:endParaRPr b="1" sz="1300">
              <a:solidFill>
                <a:schemeClr val="dk1"/>
              </a:solidFill>
              <a:latin typeface="Average"/>
              <a:ea typeface="Average"/>
              <a:cs typeface="Average"/>
              <a:sym typeface="Average"/>
            </a:endParaRPr>
          </a:p>
          <a:p>
            <a:pPr indent="0" lvl="0" marL="0" rtl="0" algn="l">
              <a:spcBef>
                <a:spcPts val="0"/>
              </a:spcBef>
              <a:spcAft>
                <a:spcPts val="0"/>
              </a:spcAft>
              <a:buNone/>
            </a:pPr>
            <a:r>
              <a:rPr b="1" lang="en" sz="1300">
                <a:solidFill>
                  <a:schemeClr val="dk1"/>
                </a:solidFill>
                <a:latin typeface="Average"/>
                <a:ea typeface="Average"/>
                <a:cs typeface="Average"/>
                <a:sym typeface="Average"/>
              </a:rPr>
              <a:t>“ ” + age + “ ” = 25</a:t>
            </a:r>
            <a:endParaRPr b="1" sz="1300">
              <a:solidFill>
                <a:schemeClr val="dk1"/>
              </a:solidFill>
              <a:latin typeface="Average"/>
              <a:ea typeface="Average"/>
              <a:cs typeface="Average"/>
              <a:sym typeface="Average"/>
            </a:endParaRPr>
          </a:p>
          <a:p>
            <a:pPr indent="0" lvl="0" marL="0" rtl="0" algn="l">
              <a:spcBef>
                <a:spcPts val="0"/>
              </a:spcBef>
              <a:spcAft>
                <a:spcPts val="0"/>
              </a:spcAft>
              <a:buNone/>
            </a:pPr>
            <a:r>
              <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lang="en" sz="1300">
                <a:solidFill>
                  <a:schemeClr val="dk1"/>
                </a:solidFill>
                <a:latin typeface="Average"/>
                <a:ea typeface="Average"/>
                <a:cs typeface="Average"/>
                <a:sym typeface="Average"/>
              </a:rPr>
              <a:t>Which is equal to </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b="1" lang="en" sz="1300">
                <a:solidFill>
                  <a:schemeClr val="dk1"/>
                </a:solidFill>
                <a:latin typeface="Average"/>
                <a:ea typeface="Average"/>
                <a:cs typeface="Average"/>
                <a:sym typeface="Average"/>
              </a:rPr>
              <a:t>John Doe 25 </a:t>
            </a:r>
            <a:endParaRPr b="1" sz="1300">
              <a:solidFill>
                <a:schemeClr val="dk1"/>
              </a:solidFill>
              <a:latin typeface="Average"/>
              <a:ea typeface="Average"/>
              <a:cs typeface="Average"/>
              <a:sym typeface="Average"/>
            </a:endParaRPr>
          </a:p>
        </p:txBody>
      </p:sp>
      <p:pic>
        <p:nvPicPr>
          <p:cNvPr id="438" name="Google Shape;438;p67"/>
          <p:cNvPicPr preferRelativeResize="0"/>
          <p:nvPr/>
        </p:nvPicPr>
        <p:blipFill>
          <a:blip r:embed="rId3">
            <a:alphaModFix/>
          </a:blip>
          <a:stretch>
            <a:fillRect/>
          </a:stretch>
        </p:blipFill>
        <p:spPr>
          <a:xfrm>
            <a:off x="3741900" y="2866250"/>
            <a:ext cx="4975401" cy="1168725"/>
          </a:xfrm>
          <a:prstGeom prst="rect">
            <a:avLst/>
          </a:prstGeom>
          <a:noFill/>
          <a:ln>
            <a:noFill/>
          </a:ln>
        </p:spPr>
      </p:pic>
      <p:pic>
        <p:nvPicPr>
          <p:cNvPr id="439" name="Google Shape;439;p67"/>
          <p:cNvPicPr preferRelativeResize="0"/>
          <p:nvPr/>
        </p:nvPicPr>
        <p:blipFill>
          <a:blip r:embed="rId4">
            <a:alphaModFix/>
          </a:blip>
          <a:stretch>
            <a:fillRect/>
          </a:stretch>
        </p:blipFill>
        <p:spPr>
          <a:xfrm>
            <a:off x="5693375" y="4187325"/>
            <a:ext cx="1752600" cy="838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443" name="Shape 443"/>
        <p:cNvGrpSpPr/>
        <p:nvPr/>
      </p:nvGrpSpPr>
      <p:grpSpPr>
        <a:xfrm>
          <a:off x="0" y="0"/>
          <a:ext cx="0" cy="0"/>
          <a:chOff x="0" y="0"/>
          <a:chExt cx="0" cy="0"/>
        </a:xfrm>
      </p:grpSpPr>
      <p:sp>
        <p:nvSpPr>
          <p:cNvPr id="444" name="Google Shape;444;p6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Practice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9"/>
          <p:cNvSpPr txBox="1"/>
          <p:nvPr>
            <p:ph type="title"/>
          </p:nvPr>
        </p:nvSpPr>
        <p:spPr>
          <a:xfrm>
            <a:off x="645900" y="104925"/>
            <a:ext cx="7852200" cy="487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For/Of Loop</a:t>
            </a:r>
            <a:endParaRPr/>
          </a:p>
          <a:p>
            <a:pPr indent="0" lvl="0" marL="0" rtl="0" algn="l">
              <a:spcBef>
                <a:spcPts val="0"/>
              </a:spcBef>
              <a:spcAft>
                <a:spcPts val="0"/>
              </a:spcAft>
              <a:buNone/>
            </a:pPr>
            <a:r>
              <a:rPr lang="en" sz="2711"/>
              <a:t>The JavaScript for/of statement loops through the values an </a:t>
            </a:r>
            <a:r>
              <a:rPr b="1" lang="en" sz="2711"/>
              <a:t>iterable</a:t>
            </a:r>
            <a:r>
              <a:rPr lang="en" sz="2711"/>
              <a:t> object.</a:t>
            </a:r>
            <a:endParaRPr sz="2711"/>
          </a:p>
          <a:p>
            <a:pPr indent="0" lvl="0" marL="0" rtl="0" algn="l">
              <a:spcBef>
                <a:spcPts val="0"/>
              </a:spcBef>
              <a:spcAft>
                <a:spcPts val="0"/>
              </a:spcAft>
              <a:buNone/>
            </a:pPr>
            <a:r>
              <a:t/>
            </a:r>
            <a:endParaRPr sz="2711"/>
          </a:p>
          <a:p>
            <a:pPr indent="0" lvl="0" marL="0" rtl="0" algn="l">
              <a:spcBef>
                <a:spcPts val="0"/>
              </a:spcBef>
              <a:spcAft>
                <a:spcPts val="0"/>
              </a:spcAft>
              <a:buNone/>
            </a:pPr>
            <a:r>
              <a:rPr lang="en" sz="2111"/>
              <a:t>It lets you loop over iterable data structures like Arrays, Strings, Maps, NodeList, and more:</a:t>
            </a:r>
            <a:endParaRPr sz="2111"/>
          </a:p>
          <a:p>
            <a:pPr indent="0" lvl="0" marL="0" rtl="0" algn="ctr">
              <a:spcBef>
                <a:spcPts val="0"/>
              </a:spcBef>
              <a:spcAft>
                <a:spcPts val="0"/>
              </a:spcAft>
              <a:buNone/>
            </a:pPr>
            <a:r>
              <a:rPr lang="en" sz="2711" u="sng"/>
              <a:t>Syntax</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l">
              <a:spcBef>
                <a:spcPts val="0"/>
              </a:spcBef>
              <a:spcAft>
                <a:spcPts val="0"/>
              </a:spcAft>
              <a:buNone/>
            </a:pPr>
            <a:r>
              <a:rPr b="1" lang="en" sz="1822" u="sng"/>
              <a:t>Variable</a:t>
            </a:r>
            <a:r>
              <a:rPr lang="en" sz="1822"/>
              <a:t> - for every iteration the value of the next property is assigned to the variable. Variable can be declared with const, let, or var.</a:t>
            </a:r>
            <a:endParaRPr sz="1822"/>
          </a:p>
          <a:p>
            <a:pPr indent="0" lvl="0" marL="0" rtl="0" algn="l">
              <a:spcBef>
                <a:spcPts val="0"/>
              </a:spcBef>
              <a:spcAft>
                <a:spcPts val="0"/>
              </a:spcAft>
              <a:buNone/>
            </a:pPr>
            <a:r>
              <a:t/>
            </a:r>
            <a:endParaRPr sz="1822"/>
          </a:p>
          <a:p>
            <a:pPr indent="0" lvl="0" marL="0" rtl="0" algn="l">
              <a:spcBef>
                <a:spcPts val="0"/>
              </a:spcBef>
              <a:spcAft>
                <a:spcPts val="0"/>
              </a:spcAft>
              <a:buNone/>
            </a:pPr>
            <a:r>
              <a:rPr b="1" lang="en" sz="1822" u="sng"/>
              <a:t>Iterable</a:t>
            </a:r>
            <a:r>
              <a:rPr lang="en" sz="1822"/>
              <a:t> - an object that has iterable properties</a:t>
            </a:r>
            <a:endParaRPr sz="1822"/>
          </a:p>
        </p:txBody>
      </p:sp>
      <p:pic>
        <p:nvPicPr>
          <p:cNvPr id="450" name="Google Shape;450;p69"/>
          <p:cNvPicPr preferRelativeResize="0"/>
          <p:nvPr/>
        </p:nvPicPr>
        <p:blipFill>
          <a:blip r:embed="rId3">
            <a:alphaModFix/>
          </a:blip>
          <a:stretch>
            <a:fillRect/>
          </a:stretch>
        </p:blipFill>
        <p:spPr>
          <a:xfrm>
            <a:off x="3018900" y="2799225"/>
            <a:ext cx="3596175" cy="9287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0"/>
          <p:cNvSpPr txBox="1"/>
          <p:nvPr>
            <p:ph type="title"/>
          </p:nvPr>
        </p:nvSpPr>
        <p:spPr>
          <a:xfrm>
            <a:off x="311700" y="13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Looping over an Array Example</a:t>
            </a:r>
            <a:endParaRPr/>
          </a:p>
        </p:txBody>
      </p:sp>
      <p:pic>
        <p:nvPicPr>
          <p:cNvPr id="456" name="Google Shape;456;p70"/>
          <p:cNvPicPr preferRelativeResize="0"/>
          <p:nvPr/>
        </p:nvPicPr>
        <p:blipFill>
          <a:blip r:embed="rId3">
            <a:alphaModFix/>
          </a:blip>
          <a:stretch>
            <a:fillRect/>
          </a:stretch>
        </p:blipFill>
        <p:spPr>
          <a:xfrm>
            <a:off x="5418000" y="953850"/>
            <a:ext cx="3313325" cy="1057875"/>
          </a:xfrm>
          <a:prstGeom prst="rect">
            <a:avLst/>
          </a:prstGeom>
          <a:noFill/>
          <a:ln>
            <a:noFill/>
          </a:ln>
        </p:spPr>
      </p:pic>
      <p:pic>
        <p:nvPicPr>
          <p:cNvPr id="457" name="Google Shape;457;p70"/>
          <p:cNvPicPr preferRelativeResize="0"/>
          <p:nvPr/>
        </p:nvPicPr>
        <p:blipFill>
          <a:blip r:embed="rId4">
            <a:alphaModFix/>
          </a:blip>
          <a:stretch>
            <a:fillRect/>
          </a:stretch>
        </p:blipFill>
        <p:spPr>
          <a:xfrm>
            <a:off x="6310013" y="2847600"/>
            <a:ext cx="1066800" cy="1581150"/>
          </a:xfrm>
          <a:prstGeom prst="rect">
            <a:avLst/>
          </a:prstGeom>
          <a:noFill/>
          <a:ln>
            <a:noFill/>
          </a:ln>
        </p:spPr>
      </p:pic>
      <p:sp>
        <p:nvSpPr>
          <p:cNvPr id="458" name="Google Shape;458;p70"/>
          <p:cNvSpPr txBox="1"/>
          <p:nvPr/>
        </p:nvSpPr>
        <p:spPr>
          <a:xfrm>
            <a:off x="616650" y="939000"/>
            <a:ext cx="3714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Here we an array named cars with three string values.</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A variable named text assigned to an empty string.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a:t>
            </a:r>
            <a:r>
              <a:rPr b="1" lang="en">
                <a:solidFill>
                  <a:schemeClr val="dk1"/>
                </a:solidFill>
                <a:latin typeface="Average"/>
                <a:ea typeface="Average"/>
                <a:cs typeface="Average"/>
                <a:sym typeface="Average"/>
              </a:rPr>
              <a:t>for/of</a:t>
            </a:r>
            <a:r>
              <a:rPr lang="en">
                <a:solidFill>
                  <a:schemeClr val="dk1"/>
                </a:solidFill>
                <a:latin typeface="Average"/>
                <a:ea typeface="Average"/>
                <a:cs typeface="Average"/>
                <a:sym typeface="Average"/>
              </a:rPr>
              <a:t> loop is setting the value of </a:t>
            </a:r>
            <a:r>
              <a:rPr b="1" lang="en">
                <a:solidFill>
                  <a:schemeClr val="dk1"/>
                </a:solidFill>
                <a:latin typeface="Average"/>
                <a:ea typeface="Average"/>
                <a:cs typeface="Average"/>
                <a:sym typeface="Average"/>
              </a:rPr>
              <a:t>x</a:t>
            </a:r>
            <a:r>
              <a:rPr lang="en">
                <a:solidFill>
                  <a:schemeClr val="dk1"/>
                </a:solidFill>
                <a:latin typeface="Average"/>
                <a:ea typeface="Average"/>
                <a:cs typeface="Average"/>
                <a:sym typeface="Average"/>
              </a:rPr>
              <a:t> (</a:t>
            </a:r>
            <a:r>
              <a:rPr b="1" i="1" lang="en" sz="1300">
                <a:solidFill>
                  <a:schemeClr val="dk1"/>
                </a:solidFill>
                <a:latin typeface="Average"/>
                <a:ea typeface="Average"/>
                <a:cs typeface="Average"/>
                <a:sym typeface="Average"/>
              </a:rPr>
              <a:t>let x</a:t>
            </a:r>
            <a:r>
              <a:rPr lang="en">
                <a:solidFill>
                  <a:schemeClr val="dk1"/>
                </a:solidFill>
                <a:latin typeface="Average"/>
                <a:ea typeface="Average"/>
                <a:cs typeface="Average"/>
                <a:sym typeface="Average"/>
              </a:rPr>
              <a:t>)to the values in the Car array(</a:t>
            </a:r>
            <a:r>
              <a:rPr b="1" i="1" lang="en">
                <a:solidFill>
                  <a:schemeClr val="dk1"/>
                </a:solidFill>
                <a:latin typeface="Average"/>
                <a:ea typeface="Average"/>
                <a:cs typeface="Average"/>
                <a:sym typeface="Average"/>
              </a:rPr>
              <a:t>of cars)</a:t>
            </a:r>
            <a:r>
              <a:rPr lang="en">
                <a:solidFill>
                  <a:schemeClr val="dk1"/>
                </a:solidFill>
                <a:latin typeface="Average"/>
                <a:ea typeface="Average"/>
                <a:cs typeface="Average"/>
                <a:sym typeface="Average"/>
              </a:rPr>
              <a:t> and printing out the values. (</a:t>
            </a:r>
            <a:r>
              <a:rPr b="1" i="1" lang="en">
                <a:solidFill>
                  <a:schemeClr val="dk1"/>
                </a:solidFill>
                <a:latin typeface="Average"/>
                <a:ea typeface="Average"/>
                <a:cs typeface="Average"/>
                <a:sym typeface="Average"/>
              </a:rPr>
              <a:t>text += x + “&lt;br&gt;”;</a:t>
            </a:r>
            <a:r>
              <a:rPr lang="en">
                <a:solidFill>
                  <a:schemeClr val="dk1"/>
                </a:solidFill>
                <a:latin typeface="Average"/>
                <a:ea typeface="Average"/>
                <a:cs typeface="Average"/>
                <a:sym typeface="Average"/>
              </a:rPr>
              <a:t>)</a:t>
            </a:r>
            <a:endParaRPr>
              <a:solidFill>
                <a:schemeClr val="dk1"/>
              </a:solidFill>
              <a:latin typeface="Average"/>
              <a:ea typeface="Average"/>
              <a:cs typeface="Average"/>
              <a:sym typeface="Averag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462" name="Shape 462"/>
        <p:cNvGrpSpPr/>
        <p:nvPr/>
      </p:nvGrpSpPr>
      <p:grpSpPr>
        <a:xfrm>
          <a:off x="0" y="0"/>
          <a:ext cx="0" cy="0"/>
          <a:chOff x="0" y="0"/>
          <a:chExt cx="0" cy="0"/>
        </a:xfrm>
      </p:grpSpPr>
      <p:sp>
        <p:nvSpPr>
          <p:cNvPr id="463" name="Google Shape;463;p7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Practice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a:t>
            </a:r>
            <a:r>
              <a:rPr lang="en"/>
              <a:t> Expressions</a:t>
            </a:r>
            <a:endParaRPr/>
          </a:p>
        </p:txBody>
      </p:sp>
      <p:sp>
        <p:nvSpPr>
          <p:cNvPr id="95" name="Google Shape;95;p18"/>
          <p:cNvSpPr txBox="1"/>
          <p:nvPr>
            <p:ph idx="1" type="body"/>
          </p:nvPr>
        </p:nvSpPr>
        <p:spPr>
          <a:xfrm>
            <a:off x="311700" y="780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Expressions that </a:t>
            </a:r>
            <a:r>
              <a:rPr lang="en"/>
              <a:t>evaluate</a:t>
            </a:r>
            <a:r>
              <a:rPr lang="en"/>
              <a:t> to the boolean value true or false are considered to be logical expressions. This set of expressions often involves the usage of logical operators &amp;&amp; (AND), ||(OR) and !(NOT)</a:t>
            </a:r>
            <a:endParaRPr/>
          </a:p>
        </p:txBody>
      </p:sp>
      <p:pic>
        <p:nvPicPr>
          <p:cNvPr id="96" name="Google Shape;96;p18"/>
          <p:cNvPicPr preferRelativeResize="0"/>
          <p:nvPr/>
        </p:nvPicPr>
        <p:blipFill>
          <a:blip r:embed="rId3">
            <a:alphaModFix/>
          </a:blip>
          <a:stretch>
            <a:fillRect/>
          </a:stretch>
        </p:blipFill>
        <p:spPr>
          <a:xfrm>
            <a:off x="401950" y="2136300"/>
            <a:ext cx="7151826" cy="12690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2"/>
          <p:cNvSpPr txBox="1"/>
          <p:nvPr>
            <p:ph type="title"/>
          </p:nvPr>
        </p:nvSpPr>
        <p:spPr>
          <a:xfrm>
            <a:off x="645900" y="104925"/>
            <a:ext cx="7852200" cy="48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The </a:t>
            </a:r>
            <a:r>
              <a:rPr lang="en" u="sng"/>
              <a:t>While </a:t>
            </a:r>
            <a:r>
              <a:rPr lang="en" u="sng"/>
              <a:t>Loop</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sz="2711"/>
              <a:t>The while loop, loops through a block of code as long as a specified condition is true.</a:t>
            </a:r>
            <a:endParaRPr sz="2711"/>
          </a:p>
          <a:p>
            <a:pPr indent="0" lvl="0" marL="0" rtl="0" algn="l">
              <a:spcBef>
                <a:spcPts val="0"/>
              </a:spcBef>
              <a:spcAft>
                <a:spcPts val="0"/>
              </a:spcAft>
              <a:buNone/>
            </a:pPr>
            <a:r>
              <a:t/>
            </a:r>
            <a:endParaRPr sz="2711"/>
          </a:p>
          <a:p>
            <a:pPr indent="0" lvl="0" marL="0" rtl="0" algn="l">
              <a:spcBef>
                <a:spcPts val="0"/>
              </a:spcBef>
              <a:spcAft>
                <a:spcPts val="0"/>
              </a:spcAft>
              <a:buNone/>
            </a:pPr>
            <a:r>
              <a:t/>
            </a:r>
            <a:endParaRPr sz="2111"/>
          </a:p>
          <a:p>
            <a:pPr indent="0" lvl="0" marL="0" rtl="0" algn="ctr">
              <a:spcBef>
                <a:spcPts val="0"/>
              </a:spcBef>
              <a:spcAft>
                <a:spcPts val="0"/>
              </a:spcAft>
              <a:buNone/>
            </a:pPr>
            <a:r>
              <a:rPr lang="en" sz="2711" u="sng"/>
              <a:t>Syntax</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l">
              <a:spcBef>
                <a:spcPts val="0"/>
              </a:spcBef>
              <a:spcAft>
                <a:spcPts val="0"/>
              </a:spcAft>
              <a:buNone/>
            </a:pPr>
            <a:r>
              <a:t/>
            </a:r>
            <a:endParaRPr sz="1822"/>
          </a:p>
        </p:txBody>
      </p:sp>
      <p:pic>
        <p:nvPicPr>
          <p:cNvPr id="469" name="Google Shape;469;p72"/>
          <p:cNvPicPr preferRelativeResize="0"/>
          <p:nvPr/>
        </p:nvPicPr>
        <p:blipFill>
          <a:blip r:embed="rId3">
            <a:alphaModFix/>
          </a:blip>
          <a:stretch>
            <a:fillRect/>
          </a:stretch>
        </p:blipFill>
        <p:spPr>
          <a:xfrm>
            <a:off x="2992175" y="3542975"/>
            <a:ext cx="3505500" cy="915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3"/>
          <p:cNvSpPr txBox="1"/>
          <p:nvPr>
            <p:ph type="title"/>
          </p:nvPr>
        </p:nvSpPr>
        <p:spPr>
          <a:xfrm>
            <a:off x="311700" y="254275"/>
            <a:ext cx="2808000" cy="50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 Example</a:t>
            </a:r>
            <a:endParaRPr/>
          </a:p>
        </p:txBody>
      </p:sp>
      <p:pic>
        <p:nvPicPr>
          <p:cNvPr id="475" name="Google Shape;475;p73"/>
          <p:cNvPicPr preferRelativeResize="0"/>
          <p:nvPr/>
        </p:nvPicPr>
        <p:blipFill rotWithShape="1">
          <a:blip r:embed="rId3">
            <a:alphaModFix/>
          </a:blip>
          <a:srcRect b="4434" l="0" r="0" t="0"/>
          <a:stretch/>
        </p:blipFill>
        <p:spPr>
          <a:xfrm>
            <a:off x="416850" y="1006775"/>
            <a:ext cx="3756725" cy="1207600"/>
          </a:xfrm>
          <a:prstGeom prst="rect">
            <a:avLst/>
          </a:prstGeom>
          <a:noFill/>
          <a:ln>
            <a:noFill/>
          </a:ln>
        </p:spPr>
      </p:pic>
      <p:pic>
        <p:nvPicPr>
          <p:cNvPr id="476" name="Google Shape;476;p73"/>
          <p:cNvPicPr preferRelativeResize="0"/>
          <p:nvPr/>
        </p:nvPicPr>
        <p:blipFill>
          <a:blip r:embed="rId4">
            <a:alphaModFix/>
          </a:blip>
          <a:stretch>
            <a:fillRect/>
          </a:stretch>
        </p:blipFill>
        <p:spPr>
          <a:xfrm>
            <a:off x="6246000" y="1006775"/>
            <a:ext cx="1309525" cy="2368525"/>
          </a:xfrm>
          <a:prstGeom prst="rect">
            <a:avLst/>
          </a:prstGeom>
          <a:noFill/>
          <a:ln>
            <a:noFill/>
          </a:ln>
        </p:spPr>
      </p:pic>
      <p:sp>
        <p:nvSpPr>
          <p:cNvPr id="477" name="Google Shape;477;p73"/>
          <p:cNvSpPr txBox="1"/>
          <p:nvPr/>
        </p:nvSpPr>
        <p:spPr>
          <a:xfrm>
            <a:off x="311700" y="2494650"/>
            <a:ext cx="566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The</a:t>
            </a:r>
            <a:r>
              <a:rPr lang="en">
                <a:solidFill>
                  <a:schemeClr val="dk1"/>
                </a:solidFill>
                <a:latin typeface="Average"/>
                <a:ea typeface="Average"/>
                <a:cs typeface="Average"/>
                <a:sym typeface="Average"/>
              </a:rPr>
              <a:t> while statement evaluates the expression before each iteration of the loop.</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If the expression evaluates to true, the while statement executes the statement. If the expression evaluates to false, execution </a:t>
            </a:r>
            <a:r>
              <a:rPr lang="en">
                <a:solidFill>
                  <a:schemeClr val="dk1"/>
                </a:solidFill>
                <a:latin typeface="Average"/>
                <a:ea typeface="Average"/>
                <a:cs typeface="Average"/>
                <a:sym typeface="Average"/>
              </a:rPr>
              <a:t>continues</a:t>
            </a:r>
            <a:r>
              <a:rPr lang="en">
                <a:solidFill>
                  <a:schemeClr val="dk1"/>
                </a:solidFill>
                <a:latin typeface="Average"/>
                <a:ea typeface="Average"/>
                <a:cs typeface="Average"/>
                <a:sym typeface="Average"/>
              </a:rPr>
              <a:t> with the statement after the while loop.</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while loop evaluates the expression before each iteration, therefore, the while loop is known as a pretest loop. For this reason, it is possible that the statement inside the while loop is never executed.</a:t>
            </a:r>
            <a:endParaRPr>
              <a:solidFill>
                <a:schemeClr val="dk1"/>
              </a:solidFill>
              <a:latin typeface="Average"/>
              <a:ea typeface="Average"/>
              <a:cs typeface="Average"/>
              <a:sym typeface="Averag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following illustrates the while loop statement</a:t>
            </a:r>
            <a:endParaRPr/>
          </a:p>
        </p:txBody>
      </p:sp>
      <p:pic>
        <p:nvPicPr>
          <p:cNvPr id="483" name="Google Shape;483;p74"/>
          <p:cNvPicPr preferRelativeResize="0"/>
          <p:nvPr/>
        </p:nvPicPr>
        <p:blipFill>
          <a:blip r:embed="rId3">
            <a:alphaModFix/>
          </a:blip>
          <a:stretch>
            <a:fillRect/>
          </a:stretch>
        </p:blipFill>
        <p:spPr>
          <a:xfrm>
            <a:off x="2310725" y="1142100"/>
            <a:ext cx="4405736" cy="3820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5"/>
          <p:cNvSpPr txBox="1"/>
          <p:nvPr>
            <p:ph type="title"/>
          </p:nvPr>
        </p:nvSpPr>
        <p:spPr>
          <a:xfrm>
            <a:off x="645900" y="104925"/>
            <a:ext cx="7852200" cy="48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The Do/While Loop</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sz="2100"/>
              <a:t>The do/while loop is a variant of the loop. This loop will execute the code block once, before checking if the condition is true, then it will repeat the loop as long as the condition is true.</a:t>
            </a:r>
            <a:endParaRPr sz="2100"/>
          </a:p>
          <a:p>
            <a:pPr indent="0" lvl="0" marL="0" rtl="0" algn="l">
              <a:spcBef>
                <a:spcPts val="0"/>
              </a:spcBef>
              <a:spcAft>
                <a:spcPts val="0"/>
              </a:spcAft>
              <a:buNone/>
            </a:pPr>
            <a:r>
              <a:t/>
            </a:r>
            <a:endParaRPr sz="2111"/>
          </a:p>
          <a:p>
            <a:pPr indent="0" lvl="0" marL="0" rtl="0" algn="ctr">
              <a:spcBef>
                <a:spcPts val="0"/>
              </a:spcBef>
              <a:spcAft>
                <a:spcPts val="0"/>
              </a:spcAft>
              <a:buNone/>
            </a:pPr>
            <a:r>
              <a:rPr lang="en" sz="2711" u="sng"/>
              <a:t>Syntax</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l">
              <a:spcBef>
                <a:spcPts val="0"/>
              </a:spcBef>
              <a:spcAft>
                <a:spcPts val="0"/>
              </a:spcAft>
              <a:buNone/>
            </a:pPr>
            <a:r>
              <a:t/>
            </a:r>
            <a:endParaRPr sz="1822"/>
          </a:p>
        </p:txBody>
      </p:sp>
      <p:pic>
        <p:nvPicPr>
          <p:cNvPr id="489" name="Google Shape;489;p75"/>
          <p:cNvPicPr preferRelativeResize="0"/>
          <p:nvPr/>
        </p:nvPicPr>
        <p:blipFill>
          <a:blip r:embed="rId3">
            <a:alphaModFix/>
          </a:blip>
          <a:stretch>
            <a:fillRect/>
          </a:stretch>
        </p:blipFill>
        <p:spPr>
          <a:xfrm>
            <a:off x="3122150" y="3144300"/>
            <a:ext cx="3121550" cy="983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6"/>
          <p:cNvSpPr txBox="1"/>
          <p:nvPr>
            <p:ph type="title"/>
          </p:nvPr>
        </p:nvSpPr>
        <p:spPr>
          <a:xfrm>
            <a:off x="645900" y="104925"/>
            <a:ext cx="7852200" cy="48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Do/While Loop Example</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sz="2100"/>
              <a:t>The example below uses a do/while loop. The loop will </a:t>
            </a:r>
            <a:r>
              <a:rPr lang="en" sz="2100"/>
              <a:t>always</a:t>
            </a:r>
            <a:r>
              <a:rPr lang="en" sz="2100"/>
              <a:t> be executed at least once, even if the </a:t>
            </a:r>
            <a:r>
              <a:rPr lang="en" sz="2100"/>
              <a:t>condition</a:t>
            </a:r>
            <a:r>
              <a:rPr lang="en" sz="2100"/>
              <a:t> is false, because the code block is executed before the condition is tested.</a:t>
            </a:r>
            <a:endParaRPr sz="2100"/>
          </a:p>
          <a:p>
            <a:pPr indent="0" lvl="0" marL="0" rtl="0" algn="l">
              <a:spcBef>
                <a:spcPts val="0"/>
              </a:spcBef>
              <a:spcAft>
                <a:spcPts val="0"/>
              </a:spcAft>
              <a:buNone/>
            </a:pPr>
            <a:r>
              <a:t/>
            </a:r>
            <a:endParaRPr sz="2111"/>
          </a:p>
          <a:p>
            <a:pPr indent="0" lvl="0" marL="0" rtl="0" algn="l">
              <a:spcBef>
                <a:spcPts val="0"/>
              </a:spcBef>
              <a:spcAft>
                <a:spcPts val="0"/>
              </a:spcAft>
              <a:buNone/>
            </a:pPr>
            <a:r>
              <a:t/>
            </a:r>
            <a:endParaRPr sz="2711"/>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l">
              <a:spcBef>
                <a:spcPts val="0"/>
              </a:spcBef>
              <a:spcAft>
                <a:spcPts val="0"/>
              </a:spcAft>
              <a:buNone/>
            </a:pPr>
            <a:r>
              <a:t/>
            </a:r>
            <a:endParaRPr sz="1822"/>
          </a:p>
        </p:txBody>
      </p:sp>
      <p:pic>
        <p:nvPicPr>
          <p:cNvPr id="495" name="Google Shape;495;p76"/>
          <p:cNvPicPr preferRelativeResize="0"/>
          <p:nvPr/>
        </p:nvPicPr>
        <p:blipFill>
          <a:blip r:embed="rId3">
            <a:alphaModFix/>
          </a:blip>
          <a:stretch>
            <a:fillRect/>
          </a:stretch>
        </p:blipFill>
        <p:spPr>
          <a:xfrm>
            <a:off x="693050" y="2539475"/>
            <a:ext cx="4240225" cy="1768375"/>
          </a:xfrm>
          <a:prstGeom prst="rect">
            <a:avLst/>
          </a:prstGeom>
          <a:noFill/>
          <a:ln>
            <a:noFill/>
          </a:ln>
        </p:spPr>
      </p:pic>
      <p:pic>
        <p:nvPicPr>
          <p:cNvPr id="496" name="Google Shape;496;p76"/>
          <p:cNvPicPr preferRelativeResize="0"/>
          <p:nvPr/>
        </p:nvPicPr>
        <p:blipFill>
          <a:blip r:embed="rId4">
            <a:alphaModFix/>
          </a:blip>
          <a:stretch>
            <a:fillRect/>
          </a:stretch>
        </p:blipFill>
        <p:spPr>
          <a:xfrm>
            <a:off x="6142750" y="2291450"/>
            <a:ext cx="1579475" cy="25858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7"/>
          <p:cNvSpPr txBox="1"/>
          <p:nvPr>
            <p:ph type="title"/>
          </p:nvPr>
        </p:nvSpPr>
        <p:spPr>
          <a:xfrm>
            <a:off x="538100" y="249225"/>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000"/>
              <a:t>So what is the difference between the while loop and the do/while loop?</a:t>
            </a:r>
            <a:endParaRPr sz="3000"/>
          </a:p>
        </p:txBody>
      </p:sp>
      <p:sp>
        <p:nvSpPr>
          <p:cNvPr id="502" name="Google Shape;502;p77"/>
          <p:cNvSpPr txBox="1"/>
          <p:nvPr/>
        </p:nvSpPr>
        <p:spPr>
          <a:xfrm>
            <a:off x="538100" y="1990150"/>
            <a:ext cx="8352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So, </a:t>
            </a:r>
            <a:r>
              <a:rPr lang="en">
                <a:solidFill>
                  <a:schemeClr val="dk1"/>
                </a:solidFill>
                <a:latin typeface="Average"/>
                <a:ea typeface="Average"/>
                <a:cs typeface="Average"/>
                <a:sym typeface="Average"/>
              </a:rPr>
              <a:t>remember</a:t>
            </a:r>
            <a:r>
              <a:rPr lang="en">
                <a:solidFill>
                  <a:schemeClr val="dk1"/>
                </a:solidFill>
                <a:latin typeface="Average"/>
                <a:ea typeface="Average"/>
                <a:cs typeface="Average"/>
                <a:sym typeface="Average"/>
              </a:rPr>
              <a:t> the </a:t>
            </a:r>
            <a:r>
              <a:rPr b="1" lang="en">
                <a:solidFill>
                  <a:schemeClr val="dk1"/>
                </a:solidFill>
                <a:latin typeface="Average"/>
                <a:ea typeface="Average"/>
                <a:cs typeface="Average"/>
                <a:sym typeface="Average"/>
              </a:rPr>
              <a:t>While</a:t>
            </a:r>
            <a:r>
              <a:rPr lang="en">
                <a:solidFill>
                  <a:schemeClr val="dk1"/>
                </a:solidFill>
                <a:latin typeface="Average"/>
                <a:ea typeface="Average"/>
                <a:cs typeface="Average"/>
                <a:sym typeface="Average"/>
              </a:rPr>
              <a:t> loop condition is tested at the beginning of the loop, and if the condition is True, statements inside the loop will execute. </a:t>
            </a:r>
            <a:endParaRPr>
              <a:solidFill>
                <a:schemeClr val="dk1"/>
              </a:solidFill>
              <a:latin typeface="Average"/>
              <a:ea typeface="Average"/>
              <a:cs typeface="Average"/>
              <a:sym typeface="Average"/>
            </a:endParaRPr>
          </a:p>
          <a:p>
            <a:pPr indent="-317500" lvl="1" marL="9144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Which means the While loop executes the code block only if the condition is True…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At the end of the loop, the </a:t>
            </a:r>
            <a:r>
              <a:rPr b="1" lang="en">
                <a:solidFill>
                  <a:schemeClr val="dk1"/>
                </a:solidFill>
                <a:latin typeface="Average"/>
                <a:ea typeface="Average"/>
                <a:cs typeface="Average"/>
                <a:sym typeface="Average"/>
              </a:rPr>
              <a:t>Do</a:t>
            </a:r>
            <a:r>
              <a:rPr lang="en">
                <a:solidFill>
                  <a:schemeClr val="dk1"/>
                </a:solidFill>
                <a:latin typeface="Average"/>
                <a:ea typeface="Average"/>
                <a:cs typeface="Average"/>
                <a:sym typeface="Average"/>
              </a:rPr>
              <a:t> </a:t>
            </a:r>
            <a:r>
              <a:rPr b="1" lang="en">
                <a:solidFill>
                  <a:schemeClr val="dk1"/>
                </a:solidFill>
                <a:latin typeface="Average"/>
                <a:ea typeface="Average"/>
                <a:cs typeface="Average"/>
                <a:sym typeface="Average"/>
              </a:rPr>
              <a:t>While</a:t>
            </a:r>
            <a:r>
              <a:rPr lang="en">
                <a:solidFill>
                  <a:schemeClr val="dk1"/>
                </a:solidFill>
                <a:latin typeface="Average"/>
                <a:ea typeface="Average"/>
                <a:cs typeface="Average"/>
                <a:sym typeface="Average"/>
              </a:rPr>
              <a:t> loop tests the condition. So, </a:t>
            </a:r>
            <a:r>
              <a:rPr b="1" lang="en">
                <a:solidFill>
                  <a:schemeClr val="dk1"/>
                </a:solidFill>
                <a:latin typeface="Average"/>
                <a:ea typeface="Average"/>
                <a:cs typeface="Average"/>
                <a:sym typeface="Average"/>
              </a:rPr>
              <a:t>Do</a:t>
            </a:r>
            <a:r>
              <a:rPr lang="en">
                <a:solidFill>
                  <a:schemeClr val="dk1"/>
                </a:solidFill>
                <a:latin typeface="Average"/>
                <a:ea typeface="Average"/>
                <a:cs typeface="Average"/>
                <a:sym typeface="Average"/>
              </a:rPr>
              <a:t> </a:t>
            </a:r>
            <a:r>
              <a:rPr b="1" lang="en">
                <a:solidFill>
                  <a:schemeClr val="dk1"/>
                </a:solidFill>
                <a:latin typeface="Average"/>
                <a:ea typeface="Average"/>
                <a:cs typeface="Average"/>
                <a:sym typeface="Average"/>
              </a:rPr>
              <a:t>While</a:t>
            </a:r>
            <a:r>
              <a:rPr lang="en">
                <a:solidFill>
                  <a:schemeClr val="dk1"/>
                </a:solidFill>
                <a:latin typeface="Average"/>
                <a:ea typeface="Average"/>
                <a:cs typeface="Average"/>
                <a:sym typeface="Average"/>
              </a:rPr>
              <a:t> executes the statement</a:t>
            </a:r>
            <a:r>
              <a:rPr b="1" lang="en">
                <a:solidFill>
                  <a:schemeClr val="dk1"/>
                </a:solidFill>
                <a:latin typeface="Average"/>
                <a:ea typeface="Average"/>
                <a:cs typeface="Average"/>
                <a:sym typeface="Average"/>
              </a:rPr>
              <a:t> </a:t>
            </a:r>
            <a:r>
              <a:rPr lang="en">
                <a:solidFill>
                  <a:schemeClr val="dk1"/>
                </a:solidFill>
                <a:latin typeface="Average"/>
                <a:ea typeface="Average"/>
                <a:cs typeface="Average"/>
                <a:sym typeface="Average"/>
              </a:rPr>
              <a:t>in</a:t>
            </a:r>
            <a:r>
              <a:rPr b="1" lang="en">
                <a:solidFill>
                  <a:schemeClr val="dk1"/>
                </a:solidFill>
                <a:latin typeface="Average"/>
                <a:ea typeface="Average"/>
                <a:cs typeface="Average"/>
                <a:sym typeface="Average"/>
              </a:rPr>
              <a:t> </a:t>
            </a:r>
            <a:r>
              <a:rPr lang="en">
                <a:solidFill>
                  <a:schemeClr val="dk1"/>
                </a:solidFill>
                <a:latin typeface="Average"/>
                <a:ea typeface="Average"/>
                <a:cs typeface="Average"/>
                <a:sym typeface="Average"/>
              </a:rPr>
              <a:t>the code block at least once even if the condition Fails.</a:t>
            </a:r>
            <a:endParaRPr>
              <a:solidFill>
                <a:schemeClr val="dk1"/>
              </a:solidFill>
              <a:latin typeface="Average"/>
              <a:ea typeface="Average"/>
              <a:cs typeface="Average"/>
              <a:sym typeface="Averag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506" name="Shape 506"/>
        <p:cNvGrpSpPr/>
        <p:nvPr/>
      </p:nvGrpSpPr>
      <p:grpSpPr>
        <a:xfrm>
          <a:off x="0" y="0"/>
          <a:ext cx="0" cy="0"/>
          <a:chOff x="0" y="0"/>
          <a:chExt cx="0" cy="0"/>
        </a:xfrm>
      </p:grpSpPr>
      <p:sp>
        <p:nvSpPr>
          <p:cNvPr id="507" name="Google Shape;507;p7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Practice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Break and Continue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0"/>
          <p:cNvSpPr txBox="1"/>
          <p:nvPr>
            <p:ph idx="1" type="body"/>
          </p:nvPr>
        </p:nvSpPr>
        <p:spPr>
          <a:xfrm>
            <a:off x="444825" y="297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i="1" lang="en"/>
              <a:t>break</a:t>
            </a:r>
            <a:r>
              <a:rPr lang="en"/>
              <a:t> statement “jumps out” of a loop.</a:t>
            </a:r>
            <a:endParaRPr/>
          </a:p>
          <a:p>
            <a:pPr indent="0" lvl="0" marL="0" rtl="0" algn="l">
              <a:spcBef>
                <a:spcPts val="1200"/>
              </a:spcBef>
              <a:spcAft>
                <a:spcPts val="1200"/>
              </a:spcAft>
              <a:buNone/>
            </a:pPr>
            <a:r>
              <a:rPr lang="en"/>
              <a:t>The </a:t>
            </a:r>
            <a:r>
              <a:rPr b="1" i="1" lang="en"/>
              <a:t>continue</a:t>
            </a:r>
            <a:r>
              <a:rPr lang="en"/>
              <a:t> statement “jumps over” one iteration of the loop.</a:t>
            </a:r>
            <a:endParaRPr/>
          </a:p>
        </p:txBody>
      </p:sp>
      <p:sp>
        <p:nvSpPr>
          <p:cNvPr id="518" name="Google Shape;518;p80"/>
          <p:cNvSpPr txBox="1"/>
          <p:nvPr>
            <p:ph type="title"/>
          </p:nvPr>
        </p:nvSpPr>
        <p:spPr>
          <a:xfrm>
            <a:off x="519500" y="1291325"/>
            <a:ext cx="7301400" cy="82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Break Statement</a:t>
            </a:r>
            <a:endParaRPr/>
          </a:p>
          <a:p>
            <a:pPr indent="0" lvl="0" marL="0" rtl="0" algn="l">
              <a:spcBef>
                <a:spcPts val="0"/>
              </a:spcBef>
              <a:spcAft>
                <a:spcPts val="0"/>
              </a:spcAft>
              <a:buNone/>
            </a:pPr>
            <a:r>
              <a:rPr lang="en" sz="1777"/>
              <a:t>A loop with a break statement</a:t>
            </a:r>
            <a:endParaRPr sz="1777"/>
          </a:p>
        </p:txBody>
      </p:sp>
      <p:pic>
        <p:nvPicPr>
          <p:cNvPr id="519" name="Google Shape;519;p80"/>
          <p:cNvPicPr preferRelativeResize="0"/>
          <p:nvPr/>
        </p:nvPicPr>
        <p:blipFill>
          <a:blip r:embed="rId3">
            <a:alphaModFix/>
          </a:blip>
          <a:stretch>
            <a:fillRect/>
          </a:stretch>
        </p:blipFill>
        <p:spPr>
          <a:xfrm>
            <a:off x="552875" y="2290325"/>
            <a:ext cx="3665650" cy="1085750"/>
          </a:xfrm>
          <a:prstGeom prst="rect">
            <a:avLst/>
          </a:prstGeom>
          <a:noFill/>
          <a:ln>
            <a:noFill/>
          </a:ln>
        </p:spPr>
      </p:pic>
      <p:pic>
        <p:nvPicPr>
          <p:cNvPr id="520" name="Google Shape;520;p80"/>
          <p:cNvPicPr preferRelativeResize="0"/>
          <p:nvPr/>
        </p:nvPicPr>
        <p:blipFill>
          <a:blip r:embed="rId4">
            <a:alphaModFix/>
          </a:blip>
          <a:stretch>
            <a:fillRect/>
          </a:stretch>
        </p:blipFill>
        <p:spPr>
          <a:xfrm>
            <a:off x="4994550" y="2366525"/>
            <a:ext cx="1971099" cy="1085750"/>
          </a:xfrm>
          <a:prstGeom prst="rect">
            <a:avLst/>
          </a:prstGeom>
          <a:noFill/>
          <a:ln>
            <a:noFill/>
          </a:ln>
        </p:spPr>
      </p:pic>
      <p:sp>
        <p:nvSpPr>
          <p:cNvPr id="521" name="Google Shape;521;p80"/>
          <p:cNvSpPr txBox="1"/>
          <p:nvPr/>
        </p:nvSpPr>
        <p:spPr>
          <a:xfrm>
            <a:off x="519500" y="3756025"/>
            <a:ext cx="78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In this example, the break statement ends the loop (“breaks” the loop) when the loop counter (i) is 3.</a:t>
            </a:r>
            <a:endParaRPr>
              <a:solidFill>
                <a:schemeClr val="dk1"/>
              </a:solidFill>
              <a:latin typeface="Average"/>
              <a:ea typeface="Average"/>
              <a:cs typeface="Average"/>
              <a:sym typeface="Average"/>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1"/>
          <p:cNvSpPr txBox="1"/>
          <p:nvPr>
            <p:ph type="title"/>
          </p:nvPr>
        </p:nvSpPr>
        <p:spPr>
          <a:xfrm>
            <a:off x="519500" y="107075"/>
            <a:ext cx="7301400" cy="82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Continue Statement - </a:t>
            </a:r>
            <a:r>
              <a:rPr lang="en" sz="2000"/>
              <a:t>breaks on iteration (in the loop), if a specified condition occurs, and continues with the next iteration in the loop.</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1777"/>
              <a:t>A loop with a continue statement</a:t>
            </a:r>
            <a:endParaRPr sz="1777"/>
          </a:p>
          <a:p>
            <a:pPr indent="0" lvl="0" marL="0" rtl="0" algn="l">
              <a:spcBef>
                <a:spcPts val="0"/>
              </a:spcBef>
              <a:spcAft>
                <a:spcPts val="0"/>
              </a:spcAft>
              <a:buNone/>
            </a:pPr>
            <a:r>
              <a:t/>
            </a:r>
            <a:endParaRPr sz="1777"/>
          </a:p>
        </p:txBody>
      </p:sp>
      <p:sp>
        <p:nvSpPr>
          <p:cNvPr id="527" name="Google Shape;527;p81"/>
          <p:cNvSpPr txBox="1"/>
          <p:nvPr/>
        </p:nvSpPr>
        <p:spPr>
          <a:xfrm>
            <a:off x="599713" y="3041225"/>
            <a:ext cx="38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This example skips the value of 3</a:t>
            </a:r>
            <a:endParaRPr>
              <a:solidFill>
                <a:schemeClr val="dk1"/>
              </a:solidFill>
              <a:latin typeface="Average"/>
              <a:ea typeface="Average"/>
              <a:cs typeface="Average"/>
              <a:sym typeface="Average"/>
            </a:endParaRPr>
          </a:p>
        </p:txBody>
      </p:sp>
      <p:pic>
        <p:nvPicPr>
          <p:cNvPr id="528" name="Google Shape;528;p81"/>
          <p:cNvPicPr preferRelativeResize="0"/>
          <p:nvPr/>
        </p:nvPicPr>
        <p:blipFill>
          <a:blip r:embed="rId3">
            <a:alphaModFix/>
          </a:blip>
          <a:stretch>
            <a:fillRect/>
          </a:stretch>
        </p:blipFill>
        <p:spPr>
          <a:xfrm>
            <a:off x="599713" y="1526525"/>
            <a:ext cx="4022275" cy="1162925"/>
          </a:xfrm>
          <a:prstGeom prst="rect">
            <a:avLst/>
          </a:prstGeom>
          <a:noFill/>
          <a:ln>
            <a:noFill/>
          </a:ln>
        </p:spPr>
      </p:pic>
      <p:pic>
        <p:nvPicPr>
          <p:cNvPr id="529" name="Google Shape;529;p81"/>
          <p:cNvPicPr preferRelativeResize="0"/>
          <p:nvPr/>
        </p:nvPicPr>
        <p:blipFill>
          <a:blip r:embed="rId4">
            <a:alphaModFix/>
          </a:blip>
          <a:stretch>
            <a:fillRect/>
          </a:stretch>
        </p:blipFill>
        <p:spPr>
          <a:xfrm>
            <a:off x="5808350" y="1198275"/>
            <a:ext cx="1479450" cy="219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Primary</a:t>
            </a:r>
            <a:r>
              <a:rPr lang="en"/>
              <a:t> Expressions</a:t>
            </a:r>
            <a:endParaRPr/>
          </a:p>
        </p:txBody>
      </p:sp>
      <p:sp>
        <p:nvSpPr>
          <p:cNvPr id="102" name="Google Shape;102;p19"/>
          <p:cNvSpPr txBox="1"/>
          <p:nvPr>
            <p:ph idx="1" type="body"/>
          </p:nvPr>
        </p:nvSpPr>
        <p:spPr>
          <a:xfrm>
            <a:off x="311700" y="780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Primary expressions refer to stand alone expressions such as literal values, certain keywords and variable values.</a:t>
            </a:r>
            <a:endParaRPr/>
          </a:p>
        </p:txBody>
      </p:sp>
      <p:pic>
        <p:nvPicPr>
          <p:cNvPr id="103" name="Google Shape;103;p19"/>
          <p:cNvPicPr preferRelativeResize="0"/>
          <p:nvPr/>
        </p:nvPicPr>
        <p:blipFill>
          <a:blip r:embed="rId3">
            <a:alphaModFix/>
          </a:blip>
          <a:stretch>
            <a:fillRect/>
          </a:stretch>
        </p:blipFill>
        <p:spPr>
          <a:xfrm>
            <a:off x="387700" y="1741775"/>
            <a:ext cx="7543274" cy="13472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2"/>
          <p:cNvSpPr txBox="1"/>
          <p:nvPr>
            <p:ph type="title"/>
          </p:nvPr>
        </p:nvSpPr>
        <p:spPr>
          <a:xfrm>
            <a:off x="311700" y="12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Labels</a:t>
            </a:r>
            <a:endParaRPr/>
          </a:p>
        </p:txBody>
      </p:sp>
      <p:sp>
        <p:nvSpPr>
          <p:cNvPr id="535" name="Google Shape;535;p82"/>
          <p:cNvSpPr txBox="1"/>
          <p:nvPr>
            <p:ph idx="1" type="body"/>
          </p:nvPr>
        </p:nvSpPr>
        <p:spPr>
          <a:xfrm>
            <a:off x="353750" y="695375"/>
            <a:ext cx="8520600" cy="418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label can be used with a break or continue statement to control the flow of the code more precisely. The label is applied to a block of code or a statement.</a:t>
            </a:r>
            <a:endParaRPr/>
          </a:p>
          <a:p>
            <a:pPr indent="0" lvl="0" marL="0" rtl="0" algn="l">
              <a:spcBef>
                <a:spcPts val="1200"/>
              </a:spcBef>
              <a:spcAft>
                <a:spcPts val="0"/>
              </a:spcAft>
              <a:buNone/>
            </a:pPr>
            <a:r>
              <a:rPr lang="en"/>
              <a:t>To label JavaScript statements you precede the statements with a label name and a colon.</a:t>
            </a:r>
            <a:endParaRPr/>
          </a:p>
          <a:p>
            <a:pPr indent="0" lvl="0" marL="0" rtl="0" algn="l">
              <a:spcBef>
                <a:spcPts val="1200"/>
              </a:spcBef>
              <a:spcAft>
                <a:spcPts val="0"/>
              </a:spcAft>
              <a:buNone/>
            </a:pPr>
            <a:r>
              <a:rPr lang="en"/>
              <a:t>JavaScript label is a statement used to prefix a label as an identifier. You can specify the label by any name other than the reserved words. </a:t>
            </a:r>
            <a:endParaRPr/>
          </a:p>
          <a:p>
            <a:pPr indent="0" lvl="0" marL="0" rtl="0" algn="ctr">
              <a:spcBef>
                <a:spcPts val="1200"/>
              </a:spcBef>
              <a:spcAft>
                <a:spcPts val="0"/>
              </a:spcAft>
              <a:buNone/>
            </a:pPr>
            <a:r>
              <a:rPr b="1" lang="en" sz="2000">
                <a:solidFill>
                  <a:schemeClr val="dk1"/>
                </a:solidFill>
              </a:rPr>
              <a:t>Syntax</a:t>
            </a:r>
            <a:endParaRPr b="1" sz="2000">
              <a:solidFill>
                <a:schemeClr val="dk1"/>
              </a:solidFill>
            </a:endParaRPr>
          </a:p>
          <a:p>
            <a:pPr indent="0" lvl="0" marL="0" rtl="0" algn="ctr">
              <a:spcBef>
                <a:spcPts val="1200"/>
              </a:spcBef>
              <a:spcAft>
                <a:spcPts val="1200"/>
              </a:spcAft>
              <a:buNone/>
            </a:pPr>
            <a:r>
              <a:t/>
            </a:r>
            <a:endParaRPr sz="2000"/>
          </a:p>
        </p:txBody>
      </p:sp>
      <p:pic>
        <p:nvPicPr>
          <p:cNvPr id="536" name="Google Shape;536;p82"/>
          <p:cNvPicPr preferRelativeResize="0"/>
          <p:nvPr/>
        </p:nvPicPr>
        <p:blipFill>
          <a:blip r:embed="rId3">
            <a:alphaModFix/>
          </a:blip>
          <a:stretch>
            <a:fillRect/>
          </a:stretch>
        </p:blipFill>
        <p:spPr>
          <a:xfrm>
            <a:off x="3690800" y="3554200"/>
            <a:ext cx="2076375" cy="9073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3"/>
          <p:cNvSpPr txBox="1"/>
          <p:nvPr>
            <p:ph idx="1" type="body"/>
          </p:nvPr>
        </p:nvSpPr>
        <p:spPr>
          <a:xfrm>
            <a:off x="311700" y="129400"/>
            <a:ext cx="8520600" cy="24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i="1" lang="en"/>
              <a:t>break</a:t>
            </a:r>
            <a:r>
              <a:rPr lang="en"/>
              <a:t> and continue </a:t>
            </a:r>
            <a:r>
              <a:rPr b="1" i="1" lang="en"/>
              <a:t>statements</a:t>
            </a:r>
            <a:r>
              <a:rPr lang="en"/>
              <a:t> are the only JavaScript statements that can “jump out of” a code block. </a:t>
            </a:r>
            <a:endParaRPr/>
          </a:p>
          <a:p>
            <a:pPr indent="0" lvl="0" marL="0" rtl="0" algn="ctr">
              <a:spcBef>
                <a:spcPts val="1200"/>
              </a:spcBef>
              <a:spcAft>
                <a:spcPts val="0"/>
              </a:spcAft>
              <a:buNone/>
            </a:pPr>
            <a:r>
              <a:rPr lang="en">
                <a:solidFill>
                  <a:schemeClr val="dk1"/>
                </a:solidFill>
              </a:rPr>
              <a:t>Syntax</a:t>
            </a:r>
            <a:endParaRPr>
              <a:solidFill>
                <a:schemeClr val="dk1"/>
              </a:solidFill>
            </a:endParaRPr>
          </a:p>
          <a:p>
            <a:pPr indent="0" lvl="0" marL="0" rtl="0" algn="ctr">
              <a:spcBef>
                <a:spcPts val="1200"/>
              </a:spcBef>
              <a:spcAft>
                <a:spcPts val="1200"/>
              </a:spcAft>
              <a:buNone/>
            </a:pPr>
            <a:r>
              <a:t/>
            </a:r>
            <a:endParaRPr/>
          </a:p>
        </p:txBody>
      </p:sp>
      <p:pic>
        <p:nvPicPr>
          <p:cNvPr id="542" name="Google Shape;542;p83"/>
          <p:cNvPicPr preferRelativeResize="0"/>
          <p:nvPr/>
        </p:nvPicPr>
        <p:blipFill>
          <a:blip r:embed="rId3">
            <a:alphaModFix/>
          </a:blip>
          <a:stretch>
            <a:fillRect/>
          </a:stretch>
        </p:blipFill>
        <p:spPr>
          <a:xfrm>
            <a:off x="3467438" y="1525875"/>
            <a:ext cx="2405325" cy="927050"/>
          </a:xfrm>
          <a:prstGeom prst="rect">
            <a:avLst/>
          </a:prstGeom>
          <a:noFill/>
          <a:ln>
            <a:noFill/>
          </a:ln>
        </p:spPr>
      </p:pic>
      <p:sp>
        <p:nvSpPr>
          <p:cNvPr id="543" name="Google Shape;543;p83"/>
          <p:cNvSpPr txBox="1"/>
          <p:nvPr/>
        </p:nvSpPr>
        <p:spPr>
          <a:xfrm>
            <a:off x="311700" y="2887100"/>
            <a:ext cx="8520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continue statement(with or without a label reference) can only be used to </a:t>
            </a:r>
            <a:r>
              <a:rPr b="1" lang="en">
                <a:solidFill>
                  <a:schemeClr val="accent3"/>
                </a:solidFill>
                <a:latin typeface="Average"/>
                <a:ea typeface="Average"/>
                <a:cs typeface="Average"/>
                <a:sym typeface="Average"/>
              </a:rPr>
              <a:t>skip one loop iteration.</a:t>
            </a:r>
            <a:endParaRPr b="1">
              <a:solidFill>
                <a:schemeClr val="accent3"/>
              </a:solidFill>
              <a:latin typeface="Average"/>
              <a:ea typeface="Average"/>
              <a:cs typeface="Average"/>
              <a:sym typeface="Average"/>
            </a:endParaRPr>
          </a:p>
          <a:p>
            <a:pPr indent="0" lvl="0" marL="0" rtl="0" algn="l">
              <a:spcBef>
                <a:spcPts val="0"/>
              </a:spcBef>
              <a:spcAft>
                <a:spcPts val="0"/>
              </a:spcAft>
              <a:buNone/>
            </a:pPr>
            <a:r>
              <a:t/>
            </a:r>
            <a:endParaRPr b="1">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The break statement, without a label reference, can only be used to </a:t>
            </a:r>
            <a:r>
              <a:rPr b="1" lang="en">
                <a:solidFill>
                  <a:schemeClr val="accent3"/>
                </a:solidFill>
                <a:latin typeface="Average"/>
                <a:ea typeface="Average"/>
                <a:cs typeface="Average"/>
                <a:sym typeface="Average"/>
              </a:rPr>
              <a:t>jump out of a loop or switch.</a:t>
            </a:r>
            <a:endParaRPr b="1">
              <a:solidFill>
                <a:schemeClr val="accent3"/>
              </a:solidFill>
              <a:latin typeface="Average"/>
              <a:ea typeface="Average"/>
              <a:cs typeface="Average"/>
              <a:sym typeface="Average"/>
            </a:endParaRPr>
          </a:p>
          <a:p>
            <a:pPr indent="0" lvl="0" marL="0" rtl="0" algn="l">
              <a:spcBef>
                <a:spcPts val="0"/>
              </a:spcBef>
              <a:spcAft>
                <a:spcPts val="0"/>
              </a:spcAft>
              <a:buNone/>
            </a:pPr>
            <a:r>
              <a:t/>
            </a:r>
            <a:endParaRPr b="1">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With a label reference, the break statement can be used to</a:t>
            </a:r>
            <a:r>
              <a:rPr b="1" lang="en">
                <a:solidFill>
                  <a:schemeClr val="accent3"/>
                </a:solidFill>
                <a:latin typeface="Average"/>
                <a:ea typeface="Average"/>
                <a:cs typeface="Average"/>
                <a:sym typeface="Average"/>
              </a:rPr>
              <a:t> jump out of any code block.</a:t>
            </a:r>
            <a:endParaRPr b="1">
              <a:solidFill>
                <a:schemeClr val="accent3"/>
              </a:solidFill>
              <a:latin typeface="Average"/>
              <a:ea typeface="Average"/>
              <a:cs typeface="Average"/>
              <a:sym typeface="Average"/>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4"/>
          <p:cNvSpPr txBox="1"/>
          <p:nvPr>
            <p:ph type="title"/>
          </p:nvPr>
        </p:nvSpPr>
        <p:spPr>
          <a:xfrm>
            <a:off x="311700" y="115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using labels to control the flow, with break statement</a:t>
            </a:r>
            <a:endParaRPr/>
          </a:p>
        </p:txBody>
      </p:sp>
      <p:pic>
        <p:nvPicPr>
          <p:cNvPr id="549" name="Google Shape;549;p84"/>
          <p:cNvPicPr preferRelativeResize="0"/>
          <p:nvPr/>
        </p:nvPicPr>
        <p:blipFill>
          <a:blip r:embed="rId3">
            <a:alphaModFix/>
          </a:blip>
          <a:stretch>
            <a:fillRect/>
          </a:stretch>
        </p:blipFill>
        <p:spPr>
          <a:xfrm>
            <a:off x="699025" y="1133650"/>
            <a:ext cx="4493549" cy="1820450"/>
          </a:xfrm>
          <a:prstGeom prst="rect">
            <a:avLst/>
          </a:prstGeom>
          <a:noFill/>
          <a:ln>
            <a:noFill/>
          </a:ln>
        </p:spPr>
      </p:pic>
      <p:pic>
        <p:nvPicPr>
          <p:cNvPr id="550" name="Google Shape;550;p84"/>
          <p:cNvPicPr preferRelativeResize="0"/>
          <p:nvPr/>
        </p:nvPicPr>
        <p:blipFill>
          <a:blip r:embed="rId4">
            <a:alphaModFix/>
          </a:blip>
          <a:stretch>
            <a:fillRect/>
          </a:stretch>
        </p:blipFill>
        <p:spPr>
          <a:xfrm>
            <a:off x="6257251" y="934650"/>
            <a:ext cx="971700" cy="32742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5"/>
          <p:cNvSpPr txBox="1"/>
          <p:nvPr>
            <p:ph type="title"/>
          </p:nvPr>
        </p:nvSpPr>
        <p:spPr>
          <a:xfrm>
            <a:off x="311700" y="115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using labels to control the flow, with continue statement</a:t>
            </a:r>
            <a:endParaRPr/>
          </a:p>
        </p:txBody>
      </p:sp>
      <p:pic>
        <p:nvPicPr>
          <p:cNvPr id="556" name="Google Shape;556;p85"/>
          <p:cNvPicPr preferRelativeResize="0"/>
          <p:nvPr/>
        </p:nvPicPr>
        <p:blipFill>
          <a:blip r:embed="rId3">
            <a:alphaModFix/>
          </a:blip>
          <a:stretch>
            <a:fillRect/>
          </a:stretch>
        </p:blipFill>
        <p:spPr>
          <a:xfrm>
            <a:off x="741025" y="1462850"/>
            <a:ext cx="4591675" cy="2004550"/>
          </a:xfrm>
          <a:prstGeom prst="rect">
            <a:avLst/>
          </a:prstGeom>
          <a:noFill/>
          <a:ln>
            <a:noFill/>
          </a:ln>
        </p:spPr>
      </p:pic>
      <p:pic>
        <p:nvPicPr>
          <p:cNvPr id="557" name="Google Shape;557;p85"/>
          <p:cNvPicPr preferRelativeResize="0"/>
          <p:nvPr/>
        </p:nvPicPr>
        <p:blipFill>
          <a:blip r:embed="rId4">
            <a:alphaModFix/>
          </a:blip>
          <a:stretch>
            <a:fillRect/>
          </a:stretch>
        </p:blipFill>
        <p:spPr>
          <a:xfrm>
            <a:off x="6622075" y="1322700"/>
            <a:ext cx="1228725" cy="28888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561" name="Shape 561"/>
        <p:cNvGrpSpPr/>
        <p:nvPr/>
      </p:nvGrpSpPr>
      <p:grpSpPr>
        <a:xfrm>
          <a:off x="0" y="0"/>
          <a:ext cx="0" cy="0"/>
          <a:chOff x="0" y="0"/>
          <a:chExt cx="0" cy="0"/>
        </a:xfrm>
      </p:grpSpPr>
      <p:sp>
        <p:nvSpPr>
          <p:cNvPr id="562" name="Google Shape;562;p8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Practice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Switch Statements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8"/>
          <p:cNvSpPr txBox="1"/>
          <p:nvPr>
            <p:ph type="title"/>
          </p:nvPr>
        </p:nvSpPr>
        <p:spPr>
          <a:xfrm>
            <a:off x="311700" y="108650"/>
            <a:ext cx="8520600" cy="9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t>Switch Statements</a:t>
            </a:r>
            <a:r>
              <a:rPr lang="en" sz="2500"/>
              <a:t> are used to perform different actions based on </a:t>
            </a:r>
            <a:r>
              <a:rPr lang="en" sz="2500"/>
              <a:t>different</a:t>
            </a:r>
            <a:r>
              <a:rPr lang="en" sz="2500"/>
              <a:t> conditions.</a:t>
            </a:r>
            <a:endParaRPr sz="2500"/>
          </a:p>
          <a:p>
            <a:pPr indent="0" lvl="0" marL="0" rtl="0" algn="l">
              <a:spcBef>
                <a:spcPts val="0"/>
              </a:spcBef>
              <a:spcAft>
                <a:spcPts val="0"/>
              </a:spcAft>
              <a:buSzPts val="990"/>
              <a:buNone/>
            </a:pPr>
            <a:r>
              <a:t/>
            </a:r>
            <a:endParaRPr sz="2500"/>
          </a:p>
          <a:p>
            <a:pPr indent="0" lvl="0" marL="0" rtl="0" algn="l">
              <a:spcBef>
                <a:spcPts val="0"/>
              </a:spcBef>
              <a:spcAft>
                <a:spcPts val="0"/>
              </a:spcAft>
              <a:buSzPts val="990"/>
              <a:buNone/>
            </a:pPr>
            <a:r>
              <a:rPr lang="en" sz="1800"/>
              <a:t>Use the switch statement to select one of many code blocks to executed.</a:t>
            </a:r>
            <a:endParaRPr sz="1800"/>
          </a:p>
          <a:p>
            <a:pPr indent="0" lvl="0" marL="0" rtl="0" algn="l">
              <a:spcBef>
                <a:spcPts val="0"/>
              </a:spcBef>
              <a:spcAft>
                <a:spcPts val="0"/>
              </a:spcAft>
              <a:buSzPts val="990"/>
              <a:buNone/>
            </a:pPr>
            <a:r>
              <a:t/>
            </a:r>
            <a:endParaRPr sz="1800"/>
          </a:p>
          <a:p>
            <a:pPr indent="0" lvl="0" marL="0" rtl="0" algn="l">
              <a:spcBef>
                <a:spcPts val="0"/>
              </a:spcBef>
              <a:spcAft>
                <a:spcPts val="0"/>
              </a:spcAft>
              <a:buSzPts val="990"/>
              <a:buNone/>
            </a:pPr>
            <a:r>
              <a:rPr lang="en" sz="1800"/>
              <a:t>Syntax</a:t>
            </a:r>
            <a:endParaRPr sz="1800"/>
          </a:p>
        </p:txBody>
      </p:sp>
      <p:pic>
        <p:nvPicPr>
          <p:cNvPr id="573" name="Google Shape;573;p88"/>
          <p:cNvPicPr preferRelativeResize="0"/>
          <p:nvPr/>
        </p:nvPicPr>
        <p:blipFill>
          <a:blip r:embed="rId3">
            <a:alphaModFix/>
          </a:blip>
          <a:stretch>
            <a:fillRect/>
          </a:stretch>
        </p:blipFill>
        <p:spPr>
          <a:xfrm>
            <a:off x="392363" y="2305475"/>
            <a:ext cx="2555270" cy="2510450"/>
          </a:xfrm>
          <a:prstGeom prst="rect">
            <a:avLst/>
          </a:prstGeom>
          <a:noFill/>
          <a:ln>
            <a:noFill/>
          </a:ln>
        </p:spPr>
      </p:pic>
      <p:sp>
        <p:nvSpPr>
          <p:cNvPr id="574" name="Google Shape;574;p88"/>
          <p:cNvSpPr txBox="1"/>
          <p:nvPr/>
        </p:nvSpPr>
        <p:spPr>
          <a:xfrm>
            <a:off x="4190475" y="1793925"/>
            <a:ext cx="43725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This is how it works:</a:t>
            </a:r>
            <a:endParaRPr>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The</a:t>
            </a:r>
            <a:r>
              <a:rPr lang="en" sz="1300">
                <a:solidFill>
                  <a:schemeClr val="dk1"/>
                </a:solidFill>
                <a:latin typeface="Average"/>
                <a:ea typeface="Average"/>
                <a:cs typeface="Average"/>
                <a:sym typeface="Average"/>
              </a:rPr>
              <a:t> switch expression is evaluated once.</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The value of the expression is compared with the values of each case.</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If there is a match, the </a:t>
            </a:r>
            <a:r>
              <a:rPr lang="en" sz="1300">
                <a:solidFill>
                  <a:schemeClr val="dk1"/>
                </a:solidFill>
                <a:latin typeface="Average"/>
                <a:ea typeface="Average"/>
                <a:cs typeface="Average"/>
                <a:sym typeface="Average"/>
              </a:rPr>
              <a:t>associated block of code is executed.</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If there is no match, the default code block is executed.</a:t>
            </a:r>
            <a:endParaRPr sz="1300">
              <a:solidFill>
                <a:schemeClr val="dk1"/>
              </a:solidFill>
              <a:latin typeface="Average"/>
              <a:ea typeface="Average"/>
              <a:cs typeface="Average"/>
              <a:sym typeface="Average"/>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9"/>
          <p:cNvSpPr txBox="1"/>
          <p:nvPr>
            <p:ph type="title"/>
          </p:nvPr>
        </p:nvSpPr>
        <p:spPr>
          <a:xfrm>
            <a:off x="339750" y="143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a:t>
            </a:r>
            <a:endParaRPr/>
          </a:p>
        </p:txBody>
      </p:sp>
      <p:sp>
        <p:nvSpPr>
          <p:cNvPr id="580" name="Google Shape;580;p89"/>
          <p:cNvSpPr txBox="1"/>
          <p:nvPr/>
        </p:nvSpPr>
        <p:spPr>
          <a:xfrm>
            <a:off x="5122475" y="826875"/>
            <a:ext cx="3461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Here the </a:t>
            </a:r>
            <a:r>
              <a:rPr b="1" i="1" lang="en">
                <a:solidFill>
                  <a:schemeClr val="accent3"/>
                </a:solidFill>
                <a:latin typeface="Average"/>
                <a:ea typeface="Average"/>
                <a:cs typeface="Average"/>
                <a:sym typeface="Average"/>
              </a:rPr>
              <a:t>switch</a:t>
            </a:r>
            <a:r>
              <a:rPr lang="en">
                <a:solidFill>
                  <a:schemeClr val="accent3"/>
                </a:solidFill>
                <a:latin typeface="Average"/>
                <a:ea typeface="Average"/>
                <a:cs typeface="Average"/>
                <a:sym typeface="Average"/>
              </a:rPr>
              <a:t> starts to compare </a:t>
            </a:r>
            <a:r>
              <a:rPr b="1" i="1" lang="en">
                <a:solidFill>
                  <a:schemeClr val="accent3"/>
                </a:solidFill>
                <a:latin typeface="Average"/>
                <a:ea typeface="Average"/>
                <a:cs typeface="Average"/>
                <a:sym typeface="Average"/>
              </a:rPr>
              <a:t>a</a:t>
            </a:r>
            <a:r>
              <a:rPr lang="en">
                <a:solidFill>
                  <a:schemeClr val="accent3"/>
                </a:solidFill>
                <a:latin typeface="Average"/>
                <a:ea typeface="Average"/>
                <a:cs typeface="Average"/>
                <a:sym typeface="Average"/>
              </a:rPr>
              <a:t> from the first case variant that is 3. The match fails.</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Then 4. That’s a match, so the execution starts from case 4 until the nearest break.</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If there is no break then the execution continues with the next case without any checks.</a:t>
            </a:r>
            <a:endParaRPr>
              <a:solidFill>
                <a:schemeClr val="accent3"/>
              </a:solidFill>
              <a:latin typeface="Average"/>
              <a:ea typeface="Average"/>
              <a:cs typeface="Average"/>
              <a:sym typeface="Average"/>
            </a:endParaRPr>
          </a:p>
        </p:txBody>
      </p:sp>
      <p:pic>
        <p:nvPicPr>
          <p:cNvPr id="581" name="Google Shape;581;p89"/>
          <p:cNvPicPr preferRelativeResize="0"/>
          <p:nvPr/>
        </p:nvPicPr>
        <p:blipFill>
          <a:blip r:embed="rId3">
            <a:alphaModFix/>
          </a:blip>
          <a:stretch>
            <a:fillRect/>
          </a:stretch>
        </p:blipFill>
        <p:spPr>
          <a:xfrm>
            <a:off x="339750" y="967025"/>
            <a:ext cx="4617525" cy="33975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0"/>
          <p:cNvSpPr txBox="1"/>
          <p:nvPr>
            <p:ph type="title"/>
          </p:nvPr>
        </p:nvSpPr>
        <p:spPr>
          <a:xfrm>
            <a:off x="311700" y="17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 Keyword</a:t>
            </a:r>
            <a:endParaRPr/>
          </a:p>
        </p:txBody>
      </p:sp>
      <p:sp>
        <p:nvSpPr>
          <p:cNvPr id="587" name="Google Shape;587;p90"/>
          <p:cNvSpPr txBox="1"/>
          <p:nvPr>
            <p:ph idx="1" type="body"/>
          </p:nvPr>
        </p:nvSpPr>
        <p:spPr>
          <a:xfrm>
            <a:off x="311700" y="744425"/>
            <a:ext cx="8520600" cy="35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JavaScript reaches a break keyword, it breaks out of the switch block.</a:t>
            </a:r>
            <a:endParaRPr/>
          </a:p>
          <a:p>
            <a:pPr indent="0" lvl="0" marL="0" rtl="0" algn="l">
              <a:spcBef>
                <a:spcPts val="1200"/>
              </a:spcBef>
              <a:spcAft>
                <a:spcPts val="0"/>
              </a:spcAft>
              <a:buNone/>
            </a:pPr>
            <a:r>
              <a:rPr lang="en"/>
              <a:t>This will stop the execution inside the switch block.</a:t>
            </a:r>
            <a:endParaRPr/>
          </a:p>
          <a:p>
            <a:pPr indent="0" lvl="0" marL="0" rtl="0" algn="l">
              <a:spcBef>
                <a:spcPts val="1200"/>
              </a:spcBef>
              <a:spcAft>
                <a:spcPts val="0"/>
              </a:spcAft>
              <a:buNone/>
            </a:pPr>
            <a:r>
              <a:rPr lang="en"/>
              <a:t>It is not necessary to break the last case in a switch block. The block breaks (ends) there anyways.</a:t>
            </a:r>
            <a:endParaRPr/>
          </a:p>
          <a:p>
            <a:pPr indent="0" lvl="0" marL="0" rtl="0" algn="l">
              <a:spcBef>
                <a:spcPts val="1200"/>
              </a:spcBef>
              <a:spcAft>
                <a:spcPts val="1200"/>
              </a:spcAft>
              <a:buNone/>
            </a:pPr>
            <a:r>
              <a:rPr i="1" lang="en"/>
              <a:t>Note: If you omit the break statement, the next case will be executed even if the evaluation does not match the case.</a:t>
            </a:r>
            <a:endParaRPr i="1"/>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1"/>
          <p:cNvSpPr txBox="1"/>
          <p:nvPr>
            <p:ph type="title"/>
          </p:nvPr>
        </p:nvSpPr>
        <p:spPr>
          <a:xfrm>
            <a:off x="311700" y="17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Keyword</a:t>
            </a:r>
            <a:endParaRPr/>
          </a:p>
        </p:txBody>
      </p:sp>
      <p:sp>
        <p:nvSpPr>
          <p:cNvPr id="593" name="Google Shape;593;p91"/>
          <p:cNvSpPr txBox="1"/>
          <p:nvPr>
            <p:ph idx="1" type="body"/>
          </p:nvPr>
        </p:nvSpPr>
        <p:spPr>
          <a:xfrm>
            <a:off x="311700" y="744425"/>
            <a:ext cx="5574600" cy="4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default keyword specifies the code to run if there is no case match.</a:t>
            </a:r>
            <a:endParaRPr sz="1400"/>
          </a:p>
          <a:p>
            <a:pPr indent="0" lvl="0" marL="0" rtl="0" algn="l">
              <a:spcBef>
                <a:spcPts val="1200"/>
              </a:spcBef>
              <a:spcAft>
                <a:spcPts val="1200"/>
              </a:spcAft>
              <a:buNone/>
            </a:pPr>
            <a:r>
              <a:t/>
            </a:r>
            <a:endParaRPr/>
          </a:p>
        </p:txBody>
      </p:sp>
      <p:sp>
        <p:nvSpPr>
          <p:cNvPr id="594" name="Google Shape;594;p91"/>
          <p:cNvSpPr txBox="1"/>
          <p:nvPr/>
        </p:nvSpPr>
        <p:spPr>
          <a:xfrm>
            <a:off x="413450" y="1114200"/>
            <a:ext cx="3279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Oswald"/>
                <a:ea typeface="Oswald"/>
                <a:cs typeface="Oswald"/>
                <a:sym typeface="Oswald"/>
              </a:rPr>
              <a:t>Example </a:t>
            </a:r>
            <a:endParaRPr sz="1800">
              <a:solidFill>
                <a:schemeClr val="dk1"/>
              </a:solidFill>
              <a:latin typeface="Oswald"/>
              <a:ea typeface="Oswald"/>
              <a:cs typeface="Oswald"/>
              <a:sym typeface="Oswald"/>
            </a:endParaRPr>
          </a:p>
          <a:p>
            <a:pPr indent="0" lvl="0" marL="0" rtl="0" algn="l">
              <a:spcBef>
                <a:spcPts val="0"/>
              </a:spcBef>
              <a:spcAft>
                <a:spcPts val="0"/>
              </a:spcAft>
              <a:buNone/>
            </a:pPr>
            <a:r>
              <a:rPr lang="en">
                <a:solidFill>
                  <a:schemeClr val="accent3"/>
                </a:solidFill>
                <a:latin typeface="Average"/>
                <a:ea typeface="Average"/>
                <a:cs typeface="Average"/>
                <a:sym typeface="Average"/>
              </a:rPr>
              <a:t>If today is neither Saturday (6) nor Sunday(0), write a default message.</a:t>
            </a:r>
            <a:endParaRPr sz="1800">
              <a:solidFill>
                <a:schemeClr val="dk1"/>
              </a:solidFill>
              <a:latin typeface="Oswald"/>
              <a:ea typeface="Oswald"/>
              <a:cs typeface="Oswald"/>
              <a:sym typeface="Oswald"/>
            </a:endParaRPr>
          </a:p>
        </p:txBody>
      </p:sp>
      <p:pic>
        <p:nvPicPr>
          <p:cNvPr id="595" name="Google Shape;595;p91"/>
          <p:cNvPicPr preferRelativeResize="0"/>
          <p:nvPr/>
        </p:nvPicPr>
        <p:blipFill>
          <a:blip r:embed="rId3">
            <a:alphaModFix/>
          </a:blip>
          <a:stretch>
            <a:fillRect/>
          </a:stretch>
        </p:blipFill>
        <p:spPr>
          <a:xfrm>
            <a:off x="311700" y="2007000"/>
            <a:ext cx="3776160" cy="2027775"/>
          </a:xfrm>
          <a:prstGeom prst="rect">
            <a:avLst/>
          </a:prstGeom>
          <a:noFill/>
          <a:ln>
            <a:noFill/>
          </a:ln>
        </p:spPr>
      </p:pic>
      <p:pic>
        <p:nvPicPr>
          <p:cNvPr id="596" name="Google Shape;596;p91"/>
          <p:cNvPicPr preferRelativeResize="0"/>
          <p:nvPr/>
        </p:nvPicPr>
        <p:blipFill>
          <a:blip r:embed="rId4">
            <a:alphaModFix/>
          </a:blip>
          <a:stretch>
            <a:fillRect/>
          </a:stretch>
        </p:blipFill>
        <p:spPr>
          <a:xfrm>
            <a:off x="413450" y="4434975"/>
            <a:ext cx="3338808" cy="400200"/>
          </a:xfrm>
          <a:prstGeom prst="rect">
            <a:avLst/>
          </a:prstGeom>
          <a:noFill/>
          <a:ln>
            <a:noFill/>
          </a:ln>
        </p:spPr>
      </p:pic>
      <p:sp>
        <p:nvSpPr>
          <p:cNvPr id="597" name="Google Shape;597;p91"/>
          <p:cNvSpPr txBox="1"/>
          <p:nvPr/>
        </p:nvSpPr>
        <p:spPr>
          <a:xfrm>
            <a:off x="1676600" y="4034775"/>
            <a:ext cx="105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Output</a:t>
            </a:r>
            <a:endParaRPr>
              <a:solidFill>
                <a:schemeClr val="accent3"/>
              </a:solidFill>
              <a:latin typeface="Average"/>
              <a:ea typeface="Average"/>
              <a:cs typeface="Average"/>
              <a:sym typeface="Average"/>
            </a:endParaRPr>
          </a:p>
        </p:txBody>
      </p:sp>
      <p:sp>
        <p:nvSpPr>
          <p:cNvPr id="598" name="Google Shape;598;p91"/>
          <p:cNvSpPr txBox="1"/>
          <p:nvPr/>
        </p:nvSpPr>
        <p:spPr>
          <a:xfrm>
            <a:off x="5209425" y="1485600"/>
            <a:ext cx="2718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a:t>
            </a:r>
            <a:r>
              <a:rPr b="1" lang="en">
                <a:solidFill>
                  <a:schemeClr val="accent3"/>
                </a:solidFill>
                <a:latin typeface="Average"/>
                <a:ea typeface="Average"/>
                <a:cs typeface="Average"/>
                <a:sym typeface="Average"/>
              </a:rPr>
              <a:t>getDay() </a:t>
            </a:r>
            <a:r>
              <a:rPr lang="en">
                <a:solidFill>
                  <a:schemeClr val="accent3"/>
                </a:solidFill>
                <a:latin typeface="Average"/>
                <a:ea typeface="Average"/>
                <a:cs typeface="Average"/>
                <a:sym typeface="Average"/>
              </a:rPr>
              <a:t>method returns the weekday as a number between 0 and 6.</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The default case does not have to be the last case in a switch block.</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--If default is not the last case in the switch block, remember to end the default case with a break.</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Left-hand-side Expressions</a:t>
            </a:r>
            <a:endParaRPr/>
          </a:p>
        </p:txBody>
      </p:sp>
      <p:sp>
        <p:nvSpPr>
          <p:cNvPr id="109" name="Google Shape;109;p20"/>
          <p:cNvSpPr txBox="1"/>
          <p:nvPr>
            <p:ph idx="1" type="body"/>
          </p:nvPr>
        </p:nvSpPr>
        <p:spPr>
          <a:xfrm>
            <a:off x="311700" y="780300"/>
            <a:ext cx="8520600" cy="40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Also known as lvalues, left-hand-side expression are those that can appear on the left side of an assignment expression.</a:t>
            </a:r>
            <a:endParaRPr/>
          </a:p>
        </p:txBody>
      </p:sp>
      <p:pic>
        <p:nvPicPr>
          <p:cNvPr id="110" name="Google Shape;110;p20"/>
          <p:cNvPicPr preferRelativeResize="0"/>
          <p:nvPr/>
        </p:nvPicPr>
        <p:blipFill>
          <a:blip r:embed="rId3">
            <a:alphaModFix/>
          </a:blip>
          <a:stretch>
            <a:fillRect/>
          </a:stretch>
        </p:blipFill>
        <p:spPr>
          <a:xfrm>
            <a:off x="2005850" y="1703125"/>
            <a:ext cx="5132100" cy="29491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2"/>
          <p:cNvSpPr txBox="1"/>
          <p:nvPr>
            <p:ph type="title"/>
          </p:nvPr>
        </p:nvSpPr>
        <p:spPr>
          <a:xfrm>
            <a:off x="311700" y="17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Code Blocks</a:t>
            </a:r>
            <a:endParaRPr/>
          </a:p>
        </p:txBody>
      </p:sp>
      <p:sp>
        <p:nvSpPr>
          <p:cNvPr id="604" name="Google Shape;604;p92"/>
          <p:cNvSpPr txBox="1"/>
          <p:nvPr>
            <p:ph idx="1" type="body"/>
          </p:nvPr>
        </p:nvSpPr>
        <p:spPr>
          <a:xfrm>
            <a:off x="311700" y="744425"/>
            <a:ext cx="8223300" cy="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Sometimes you will want different switch cases to use the same code.</a:t>
            </a:r>
            <a:endParaRPr sz="1400"/>
          </a:p>
          <a:p>
            <a:pPr indent="0" lvl="0" marL="0" rtl="0" algn="l">
              <a:spcBef>
                <a:spcPts val="1200"/>
              </a:spcBef>
              <a:spcAft>
                <a:spcPts val="0"/>
              </a:spcAft>
              <a:buNone/>
            </a:pPr>
            <a:r>
              <a:rPr lang="en" sz="1400"/>
              <a:t>In this example case 4 and 5 share the same code block, and 0 and 6 share another code block.</a:t>
            </a:r>
            <a:endParaRPr sz="1400"/>
          </a:p>
          <a:p>
            <a:pPr indent="0" lvl="0" marL="0" rtl="0" algn="l">
              <a:spcBef>
                <a:spcPts val="1200"/>
              </a:spcBef>
              <a:spcAft>
                <a:spcPts val="1200"/>
              </a:spcAft>
              <a:buNone/>
            </a:pPr>
            <a:r>
              <a:t/>
            </a:r>
            <a:endParaRPr/>
          </a:p>
        </p:txBody>
      </p:sp>
      <p:sp>
        <p:nvSpPr>
          <p:cNvPr id="605" name="Google Shape;605;p92"/>
          <p:cNvSpPr txBox="1"/>
          <p:nvPr/>
        </p:nvSpPr>
        <p:spPr>
          <a:xfrm>
            <a:off x="350375" y="1552713"/>
            <a:ext cx="327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Oswald"/>
                <a:ea typeface="Oswald"/>
                <a:cs typeface="Oswald"/>
                <a:sym typeface="Oswald"/>
              </a:rPr>
              <a:t>Example </a:t>
            </a:r>
            <a:endParaRPr sz="1800">
              <a:solidFill>
                <a:schemeClr val="dk1"/>
              </a:solidFill>
              <a:latin typeface="Oswald"/>
              <a:ea typeface="Oswald"/>
              <a:cs typeface="Oswald"/>
              <a:sym typeface="Oswald"/>
            </a:endParaRPr>
          </a:p>
        </p:txBody>
      </p:sp>
      <p:pic>
        <p:nvPicPr>
          <p:cNvPr id="606" name="Google Shape;606;p92"/>
          <p:cNvPicPr preferRelativeResize="0"/>
          <p:nvPr/>
        </p:nvPicPr>
        <p:blipFill>
          <a:blip r:embed="rId3">
            <a:alphaModFix/>
          </a:blip>
          <a:stretch>
            <a:fillRect/>
          </a:stretch>
        </p:blipFill>
        <p:spPr>
          <a:xfrm>
            <a:off x="413450" y="4434975"/>
            <a:ext cx="3338808" cy="400200"/>
          </a:xfrm>
          <a:prstGeom prst="rect">
            <a:avLst/>
          </a:prstGeom>
          <a:noFill/>
          <a:ln>
            <a:noFill/>
          </a:ln>
        </p:spPr>
      </p:pic>
      <p:sp>
        <p:nvSpPr>
          <p:cNvPr id="607" name="Google Shape;607;p92"/>
          <p:cNvSpPr txBox="1"/>
          <p:nvPr/>
        </p:nvSpPr>
        <p:spPr>
          <a:xfrm>
            <a:off x="1676600" y="4034775"/>
            <a:ext cx="105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Output</a:t>
            </a:r>
            <a:endParaRPr>
              <a:solidFill>
                <a:schemeClr val="accent3"/>
              </a:solidFill>
              <a:latin typeface="Average"/>
              <a:ea typeface="Average"/>
              <a:cs typeface="Average"/>
              <a:sym typeface="Average"/>
            </a:endParaRPr>
          </a:p>
        </p:txBody>
      </p:sp>
      <p:sp>
        <p:nvSpPr>
          <p:cNvPr id="608" name="Google Shape;608;p92"/>
          <p:cNvSpPr txBox="1"/>
          <p:nvPr/>
        </p:nvSpPr>
        <p:spPr>
          <a:xfrm>
            <a:off x="5391625" y="1671450"/>
            <a:ext cx="2718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a:t>
            </a:r>
            <a:r>
              <a:rPr b="1" lang="en">
                <a:solidFill>
                  <a:schemeClr val="accent3"/>
                </a:solidFill>
                <a:latin typeface="Average"/>
                <a:ea typeface="Average"/>
                <a:cs typeface="Average"/>
                <a:sym typeface="Average"/>
              </a:rPr>
              <a:t>getDay() </a:t>
            </a:r>
            <a:r>
              <a:rPr lang="en">
                <a:solidFill>
                  <a:schemeClr val="accent3"/>
                </a:solidFill>
                <a:latin typeface="Average"/>
                <a:ea typeface="Average"/>
                <a:cs typeface="Average"/>
                <a:sym typeface="Average"/>
              </a:rPr>
              <a:t>method returns the weekday as a number between 0 and 6.</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pic>
        <p:nvPicPr>
          <p:cNvPr id="609" name="Google Shape;609;p92"/>
          <p:cNvPicPr preferRelativeResize="0"/>
          <p:nvPr/>
        </p:nvPicPr>
        <p:blipFill>
          <a:blip r:embed="rId4">
            <a:alphaModFix/>
          </a:blip>
          <a:stretch>
            <a:fillRect/>
          </a:stretch>
        </p:blipFill>
        <p:spPr>
          <a:xfrm>
            <a:off x="413450" y="2014425"/>
            <a:ext cx="3825075" cy="178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93"/>
          <p:cNvSpPr txBox="1"/>
          <p:nvPr>
            <p:ph type="title"/>
          </p:nvPr>
        </p:nvSpPr>
        <p:spPr>
          <a:xfrm>
            <a:off x="311700" y="17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Switching Details</a:t>
            </a:r>
            <a:endParaRPr/>
          </a:p>
        </p:txBody>
      </p:sp>
      <p:sp>
        <p:nvSpPr>
          <p:cNvPr id="615" name="Google Shape;615;p93"/>
          <p:cNvSpPr txBox="1"/>
          <p:nvPr>
            <p:ph idx="1" type="body"/>
          </p:nvPr>
        </p:nvSpPr>
        <p:spPr>
          <a:xfrm>
            <a:off x="311700" y="744425"/>
            <a:ext cx="8520600" cy="146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multiple cases matches a case value, the </a:t>
            </a:r>
            <a:r>
              <a:rPr b="1" lang="en"/>
              <a:t>first</a:t>
            </a:r>
            <a:r>
              <a:rPr lang="en"/>
              <a:t> case is selected.</a:t>
            </a:r>
            <a:endParaRPr/>
          </a:p>
          <a:p>
            <a:pPr indent="0" lvl="0" marL="0" rtl="0" algn="l">
              <a:spcBef>
                <a:spcPts val="1200"/>
              </a:spcBef>
              <a:spcAft>
                <a:spcPts val="0"/>
              </a:spcAft>
              <a:buNone/>
            </a:pPr>
            <a:r>
              <a:rPr lang="en"/>
              <a:t>If no matching cases are found, the program continues to the </a:t>
            </a:r>
            <a:r>
              <a:rPr b="1" lang="en"/>
              <a:t>default</a:t>
            </a:r>
            <a:r>
              <a:rPr lang="en"/>
              <a:t> label.</a:t>
            </a:r>
            <a:endParaRPr/>
          </a:p>
          <a:p>
            <a:pPr indent="0" lvl="0" marL="0" rtl="0" algn="l">
              <a:spcBef>
                <a:spcPts val="1200"/>
              </a:spcBef>
              <a:spcAft>
                <a:spcPts val="1200"/>
              </a:spcAft>
              <a:buNone/>
            </a:pPr>
            <a:r>
              <a:rPr lang="en"/>
              <a:t>If no default label is found, the program </a:t>
            </a:r>
            <a:r>
              <a:rPr lang="en"/>
              <a:t>continues</a:t>
            </a:r>
            <a:r>
              <a:rPr lang="en"/>
              <a:t> to the statement(s) </a:t>
            </a:r>
            <a:r>
              <a:rPr b="1" lang="en"/>
              <a:t>after the switch.</a:t>
            </a:r>
            <a:endParaRPr b="1"/>
          </a:p>
        </p:txBody>
      </p:sp>
      <p:sp>
        <p:nvSpPr>
          <p:cNvPr id="616" name="Google Shape;616;p93"/>
          <p:cNvSpPr txBox="1"/>
          <p:nvPr/>
        </p:nvSpPr>
        <p:spPr>
          <a:xfrm>
            <a:off x="280325" y="2128475"/>
            <a:ext cx="2733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Oswald"/>
                <a:ea typeface="Oswald"/>
                <a:cs typeface="Oswald"/>
                <a:sym typeface="Oswald"/>
              </a:rPr>
              <a:t>Strict Comparison</a:t>
            </a:r>
            <a:endParaRPr sz="900">
              <a:solidFill>
                <a:schemeClr val="accent3"/>
              </a:solidFill>
              <a:latin typeface="Average"/>
              <a:ea typeface="Average"/>
              <a:cs typeface="Average"/>
              <a:sym typeface="Average"/>
            </a:endParaRPr>
          </a:p>
        </p:txBody>
      </p:sp>
      <p:sp>
        <p:nvSpPr>
          <p:cNvPr id="617" name="Google Shape;617;p93"/>
          <p:cNvSpPr txBox="1"/>
          <p:nvPr/>
        </p:nvSpPr>
        <p:spPr>
          <a:xfrm>
            <a:off x="280325" y="2697875"/>
            <a:ext cx="8100600" cy="1406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chemeClr val="accent3"/>
                </a:solidFill>
                <a:latin typeface="Average"/>
                <a:ea typeface="Average"/>
                <a:cs typeface="Average"/>
                <a:sym typeface="Average"/>
              </a:rPr>
              <a:t>Switch cases use strict comparison (===)</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800">
                <a:solidFill>
                  <a:schemeClr val="accent3"/>
                </a:solidFill>
                <a:latin typeface="Average"/>
                <a:ea typeface="Average"/>
                <a:cs typeface="Average"/>
                <a:sym typeface="Average"/>
              </a:rPr>
              <a:t>The values must be of the same type to match,</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1200"/>
              </a:spcAft>
              <a:buNone/>
            </a:pPr>
            <a:r>
              <a:rPr lang="en" sz="1800">
                <a:solidFill>
                  <a:schemeClr val="accent3"/>
                </a:solidFill>
                <a:latin typeface="Average"/>
                <a:ea typeface="Average"/>
                <a:cs typeface="Average"/>
                <a:sym typeface="Average"/>
              </a:rPr>
              <a:t>A strict comparison can only be true if the operands are of the same </a:t>
            </a:r>
            <a:r>
              <a:rPr lang="en" sz="1800">
                <a:solidFill>
                  <a:schemeClr val="accent3"/>
                </a:solidFill>
                <a:latin typeface="Average"/>
                <a:ea typeface="Average"/>
                <a:cs typeface="Average"/>
                <a:sym typeface="Average"/>
              </a:rPr>
              <a:t>type</a:t>
            </a:r>
            <a:r>
              <a:rPr lang="en" sz="1800">
                <a:solidFill>
                  <a:schemeClr val="accent3"/>
                </a:solidFill>
                <a:latin typeface="Average"/>
                <a:ea typeface="Average"/>
                <a:cs typeface="Average"/>
                <a:sym typeface="Average"/>
              </a:rPr>
              <a:t>.</a:t>
            </a:r>
            <a:endParaRPr>
              <a:solidFill>
                <a:schemeClr val="accent3"/>
              </a:solidFill>
              <a:latin typeface="Average"/>
              <a:ea typeface="Average"/>
              <a:cs typeface="Average"/>
              <a:sym typeface="Average"/>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4"/>
          <p:cNvSpPr txBox="1"/>
          <p:nvPr>
            <p:ph type="title"/>
          </p:nvPr>
        </p:nvSpPr>
        <p:spPr>
          <a:xfrm>
            <a:off x="311700" y="16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623" name="Google Shape;623;p94"/>
          <p:cNvSpPr txBox="1"/>
          <p:nvPr/>
        </p:nvSpPr>
        <p:spPr>
          <a:xfrm>
            <a:off x="5811025" y="960025"/>
            <a:ext cx="105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Output</a:t>
            </a:r>
            <a:endParaRPr>
              <a:solidFill>
                <a:schemeClr val="accent3"/>
              </a:solidFill>
              <a:latin typeface="Average"/>
              <a:ea typeface="Average"/>
              <a:cs typeface="Average"/>
              <a:sym typeface="Average"/>
            </a:endParaRPr>
          </a:p>
        </p:txBody>
      </p:sp>
      <p:pic>
        <p:nvPicPr>
          <p:cNvPr id="624" name="Google Shape;624;p94"/>
          <p:cNvPicPr preferRelativeResize="0"/>
          <p:nvPr/>
        </p:nvPicPr>
        <p:blipFill>
          <a:blip r:embed="rId3">
            <a:alphaModFix/>
          </a:blip>
          <a:stretch>
            <a:fillRect/>
          </a:stretch>
        </p:blipFill>
        <p:spPr>
          <a:xfrm>
            <a:off x="5628724" y="1463575"/>
            <a:ext cx="1567975" cy="527300"/>
          </a:xfrm>
          <a:prstGeom prst="rect">
            <a:avLst/>
          </a:prstGeom>
          <a:noFill/>
          <a:ln>
            <a:noFill/>
          </a:ln>
        </p:spPr>
      </p:pic>
      <p:pic>
        <p:nvPicPr>
          <p:cNvPr id="625" name="Google Shape;625;p94"/>
          <p:cNvPicPr preferRelativeResize="0"/>
          <p:nvPr/>
        </p:nvPicPr>
        <p:blipFill>
          <a:blip r:embed="rId4">
            <a:alphaModFix/>
          </a:blip>
          <a:stretch>
            <a:fillRect/>
          </a:stretch>
        </p:blipFill>
        <p:spPr>
          <a:xfrm>
            <a:off x="481775" y="1009075"/>
            <a:ext cx="4674374" cy="3658974"/>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95"/>
          <p:cNvSpPr txBox="1"/>
          <p:nvPr>
            <p:ph type="title"/>
          </p:nvPr>
        </p:nvSpPr>
        <p:spPr>
          <a:xfrm>
            <a:off x="671250" y="214125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Whoa. That was a lot! Let’s Practice &amp; Keep moving </a:t>
            </a:r>
            <a:r>
              <a:rPr lang="en"/>
              <a:t>forward</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r>
              <a:rPr lang="en"/>
              <a:t> Expressions</a:t>
            </a:r>
            <a:endParaRPr/>
          </a:p>
        </p:txBody>
      </p:sp>
      <p:sp>
        <p:nvSpPr>
          <p:cNvPr id="116" name="Google Shape;116;p21"/>
          <p:cNvSpPr txBox="1"/>
          <p:nvPr>
            <p:ph idx="1" type="body"/>
          </p:nvPr>
        </p:nvSpPr>
        <p:spPr>
          <a:xfrm>
            <a:off x="311700" y="780300"/>
            <a:ext cx="8520600" cy="40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expressions use the = operator to assign a value to a variable, it is called an assignment expression.</a:t>
            </a:r>
            <a:endParaRPr/>
          </a:p>
        </p:txBody>
      </p:sp>
      <p:pic>
        <p:nvPicPr>
          <p:cNvPr id="117" name="Google Shape;117;p21"/>
          <p:cNvPicPr preferRelativeResize="0"/>
          <p:nvPr/>
        </p:nvPicPr>
        <p:blipFill>
          <a:blip r:embed="rId3">
            <a:alphaModFix/>
          </a:blip>
          <a:stretch>
            <a:fillRect/>
          </a:stretch>
        </p:blipFill>
        <p:spPr>
          <a:xfrm>
            <a:off x="1436225" y="2016826"/>
            <a:ext cx="6519951" cy="126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