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
      <p:font typeface="Merriweather"/>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Merriweather-bold.fntdata"/><Relationship Id="rId27" Type="http://schemas.openxmlformats.org/officeDocument/2006/relationships/font" Target="fonts/Merriweather-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Merriweather-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9af5918253_0_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9af5918253_0_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9af5918253_0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9af5918253_0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9af5918253_0_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9af5918253_0_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9af5918253_0_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9af5918253_0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9af5918253_0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9af5918253_0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9af5918253_0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9af5918253_0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9af5918253_0_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9af5918253_0_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9af5918253_0_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9af5918253_0_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9af5918253_0_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9af5918253_0_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9af5918253_0_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9af5918253_0_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9af5918253_0_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9af5918253_0_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9af5918253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9af5918253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9af5918253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9af5918253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9af5918253_0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9af5918253_0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9af5918253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9af5918253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9af5918253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9af5918253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hyperlink" Target="https://www.w3schools.com/jsref/tryit.asp?filename=tryjsref_element_queryselector_clas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hyperlink" Target="https://codepen.io/vanny_girlDev/pen/yLOGrjg?editors=1010"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hyperlink" Target="https://developer.mozilla.org/en-US/docs/Glossary/IIFE#:~:text=An%20IIFE%20(Immediately%20Invoked%20Function,soon%20as%20it%20is%20defined."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JavaScript Continued</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AIM Code School</a:t>
            </a:r>
            <a:endParaRPr/>
          </a:p>
          <a:p>
            <a:pPr indent="0" lvl="0" marL="0" rtl="0" algn="l">
              <a:spcBef>
                <a:spcPts val="0"/>
              </a:spcBef>
              <a:spcAft>
                <a:spcPts val="0"/>
              </a:spcAft>
              <a:buNone/>
            </a:pPr>
            <a:r>
              <a:rPr lang="en"/>
              <a:t>By: Vanessa Kasun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forEach() example</a:t>
            </a:r>
            <a:endParaRPr/>
          </a:p>
        </p:txBody>
      </p:sp>
      <p:sp>
        <p:nvSpPr>
          <p:cNvPr id="127" name="Google Shape;127;p22"/>
          <p:cNvSpPr txBox="1"/>
          <p:nvPr/>
        </p:nvSpPr>
        <p:spPr>
          <a:xfrm>
            <a:off x="415625" y="1467725"/>
            <a:ext cx="7923000" cy="6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Firstly, to loop through an array by using the </a:t>
            </a:r>
            <a:r>
              <a:rPr b="1" lang="en">
                <a:latin typeface="Roboto"/>
                <a:ea typeface="Roboto"/>
                <a:cs typeface="Roboto"/>
                <a:sym typeface="Roboto"/>
              </a:rPr>
              <a:t>forEach</a:t>
            </a:r>
            <a:r>
              <a:rPr lang="en">
                <a:latin typeface="Roboto"/>
                <a:ea typeface="Roboto"/>
                <a:cs typeface="Roboto"/>
                <a:sym typeface="Roboto"/>
              </a:rPr>
              <a:t> method, you need a callback function (or anonymous function):</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128" name="Google Shape;128;p22"/>
          <p:cNvPicPr preferRelativeResize="0"/>
          <p:nvPr/>
        </p:nvPicPr>
        <p:blipFill>
          <a:blip r:embed="rId3">
            <a:alphaModFix/>
          </a:blip>
          <a:stretch>
            <a:fillRect/>
          </a:stretch>
        </p:blipFill>
        <p:spPr>
          <a:xfrm>
            <a:off x="2750125" y="2165338"/>
            <a:ext cx="2609850" cy="800100"/>
          </a:xfrm>
          <a:prstGeom prst="rect">
            <a:avLst/>
          </a:prstGeom>
          <a:noFill/>
          <a:ln>
            <a:noFill/>
          </a:ln>
        </p:spPr>
      </p:pic>
      <p:sp>
        <p:nvSpPr>
          <p:cNvPr id="129" name="Google Shape;129;p22"/>
          <p:cNvSpPr txBox="1"/>
          <p:nvPr/>
        </p:nvSpPr>
        <p:spPr>
          <a:xfrm>
            <a:off x="493575" y="3039350"/>
            <a:ext cx="8338800" cy="6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The function will be executed for every single element of the array. It must take at least one parameter which represents the elements of an array:</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130" name="Google Shape;130;p22"/>
          <p:cNvPicPr preferRelativeResize="0"/>
          <p:nvPr/>
        </p:nvPicPr>
        <p:blipFill>
          <a:blip r:embed="rId4">
            <a:alphaModFix/>
          </a:blip>
          <a:stretch>
            <a:fillRect/>
          </a:stretch>
        </p:blipFill>
        <p:spPr>
          <a:xfrm>
            <a:off x="2543725" y="3797875"/>
            <a:ext cx="3274080" cy="800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nvSpPr>
        <p:spPr>
          <a:xfrm>
            <a:off x="1896325" y="818300"/>
            <a:ext cx="4767000" cy="58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That's all we need to do for looping through the array:</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136" name="Google Shape;136;p23"/>
          <p:cNvPicPr preferRelativeResize="0"/>
          <p:nvPr/>
        </p:nvPicPr>
        <p:blipFill>
          <a:blip r:embed="rId3">
            <a:alphaModFix/>
          </a:blip>
          <a:stretch>
            <a:fillRect/>
          </a:stretch>
        </p:blipFill>
        <p:spPr>
          <a:xfrm>
            <a:off x="3490475" y="1636575"/>
            <a:ext cx="1371600" cy="3143250"/>
          </a:xfrm>
          <a:prstGeom prst="rect">
            <a:avLst/>
          </a:prstGeom>
          <a:noFill/>
          <a:ln>
            <a:noFill/>
          </a:ln>
        </p:spPr>
      </p:pic>
      <p:sp>
        <p:nvSpPr>
          <p:cNvPr id="137" name="Google Shape;137;p23"/>
          <p:cNvSpPr txBox="1"/>
          <p:nvPr/>
        </p:nvSpPr>
        <p:spPr>
          <a:xfrm>
            <a:off x="441625" y="194825"/>
            <a:ext cx="6130500" cy="58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0000"/>
                </a:solidFill>
                <a:latin typeface="Roboto"/>
                <a:ea typeface="Roboto"/>
                <a:cs typeface="Roboto"/>
                <a:sym typeface="Roboto"/>
              </a:rPr>
              <a:t>OUTPUT</a:t>
            </a:r>
            <a:r>
              <a:rPr b="1" lang="en" sz="1800">
                <a:latin typeface="Roboto"/>
                <a:ea typeface="Roboto"/>
                <a:cs typeface="Roboto"/>
                <a:sym typeface="Roboto"/>
              </a:rPr>
              <a:t>:</a:t>
            </a:r>
            <a:endParaRPr b="1" sz="18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41" name="Shape 141"/>
        <p:cNvGrpSpPr/>
        <p:nvPr/>
      </p:nvGrpSpPr>
      <p:grpSpPr>
        <a:xfrm>
          <a:off x="0" y="0"/>
          <a:ext cx="0" cy="0"/>
          <a:chOff x="0" y="0"/>
          <a:chExt cx="0" cy="0"/>
        </a:xfrm>
      </p:grpSpPr>
      <p:sp>
        <p:nvSpPr>
          <p:cNvPr id="142" name="Google Shape;142;p24"/>
          <p:cNvSpPr txBox="1"/>
          <p:nvPr>
            <p:ph type="ctrTitle"/>
          </p:nvPr>
        </p:nvSpPr>
        <p:spPr>
          <a:xfrm>
            <a:off x="233750" y="99100"/>
            <a:ext cx="8520600" cy="8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t>document.querySelector</a:t>
            </a:r>
            <a:r>
              <a:rPr b="1" lang="en" u="sng"/>
              <a:t>() method</a:t>
            </a:r>
            <a:endParaRPr b="1" u="sng"/>
          </a:p>
        </p:txBody>
      </p:sp>
      <p:sp>
        <p:nvSpPr>
          <p:cNvPr id="143" name="Google Shape;143;p24"/>
          <p:cNvSpPr txBox="1"/>
          <p:nvPr/>
        </p:nvSpPr>
        <p:spPr>
          <a:xfrm>
            <a:off x="233750" y="948100"/>
            <a:ext cx="8235000" cy="337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The </a:t>
            </a:r>
            <a:r>
              <a:rPr b="1" lang="en">
                <a:latin typeface="Roboto"/>
                <a:ea typeface="Roboto"/>
                <a:cs typeface="Roboto"/>
                <a:sym typeface="Roboto"/>
              </a:rPr>
              <a:t>querySelector() </a:t>
            </a:r>
            <a:r>
              <a:rPr lang="en">
                <a:latin typeface="Roboto"/>
                <a:ea typeface="Roboto"/>
                <a:cs typeface="Roboto"/>
                <a:sym typeface="Roboto"/>
              </a:rPr>
              <a:t>method returns the first element that matches a specified CSS selector(s) in the document.</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b="1" i="1" lang="en">
                <a:latin typeface="Roboto"/>
                <a:ea typeface="Roboto"/>
                <a:cs typeface="Roboto"/>
                <a:sym typeface="Roboto"/>
              </a:rPr>
              <a:t>Note:</a:t>
            </a:r>
            <a:r>
              <a:rPr lang="en">
                <a:latin typeface="Roboto"/>
                <a:ea typeface="Roboto"/>
                <a:cs typeface="Roboto"/>
                <a:sym typeface="Roboto"/>
              </a:rPr>
              <a:t> The </a:t>
            </a:r>
            <a:r>
              <a:rPr b="1" lang="en">
                <a:latin typeface="Roboto"/>
                <a:ea typeface="Roboto"/>
                <a:cs typeface="Roboto"/>
                <a:sym typeface="Roboto"/>
              </a:rPr>
              <a:t>querySelector() </a:t>
            </a:r>
            <a:r>
              <a:rPr lang="en">
                <a:latin typeface="Roboto"/>
                <a:ea typeface="Roboto"/>
                <a:cs typeface="Roboto"/>
                <a:sym typeface="Roboto"/>
              </a:rPr>
              <a:t>method only returns the first element that matches the specified selectors. To return all the matches, use the </a:t>
            </a:r>
            <a:r>
              <a:rPr b="1" lang="en">
                <a:latin typeface="Roboto"/>
                <a:ea typeface="Roboto"/>
                <a:cs typeface="Roboto"/>
                <a:sym typeface="Roboto"/>
              </a:rPr>
              <a:t>querySelectorAll() </a:t>
            </a:r>
            <a:r>
              <a:rPr lang="en">
                <a:latin typeface="Roboto"/>
                <a:ea typeface="Roboto"/>
                <a:cs typeface="Roboto"/>
                <a:sym typeface="Roboto"/>
              </a:rPr>
              <a:t>method instead.</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If the selector matches an </a:t>
            </a:r>
            <a:r>
              <a:rPr b="1" lang="en">
                <a:latin typeface="Roboto"/>
                <a:ea typeface="Roboto"/>
                <a:cs typeface="Roboto"/>
                <a:sym typeface="Roboto"/>
              </a:rPr>
              <a:t>ID</a:t>
            </a:r>
            <a:r>
              <a:rPr lang="en">
                <a:latin typeface="Roboto"/>
                <a:ea typeface="Roboto"/>
                <a:cs typeface="Roboto"/>
                <a:sym typeface="Roboto"/>
              </a:rPr>
              <a:t> in document that is used several times </a:t>
            </a:r>
            <a:r>
              <a:rPr lang="en">
                <a:solidFill>
                  <a:srgbClr val="FFFFFF"/>
                </a:solidFill>
                <a:latin typeface="Roboto"/>
                <a:ea typeface="Roboto"/>
                <a:cs typeface="Roboto"/>
                <a:sym typeface="Roboto"/>
              </a:rPr>
              <a:t>(</a:t>
            </a:r>
            <a:r>
              <a:rPr lang="en">
                <a:latin typeface="Roboto"/>
                <a:ea typeface="Roboto"/>
                <a:cs typeface="Roboto"/>
                <a:sym typeface="Roboto"/>
              </a:rPr>
              <a:t>Note</a:t>
            </a:r>
            <a:r>
              <a:rPr lang="en">
                <a:solidFill>
                  <a:srgbClr val="FFFFFF"/>
                </a:solidFill>
                <a:latin typeface="Roboto"/>
                <a:ea typeface="Roboto"/>
                <a:cs typeface="Roboto"/>
                <a:sym typeface="Roboto"/>
              </a:rPr>
              <a:t> </a:t>
            </a:r>
            <a:r>
              <a:rPr lang="en">
                <a:latin typeface="Roboto"/>
                <a:ea typeface="Roboto"/>
                <a:cs typeface="Roboto"/>
                <a:sym typeface="Roboto"/>
              </a:rPr>
              <a:t>that an "id" should be unique within a page and should not be used more than once), it returns the first matching element.</a:t>
            </a:r>
            <a:endParaRPr>
              <a:latin typeface="Roboto"/>
              <a:ea typeface="Roboto"/>
              <a:cs typeface="Roboto"/>
              <a:sym typeface="Roboto"/>
            </a:endParaRPr>
          </a:p>
        </p:txBody>
      </p:sp>
      <p:sp>
        <p:nvSpPr>
          <p:cNvPr id="144" name="Google Shape;144;p24"/>
          <p:cNvSpPr txBox="1"/>
          <p:nvPr/>
        </p:nvSpPr>
        <p:spPr>
          <a:xfrm>
            <a:off x="389650" y="3013375"/>
            <a:ext cx="6013800" cy="75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u="sng">
                <a:solidFill>
                  <a:schemeClr val="hlink"/>
                </a:solidFill>
                <a:latin typeface="Roboto"/>
                <a:ea typeface="Roboto"/>
                <a:cs typeface="Roboto"/>
                <a:sym typeface="Roboto"/>
                <a:hlinkClick r:id="rId3"/>
              </a:rPr>
              <a:t>W3 querySelector Live Example</a:t>
            </a:r>
            <a:endParaRPr sz="16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ctrTitle"/>
          </p:nvPr>
        </p:nvSpPr>
        <p:spPr>
          <a:xfrm>
            <a:off x="142825" y="1774650"/>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t>JavaScript Event Handlers</a:t>
            </a:r>
            <a:endParaRPr b="1" u="sng"/>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Events in JS</a:t>
            </a:r>
            <a:endParaRPr/>
          </a:p>
        </p:txBody>
      </p:sp>
      <p:sp>
        <p:nvSpPr>
          <p:cNvPr id="155" name="Google Shape;155;p26"/>
          <p:cNvSpPr txBox="1"/>
          <p:nvPr/>
        </p:nvSpPr>
        <p:spPr>
          <a:xfrm>
            <a:off x="272750" y="1467725"/>
            <a:ext cx="8520600" cy="31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HTML events are "</a:t>
            </a:r>
            <a:r>
              <a:rPr b="1" lang="en">
                <a:latin typeface="Roboto"/>
                <a:ea typeface="Roboto"/>
                <a:cs typeface="Roboto"/>
                <a:sym typeface="Roboto"/>
              </a:rPr>
              <a:t>things</a:t>
            </a:r>
            <a:r>
              <a:rPr lang="en">
                <a:latin typeface="Roboto"/>
                <a:ea typeface="Roboto"/>
                <a:cs typeface="Roboto"/>
                <a:sym typeface="Roboto"/>
              </a:rPr>
              <a:t>" that happen to HTML elements. When JavaScript is used in HTML pages, JavaScript can "</a:t>
            </a:r>
            <a:r>
              <a:rPr b="1" lang="en">
                <a:latin typeface="Roboto"/>
                <a:ea typeface="Roboto"/>
                <a:cs typeface="Roboto"/>
                <a:sym typeface="Roboto"/>
              </a:rPr>
              <a:t>react</a:t>
            </a:r>
            <a:r>
              <a:rPr lang="en">
                <a:latin typeface="Roboto"/>
                <a:ea typeface="Roboto"/>
                <a:cs typeface="Roboto"/>
                <a:sym typeface="Roboto"/>
              </a:rPr>
              <a:t>" on these events.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An HTML event can be something the browser does, or something a user does.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Here are some examples of HTML events: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An HTML web page has finished loading</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An HTML input field was changed</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An HTML button was clicked</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Often, when events happen, you may want to do something.</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JavaScript lets you execute code when events are detected.</a:t>
            </a:r>
            <a:endParaRPr>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addEventListener</a:t>
            </a:r>
            <a:endParaRPr/>
          </a:p>
        </p:txBody>
      </p:sp>
      <p:sp>
        <p:nvSpPr>
          <p:cNvPr id="161" name="Google Shape;161;p27"/>
          <p:cNvSpPr txBox="1"/>
          <p:nvPr/>
        </p:nvSpPr>
        <p:spPr>
          <a:xfrm>
            <a:off x="454600" y="1519675"/>
            <a:ext cx="8377800" cy="84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JavaScript provides an event handler in the form of the </a:t>
            </a:r>
            <a:r>
              <a:rPr b="1" lang="en" sz="1500">
                <a:latin typeface="Roboto"/>
                <a:ea typeface="Roboto"/>
                <a:cs typeface="Roboto"/>
                <a:sym typeface="Roboto"/>
              </a:rPr>
              <a:t>addEventListener() </a:t>
            </a:r>
            <a:r>
              <a:rPr lang="en">
                <a:latin typeface="Roboto"/>
                <a:ea typeface="Roboto"/>
                <a:cs typeface="Roboto"/>
                <a:sym typeface="Roboto"/>
              </a:rPr>
              <a:t>method. This handler can be attached to a specific HTML element you wish to monitor events for, and the element can have more than one handler attached.</a:t>
            </a:r>
            <a:endParaRPr>
              <a:latin typeface="Roboto"/>
              <a:ea typeface="Roboto"/>
              <a:cs typeface="Roboto"/>
              <a:sym typeface="Roboto"/>
            </a:endParaRPr>
          </a:p>
        </p:txBody>
      </p:sp>
      <p:pic>
        <p:nvPicPr>
          <p:cNvPr id="162" name="Google Shape;162;p27"/>
          <p:cNvPicPr preferRelativeResize="0"/>
          <p:nvPr/>
        </p:nvPicPr>
        <p:blipFill>
          <a:blip r:embed="rId3">
            <a:alphaModFix/>
          </a:blip>
          <a:stretch>
            <a:fillRect/>
          </a:stretch>
        </p:blipFill>
        <p:spPr>
          <a:xfrm>
            <a:off x="1957825" y="2451325"/>
            <a:ext cx="4600575" cy="390525"/>
          </a:xfrm>
          <a:prstGeom prst="rect">
            <a:avLst/>
          </a:prstGeom>
          <a:noFill/>
          <a:ln>
            <a:noFill/>
          </a:ln>
        </p:spPr>
      </p:pic>
      <p:sp>
        <p:nvSpPr>
          <p:cNvPr id="163" name="Google Shape;163;p27"/>
          <p:cNvSpPr txBox="1"/>
          <p:nvPr/>
        </p:nvSpPr>
        <p:spPr>
          <a:xfrm>
            <a:off x="571500" y="2948425"/>
            <a:ext cx="7026900" cy="1493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AutoNum type="arabicPeriod"/>
            </a:pPr>
            <a:r>
              <a:rPr b="1" lang="en">
                <a:latin typeface="Roboto"/>
                <a:ea typeface="Roboto"/>
                <a:cs typeface="Roboto"/>
                <a:sym typeface="Roboto"/>
              </a:rPr>
              <a:t>Target</a:t>
            </a:r>
            <a:r>
              <a:rPr lang="en">
                <a:latin typeface="Roboto"/>
                <a:ea typeface="Roboto"/>
                <a:cs typeface="Roboto"/>
                <a:sym typeface="Roboto"/>
              </a:rPr>
              <a:t> - the HTML element you want to add your event handler to.</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b="1" lang="en">
                <a:latin typeface="Roboto"/>
                <a:ea typeface="Roboto"/>
                <a:cs typeface="Roboto"/>
                <a:sym typeface="Roboto"/>
              </a:rPr>
              <a:t>Event</a:t>
            </a:r>
            <a:r>
              <a:rPr lang="en">
                <a:latin typeface="Roboto"/>
                <a:ea typeface="Roboto"/>
                <a:cs typeface="Roboto"/>
                <a:sym typeface="Roboto"/>
              </a:rPr>
              <a:t> - a string that specifies the name of the event.</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b="1" lang="en">
                <a:latin typeface="Roboto"/>
                <a:ea typeface="Roboto"/>
                <a:cs typeface="Roboto"/>
                <a:sym typeface="Roboto"/>
              </a:rPr>
              <a:t>Function</a:t>
            </a:r>
            <a:r>
              <a:rPr lang="en">
                <a:latin typeface="Roboto"/>
                <a:ea typeface="Roboto"/>
                <a:cs typeface="Roboto"/>
                <a:sym typeface="Roboto"/>
              </a:rPr>
              <a:t> - specifies the function to run when the event is detected. This is the magic that can allow your web pages to change dynamically (DOM)</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b="1" lang="en">
                <a:latin typeface="Roboto"/>
                <a:ea typeface="Roboto"/>
                <a:cs typeface="Roboto"/>
                <a:sym typeface="Roboto"/>
              </a:rPr>
              <a:t>useCapture-</a:t>
            </a:r>
            <a:r>
              <a:rPr lang="en">
                <a:latin typeface="Roboto"/>
                <a:ea typeface="Roboto"/>
                <a:cs typeface="Roboto"/>
                <a:sym typeface="Roboto"/>
              </a:rPr>
              <a:t> an optional boolean value that specifies whether the event should be captured or not..</a:t>
            </a:r>
            <a:endParaRPr>
              <a:latin typeface="Roboto"/>
              <a:ea typeface="Roboto"/>
              <a:cs typeface="Roboto"/>
              <a:sym typeface="Roboto"/>
            </a:endParaRPr>
          </a:p>
        </p:txBody>
      </p:sp>
      <p:sp>
        <p:nvSpPr>
          <p:cNvPr id="164" name="Google Shape;164;p27"/>
          <p:cNvSpPr txBox="1"/>
          <p:nvPr/>
        </p:nvSpPr>
        <p:spPr>
          <a:xfrm>
            <a:off x="571500" y="4442125"/>
            <a:ext cx="5052600" cy="54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latin typeface="Roboto"/>
                <a:ea typeface="Roboto"/>
                <a:cs typeface="Roboto"/>
                <a:sym typeface="Roboto"/>
                <a:hlinkClick r:id="rId4"/>
              </a:rPr>
              <a:t>Live Example</a:t>
            </a:r>
            <a:endParaRPr>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Understanding the (e) parameter</a:t>
            </a:r>
            <a:endParaRPr/>
          </a:p>
        </p:txBody>
      </p:sp>
      <p:sp>
        <p:nvSpPr>
          <p:cNvPr id="175" name="Google Shape;175;p29"/>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parameter </a:t>
            </a:r>
            <a:r>
              <a:rPr b="1" lang="en"/>
              <a:t>(e) </a:t>
            </a:r>
            <a:r>
              <a:rPr lang="en"/>
              <a:t>is automatically passed from javascript to your function when you add an</a:t>
            </a:r>
            <a:r>
              <a:rPr lang="en"/>
              <a:t> </a:t>
            </a:r>
            <a:r>
              <a:rPr lang="en"/>
              <a:t>event listener. It represents the element that was affected, an example would be the button element that was clicked.</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76" name="Google Shape;176;p29"/>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i="1" lang="en"/>
              <a:t>We’ll skip seeing a live example of this. It is demonstrated in our Calculator assignment we will be working on today. </a:t>
            </a:r>
            <a:endParaRPr i="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25125" y="10766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a:t>Var, Const, Let.</a:t>
            </a:r>
            <a:r>
              <a:rPr lang="en"/>
              <a:t>..What’s the difference?</a:t>
            </a:r>
            <a:endParaRPr/>
          </a:p>
        </p:txBody>
      </p:sp>
      <p:sp>
        <p:nvSpPr>
          <p:cNvPr id="71" name="Google Shape;71;p1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Var-</a:t>
            </a:r>
            <a:r>
              <a:rPr lang="en"/>
              <a:t> the scope is limited to the function within which it is defined. If it is defined outside any function, the scope of the variable is global.  </a:t>
            </a:r>
            <a:r>
              <a:rPr b="1" lang="en"/>
              <a:t>Var is “function scoped”</a:t>
            </a:r>
            <a:endParaRPr b="1"/>
          </a:p>
          <a:p>
            <a:pPr indent="0" lvl="0" marL="0" rtl="0" algn="l">
              <a:spcBef>
                <a:spcPts val="1600"/>
              </a:spcBef>
              <a:spcAft>
                <a:spcPts val="0"/>
              </a:spcAft>
              <a:buNone/>
            </a:pPr>
            <a:r>
              <a:rPr b="1" lang="en"/>
              <a:t>Let- </a:t>
            </a:r>
            <a:r>
              <a:rPr lang="en"/>
              <a:t>the scope of a variable defined with the keyword “let” or “const” is limited to the “block” defined by curly braces i.e.{}. </a:t>
            </a:r>
            <a:r>
              <a:rPr b="1" lang="en"/>
              <a:t>Let and Const are “block scoped”</a:t>
            </a:r>
            <a:endParaRPr b="1"/>
          </a:p>
          <a:p>
            <a:pPr indent="0" lvl="0" marL="0" rtl="0" algn="l">
              <a:spcBef>
                <a:spcPts val="1600"/>
              </a:spcBef>
              <a:spcAft>
                <a:spcPts val="1600"/>
              </a:spcAft>
              <a:buNone/>
            </a:pPr>
            <a:r>
              <a:rPr b="1" lang="en"/>
              <a:t>Const- </a:t>
            </a:r>
            <a:r>
              <a:rPr lang="en"/>
              <a:t>The scope of a variable defined with the keyword “const” is limited to the block defined by the curly braces. However, if a variable is defined with a keyword const, it cannot be reassigned.  </a:t>
            </a:r>
            <a:r>
              <a:rPr b="1" lang="en"/>
              <a:t>Const cannot be </a:t>
            </a:r>
            <a:r>
              <a:rPr b="1" lang="en"/>
              <a:t>reassigned</a:t>
            </a:r>
            <a:r>
              <a:rPr b="1" lang="en"/>
              <a:t> to a new value. However it CAN be mutated. </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 scoped vs. Block scoped</a:t>
            </a:r>
            <a:endParaRPr/>
          </a:p>
        </p:txBody>
      </p:sp>
      <p:sp>
        <p:nvSpPr>
          <p:cNvPr id="77" name="Google Shape;77;p15"/>
          <p:cNvSpPr txBox="1"/>
          <p:nvPr/>
        </p:nvSpPr>
        <p:spPr>
          <a:xfrm>
            <a:off x="174050" y="1432525"/>
            <a:ext cx="8796000" cy="35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Block scope - in JS you can define a code block using curly braces i.e {}. Consider the following code that has 2 code blocks each delimited by the {}.</a:t>
            </a:r>
            <a:endParaRPr>
              <a:latin typeface="Roboto"/>
              <a:ea typeface="Roboto"/>
              <a:cs typeface="Roboto"/>
              <a:sym typeface="Roboto"/>
            </a:endParaRPr>
          </a:p>
        </p:txBody>
      </p:sp>
      <p:pic>
        <p:nvPicPr>
          <p:cNvPr id="78" name="Google Shape;78;p15"/>
          <p:cNvPicPr preferRelativeResize="0"/>
          <p:nvPr/>
        </p:nvPicPr>
        <p:blipFill>
          <a:blip r:embed="rId3">
            <a:alphaModFix/>
          </a:blip>
          <a:stretch>
            <a:fillRect/>
          </a:stretch>
        </p:blipFill>
        <p:spPr>
          <a:xfrm>
            <a:off x="4360650" y="2115325"/>
            <a:ext cx="4471675" cy="1896175"/>
          </a:xfrm>
          <a:prstGeom prst="rect">
            <a:avLst/>
          </a:prstGeom>
          <a:noFill/>
          <a:ln>
            <a:noFill/>
          </a:ln>
        </p:spPr>
      </p:pic>
      <p:sp>
        <p:nvSpPr>
          <p:cNvPr id="79" name="Google Shape;79;p15"/>
          <p:cNvSpPr txBox="1"/>
          <p:nvPr/>
        </p:nvSpPr>
        <p:spPr>
          <a:xfrm>
            <a:off x="267750" y="2275950"/>
            <a:ext cx="3735300" cy="253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In the above example, since we are using the keyword var to define the variable </a:t>
            </a:r>
            <a:r>
              <a:rPr b="1" lang="en">
                <a:latin typeface="Roboto"/>
                <a:ea typeface="Roboto"/>
                <a:cs typeface="Roboto"/>
                <a:sym typeface="Roboto"/>
              </a:rPr>
              <a:t>a,</a:t>
            </a:r>
            <a:r>
              <a:rPr lang="en">
                <a:latin typeface="Roboto"/>
                <a:ea typeface="Roboto"/>
                <a:cs typeface="Roboto"/>
                <a:sym typeface="Roboto"/>
              </a:rPr>
              <a:t> the scope of a is limited to the function within which it is defined. Since </a:t>
            </a:r>
            <a:r>
              <a:rPr b="1" lang="en">
                <a:latin typeface="Roboto"/>
                <a:ea typeface="Roboto"/>
                <a:cs typeface="Roboto"/>
                <a:sym typeface="Roboto"/>
              </a:rPr>
              <a:t>a</a:t>
            </a:r>
            <a:r>
              <a:rPr lang="en">
                <a:latin typeface="Roboto"/>
                <a:ea typeface="Roboto"/>
                <a:cs typeface="Roboto"/>
                <a:sym typeface="Roboto"/>
              </a:rPr>
              <a:t> is not defined within any function, the scope of the variable </a:t>
            </a:r>
            <a:r>
              <a:rPr b="1" lang="en">
                <a:latin typeface="Roboto"/>
                <a:ea typeface="Roboto"/>
                <a:cs typeface="Roboto"/>
                <a:sym typeface="Roboto"/>
              </a:rPr>
              <a:t>a</a:t>
            </a:r>
            <a:r>
              <a:rPr lang="en">
                <a:latin typeface="Roboto"/>
                <a:ea typeface="Roboto"/>
                <a:cs typeface="Roboto"/>
                <a:sym typeface="Roboto"/>
              </a:rPr>
              <a:t> is global, which means that a is recognized within block 2.</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 scoped vs. Block scoped</a:t>
            </a:r>
            <a:endParaRPr/>
          </a:p>
        </p:txBody>
      </p:sp>
      <p:sp>
        <p:nvSpPr>
          <p:cNvPr id="85" name="Google Shape;85;p16"/>
          <p:cNvSpPr txBox="1"/>
          <p:nvPr/>
        </p:nvSpPr>
        <p:spPr>
          <a:xfrm>
            <a:off x="174050" y="1432525"/>
            <a:ext cx="8796000" cy="35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Let us </a:t>
            </a:r>
            <a:r>
              <a:rPr lang="en">
                <a:latin typeface="Roboto"/>
                <a:ea typeface="Roboto"/>
                <a:cs typeface="Roboto"/>
                <a:sym typeface="Roboto"/>
              </a:rPr>
              <a:t>rewrite</a:t>
            </a:r>
            <a:r>
              <a:rPr lang="en">
                <a:latin typeface="Roboto"/>
                <a:ea typeface="Roboto"/>
                <a:cs typeface="Roboto"/>
                <a:sym typeface="Roboto"/>
              </a:rPr>
              <a:t> the code above using the keyword let.The </a:t>
            </a:r>
            <a:r>
              <a:rPr b="1" lang="en">
                <a:latin typeface="Roboto"/>
                <a:ea typeface="Roboto"/>
                <a:cs typeface="Roboto"/>
                <a:sym typeface="Roboto"/>
              </a:rPr>
              <a:t>let</a:t>
            </a:r>
            <a:r>
              <a:rPr lang="en">
                <a:latin typeface="Roboto"/>
                <a:ea typeface="Roboto"/>
                <a:cs typeface="Roboto"/>
                <a:sym typeface="Roboto"/>
              </a:rPr>
              <a:t> keyword was introduced as part of ES6 syntax, as an alternative to var to define variables in Javascript</a:t>
            </a:r>
            <a:endParaRPr>
              <a:latin typeface="Roboto"/>
              <a:ea typeface="Roboto"/>
              <a:cs typeface="Roboto"/>
              <a:sym typeface="Roboto"/>
            </a:endParaRPr>
          </a:p>
        </p:txBody>
      </p:sp>
      <p:sp>
        <p:nvSpPr>
          <p:cNvPr id="86" name="Google Shape;86;p16"/>
          <p:cNvSpPr txBox="1"/>
          <p:nvPr/>
        </p:nvSpPr>
        <p:spPr>
          <a:xfrm>
            <a:off x="267750" y="2275950"/>
            <a:ext cx="3735300" cy="253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87" name="Google Shape;87;p16"/>
          <p:cNvPicPr preferRelativeResize="0"/>
          <p:nvPr/>
        </p:nvPicPr>
        <p:blipFill>
          <a:blip r:embed="rId3">
            <a:alphaModFix/>
          </a:blip>
          <a:stretch>
            <a:fillRect/>
          </a:stretch>
        </p:blipFill>
        <p:spPr>
          <a:xfrm>
            <a:off x="4536595" y="2275950"/>
            <a:ext cx="4211679" cy="1726450"/>
          </a:xfrm>
          <a:prstGeom prst="rect">
            <a:avLst/>
          </a:prstGeom>
          <a:noFill/>
          <a:ln>
            <a:noFill/>
          </a:ln>
        </p:spPr>
      </p:pic>
      <p:sp>
        <p:nvSpPr>
          <p:cNvPr id="88" name="Google Shape;88;p16"/>
          <p:cNvSpPr txBox="1"/>
          <p:nvPr/>
        </p:nvSpPr>
        <p:spPr>
          <a:xfrm>
            <a:off x="233800" y="2208075"/>
            <a:ext cx="3769200" cy="211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Note that now when you run the code above you will get an error, variable </a:t>
            </a:r>
            <a:r>
              <a:rPr b="1" lang="en">
                <a:latin typeface="Roboto"/>
                <a:ea typeface="Roboto"/>
                <a:cs typeface="Roboto"/>
                <a:sym typeface="Roboto"/>
              </a:rPr>
              <a:t>a</a:t>
            </a:r>
            <a:r>
              <a:rPr lang="en">
                <a:latin typeface="Roboto"/>
                <a:ea typeface="Roboto"/>
                <a:cs typeface="Roboto"/>
                <a:sym typeface="Roboto"/>
              </a:rPr>
              <a:t> not recognized in block2. This is because we have defined the variable </a:t>
            </a:r>
            <a:r>
              <a:rPr b="1" lang="en">
                <a:latin typeface="Roboto"/>
                <a:ea typeface="Roboto"/>
                <a:cs typeface="Roboto"/>
                <a:sym typeface="Roboto"/>
              </a:rPr>
              <a:t>a</a:t>
            </a:r>
            <a:r>
              <a:rPr lang="en">
                <a:latin typeface="Roboto"/>
                <a:ea typeface="Roboto"/>
                <a:cs typeface="Roboto"/>
                <a:sym typeface="Roboto"/>
              </a:rPr>
              <a:t> using the keyword </a:t>
            </a:r>
            <a:r>
              <a:rPr b="1" lang="en">
                <a:latin typeface="Roboto"/>
                <a:ea typeface="Roboto"/>
                <a:cs typeface="Roboto"/>
                <a:sym typeface="Roboto"/>
              </a:rPr>
              <a:t>let</a:t>
            </a:r>
            <a:r>
              <a:rPr lang="en">
                <a:latin typeface="Roboto"/>
                <a:ea typeface="Roboto"/>
                <a:cs typeface="Roboto"/>
                <a:sym typeface="Roboto"/>
              </a:rPr>
              <a:t>, which limits the scope of variable a to the code block within which it was defined.</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nvSpPr>
        <p:spPr>
          <a:xfrm>
            <a:off x="389650" y="298750"/>
            <a:ext cx="8455500" cy="442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While programming in Javascript it is a good practice </a:t>
            </a:r>
            <a:r>
              <a:rPr b="1" lang="en">
                <a:latin typeface="Roboto"/>
                <a:ea typeface="Roboto"/>
                <a:cs typeface="Roboto"/>
                <a:sym typeface="Roboto"/>
              </a:rPr>
              <a:t>not</a:t>
            </a:r>
            <a:r>
              <a:rPr lang="en">
                <a:latin typeface="Roboto"/>
                <a:ea typeface="Roboto"/>
                <a:cs typeface="Roboto"/>
                <a:sym typeface="Roboto"/>
              </a:rPr>
              <a:t> to define variables as global variables. This is because it is possible to inadvertently modify the global variable from anywhere within the Javascript code. To prevent this one needs to ensure that the scope of the variables are limited to the code block within which they need to be executed.</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In the past before keyword </a:t>
            </a:r>
            <a:r>
              <a:rPr b="1" lang="en">
                <a:latin typeface="Roboto"/>
                <a:ea typeface="Roboto"/>
                <a:cs typeface="Roboto"/>
                <a:sym typeface="Roboto"/>
              </a:rPr>
              <a:t>let</a:t>
            </a:r>
            <a:r>
              <a:rPr lang="en">
                <a:latin typeface="Roboto"/>
                <a:ea typeface="Roboto"/>
                <a:cs typeface="Roboto"/>
                <a:sym typeface="Roboto"/>
              </a:rPr>
              <a:t> was introduced as part of ES6, to circumvent the issue of variable scoping using </a:t>
            </a:r>
            <a:r>
              <a:rPr b="1" lang="en">
                <a:latin typeface="Roboto"/>
                <a:ea typeface="Roboto"/>
                <a:cs typeface="Roboto"/>
                <a:sym typeface="Roboto"/>
              </a:rPr>
              <a:t>var</a:t>
            </a:r>
            <a:r>
              <a:rPr lang="en">
                <a:latin typeface="Roboto"/>
                <a:ea typeface="Roboto"/>
                <a:cs typeface="Roboto"/>
                <a:sym typeface="Roboto"/>
              </a:rPr>
              <a:t>, programmers used the IIFE pattern to prevent the pollution of the global </a:t>
            </a:r>
            <a:r>
              <a:rPr lang="en">
                <a:latin typeface="Roboto"/>
                <a:ea typeface="Roboto"/>
                <a:cs typeface="Roboto"/>
                <a:sym typeface="Roboto"/>
              </a:rPr>
              <a:t>namespace</a:t>
            </a:r>
            <a:r>
              <a:rPr lang="en">
                <a:latin typeface="Roboto"/>
                <a:ea typeface="Roboto"/>
                <a:cs typeface="Roboto"/>
                <a:sym typeface="Roboto"/>
              </a:rPr>
              <a:t>. However since the introduction of </a:t>
            </a:r>
            <a:r>
              <a:rPr b="1" lang="en">
                <a:latin typeface="Roboto"/>
                <a:ea typeface="Roboto"/>
                <a:cs typeface="Roboto"/>
                <a:sym typeface="Roboto"/>
              </a:rPr>
              <a:t>let</a:t>
            </a:r>
            <a:r>
              <a:rPr lang="en">
                <a:latin typeface="Roboto"/>
                <a:ea typeface="Roboto"/>
                <a:cs typeface="Roboto"/>
                <a:sym typeface="Roboto"/>
              </a:rPr>
              <a:t>, the IIFE pattern is no longer required, and the scope of the variable defined using </a:t>
            </a:r>
            <a:r>
              <a:rPr b="1" lang="en">
                <a:latin typeface="Roboto"/>
                <a:ea typeface="Roboto"/>
                <a:cs typeface="Roboto"/>
                <a:sym typeface="Roboto"/>
              </a:rPr>
              <a:t>let</a:t>
            </a:r>
            <a:r>
              <a:rPr lang="en">
                <a:latin typeface="Roboto"/>
                <a:ea typeface="Roboto"/>
                <a:cs typeface="Roboto"/>
                <a:sym typeface="Roboto"/>
              </a:rPr>
              <a:t> is limited to the code block within which it is defined.</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b="1" lang="en" sz="1500" u="sng">
                <a:latin typeface="Roboto"/>
                <a:ea typeface="Roboto"/>
                <a:cs typeface="Roboto"/>
                <a:sym typeface="Roboto"/>
              </a:rPr>
              <a:t>What is an IIFE?</a:t>
            </a:r>
            <a:endParaRPr b="1" sz="1500" u="sng">
              <a:latin typeface="Roboto"/>
              <a:ea typeface="Roboto"/>
              <a:cs typeface="Roboto"/>
              <a:sym typeface="Roboto"/>
            </a:endParaRPr>
          </a:p>
          <a:p>
            <a:pPr indent="0" lvl="0" marL="0" rtl="0" algn="l">
              <a:spcBef>
                <a:spcPts val="0"/>
              </a:spcBef>
              <a:spcAft>
                <a:spcPts val="0"/>
              </a:spcAft>
              <a:buNone/>
            </a:pPr>
            <a:r>
              <a:rPr lang="en" sz="1500">
                <a:latin typeface="Roboto"/>
                <a:ea typeface="Roboto"/>
                <a:cs typeface="Roboto"/>
                <a:sym typeface="Roboto"/>
              </a:rPr>
              <a:t>IIFE stands for “Immediately Invoked Function Expression”.</a:t>
            </a:r>
            <a:endParaRPr sz="1500">
              <a:latin typeface="Roboto"/>
              <a:ea typeface="Roboto"/>
              <a:cs typeface="Roboto"/>
              <a:sym typeface="Roboto"/>
            </a:endParaRPr>
          </a:p>
          <a:p>
            <a:pPr indent="0" lvl="0" marL="0" rtl="0" algn="l">
              <a:spcBef>
                <a:spcPts val="0"/>
              </a:spcBef>
              <a:spcAft>
                <a:spcPts val="0"/>
              </a:spcAft>
              <a:buNone/>
            </a:pPr>
            <a:r>
              <a:t/>
            </a:r>
            <a:endParaRPr sz="1500">
              <a:latin typeface="Roboto"/>
              <a:ea typeface="Roboto"/>
              <a:cs typeface="Roboto"/>
              <a:sym typeface="Roboto"/>
            </a:endParaRPr>
          </a:p>
          <a:p>
            <a:pPr indent="0" lvl="0" marL="0" rtl="0" algn="l">
              <a:spcBef>
                <a:spcPts val="0"/>
              </a:spcBef>
              <a:spcAft>
                <a:spcPts val="0"/>
              </a:spcAft>
              <a:buNone/>
            </a:pPr>
            <a:r>
              <a:rPr lang="en" sz="1500">
                <a:latin typeface="Roboto"/>
                <a:ea typeface="Roboto"/>
                <a:cs typeface="Roboto"/>
                <a:sym typeface="Roboto"/>
              </a:rPr>
              <a:t>In simple terms an IIFE (Immediately Invoked Function Expression) is a Javascript function that is invoked when it is defined.</a:t>
            </a:r>
            <a:endParaRPr sz="1500">
              <a:latin typeface="Roboto"/>
              <a:ea typeface="Roboto"/>
              <a:cs typeface="Roboto"/>
              <a:sym typeface="Roboto"/>
            </a:endParaRPr>
          </a:p>
          <a:p>
            <a:pPr indent="0" lvl="0" marL="0" rtl="0" algn="l">
              <a:spcBef>
                <a:spcPts val="0"/>
              </a:spcBef>
              <a:spcAft>
                <a:spcPts val="0"/>
              </a:spcAft>
              <a:buNone/>
            </a:pPr>
            <a:r>
              <a:t/>
            </a:r>
            <a:endParaRPr sz="1500">
              <a:latin typeface="Roboto"/>
              <a:ea typeface="Roboto"/>
              <a:cs typeface="Roboto"/>
              <a:sym typeface="Roboto"/>
            </a:endParaRPr>
          </a:p>
          <a:p>
            <a:pPr indent="0" lvl="0" marL="0" rtl="0" algn="l">
              <a:spcBef>
                <a:spcPts val="0"/>
              </a:spcBef>
              <a:spcAft>
                <a:spcPts val="0"/>
              </a:spcAft>
              <a:buNone/>
            </a:pPr>
            <a:r>
              <a:rPr lang="en" sz="1500" u="sng">
                <a:solidFill>
                  <a:schemeClr val="hlink"/>
                </a:solidFill>
                <a:latin typeface="Roboto"/>
                <a:ea typeface="Roboto"/>
                <a:cs typeface="Roboto"/>
                <a:sym typeface="Roboto"/>
                <a:hlinkClick r:id="rId3"/>
              </a:rPr>
              <a:t>More information on IIFE with examples</a:t>
            </a:r>
            <a:endParaRPr sz="15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124100"/>
            <a:ext cx="8520600" cy="6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“const” keyword</a:t>
            </a:r>
            <a:endParaRPr/>
          </a:p>
        </p:txBody>
      </p:sp>
      <p:sp>
        <p:nvSpPr>
          <p:cNvPr id="99" name="Google Shape;99;p18"/>
          <p:cNvSpPr txBox="1"/>
          <p:nvPr/>
        </p:nvSpPr>
        <p:spPr>
          <a:xfrm>
            <a:off x="493575" y="909200"/>
            <a:ext cx="7247700" cy="94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As we said before a variable defined using the const keyword, its scope is limited to the block scope. In addition the variable cannot be reassigned to a different value.</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100" name="Google Shape;100;p18"/>
          <p:cNvPicPr preferRelativeResize="0"/>
          <p:nvPr/>
        </p:nvPicPr>
        <p:blipFill>
          <a:blip r:embed="rId3">
            <a:alphaModFix/>
          </a:blip>
          <a:stretch>
            <a:fillRect/>
          </a:stretch>
        </p:blipFill>
        <p:spPr>
          <a:xfrm>
            <a:off x="1187175" y="1559700"/>
            <a:ext cx="5860500" cy="2202300"/>
          </a:xfrm>
          <a:prstGeom prst="rect">
            <a:avLst/>
          </a:prstGeom>
          <a:noFill/>
          <a:ln>
            <a:noFill/>
          </a:ln>
        </p:spPr>
      </p:pic>
      <p:sp>
        <p:nvSpPr>
          <p:cNvPr id="101" name="Google Shape;101;p18"/>
          <p:cNvSpPr txBox="1"/>
          <p:nvPr/>
        </p:nvSpPr>
        <p:spPr>
          <a:xfrm>
            <a:off x="1272900" y="4065300"/>
            <a:ext cx="7871100" cy="107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Note that it is important to understand that </a:t>
            </a:r>
            <a:r>
              <a:rPr b="1" lang="en">
                <a:latin typeface="Roboto"/>
                <a:ea typeface="Roboto"/>
                <a:cs typeface="Roboto"/>
                <a:sym typeface="Roboto"/>
              </a:rPr>
              <a:t>const</a:t>
            </a:r>
            <a:r>
              <a:rPr lang="en">
                <a:latin typeface="Roboto"/>
                <a:ea typeface="Roboto"/>
                <a:cs typeface="Roboto"/>
                <a:sym typeface="Roboto"/>
              </a:rPr>
              <a:t> does NOT mean that the value is fixed and immutable. This is a common misunderstanding amongst many Javascript developers, and they incorrectly mentioned that a value defined by the </a:t>
            </a:r>
            <a:r>
              <a:rPr b="1" lang="en">
                <a:latin typeface="Roboto"/>
                <a:ea typeface="Roboto"/>
                <a:cs typeface="Roboto"/>
                <a:sym typeface="Roboto"/>
              </a:rPr>
              <a:t>const</a:t>
            </a:r>
            <a:r>
              <a:rPr lang="en">
                <a:latin typeface="Roboto"/>
                <a:ea typeface="Roboto"/>
                <a:cs typeface="Roboto"/>
                <a:sym typeface="Roboto"/>
              </a:rPr>
              <a:t> keyword is immutable (i.e. it cannot be changed).</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124100"/>
            <a:ext cx="8520600" cy="6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“const” keyword</a:t>
            </a:r>
            <a:endParaRPr/>
          </a:p>
        </p:txBody>
      </p:sp>
      <p:sp>
        <p:nvSpPr>
          <p:cNvPr id="107" name="Google Shape;107;p19"/>
          <p:cNvSpPr txBox="1"/>
          <p:nvPr/>
        </p:nvSpPr>
        <p:spPr>
          <a:xfrm>
            <a:off x="493575" y="909200"/>
            <a:ext cx="3221100" cy="12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In the following example we can show that the value of the variable defined within the </a:t>
            </a:r>
            <a:r>
              <a:rPr b="1" lang="en">
                <a:latin typeface="Roboto"/>
                <a:ea typeface="Roboto"/>
                <a:cs typeface="Roboto"/>
                <a:sym typeface="Roboto"/>
              </a:rPr>
              <a:t>const</a:t>
            </a:r>
            <a:r>
              <a:rPr lang="en">
                <a:latin typeface="Roboto"/>
                <a:ea typeface="Roboto"/>
                <a:cs typeface="Roboto"/>
                <a:sym typeface="Roboto"/>
              </a:rPr>
              <a:t> keyword is mutable, i.e. it can be changed.</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108" name="Google Shape;108;p19"/>
          <p:cNvPicPr preferRelativeResize="0"/>
          <p:nvPr/>
        </p:nvPicPr>
        <p:blipFill>
          <a:blip r:embed="rId3">
            <a:alphaModFix/>
          </a:blip>
          <a:stretch>
            <a:fillRect/>
          </a:stretch>
        </p:blipFill>
        <p:spPr>
          <a:xfrm>
            <a:off x="311700" y="2182100"/>
            <a:ext cx="4107875" cy="1965225"/>
          </a:xfrm>
          <a:prstGeom prst="rect">
            <a:avLst/>
          </a:prstGeom>
          <a:noFill/>
          <a:ln>
            <a:noFill/>
          </a:ln>
        </p:spPr>
      </p:pic>
      <p:sp>
        <p:nvSpPr>
          <p:cNvPr id="109" name="Google Shape;109;p19"/>
          <p:cNvSpPr txBox="1"/>
          <p:nvPr/>
        </p:nvSpPr>
        <p:spPr>
          <a:xfrm>
            <a:off x="5302763" y="909200"/>
            <a:ext cx="32211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However note that these variables defined by const cannot be re-assigned.</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110" name="Google Shape;110;p19"/>
          <p:cNvPicPr preferRelativeResize="0"/>
          <p:nvPr/>
        </p:nvPicPr>
        <p:blipFill>
          <a:blip r:embed="rId4">
            <a:alphaModFix/>
          </a:blip>
          <a:stretch>
            <a:fillRect/>
          </a:stretch>
        </p:blipFill>
        <p:spPr>
          <a:xfrm>
            <a:off x="4859375" y="1844475"/>
            <a:ext cx="4107875" cy="3185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ctrTitle"/>
          </p:nvPr>
        </p:nvSpPr>
        <p:spPr>
          <a:xfrm>
            <a:off x="116850" y="1930500"/>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t>forEach() method</a:t>
            </a:r>
            <a:endParaRPr b="1" u="sng"/>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forEach()</a:t>
            </a:r>
            <a:endParaRPr/>
          </a:p>
        </p:txBody>
      </p:sp>
      <p:sp>
        <p:nvSpPr>
          <p:cNvPr id="121" name="Google Shape;121;p21"/>
          <p:cNvSpPr txBox="1"/>
          <p:nvPr>
            <p:ph idx="1" type="body"/>
          </p:nvPr>
        </p:nvSpPr>
        <p:spPr>
          <a:xfrm>
            <a:off x="311700" y="1505700"/>
            <a:ext cx="6442500" cy="349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b="1" lang="en"/>
              <a:t>forEach() </a:t>
            </a:r>
            <a:r>
              <a:rPr lang="en"/>
              <a:t>method executes a provided function once for each array element.</a:t>
            </a:r>
            <a:endParaRPr/>
          </a:p>
          <a:p>
            <a:pPr indent="0" lvl="0" marL="0" rtl="0" algn="l">
              <a:spcBef>
                <a:spcPts val="1600"/>
              </a:spcBef>
              <a:spcAft>
                <a:spcPts val="0"/>
              </a:spcAft>
              <a:buNone/>
            </a:pPr>
            <a:r>
              <a:rPr lang="en"/>
              <a:t>The </a:t>
            </a:r>
            <a:r>
              <a:rPr b="1" lang="en"/>
              <a:t>forEach</a:t>
            </a:r>
            <a:r>
              <a:rPr lang="en"/>
              <a:t> method is also used to loop through arrays, but it uses a function differently than the classic "for loop".</a:t>
            </a:r>
            <a:endParaRPr/>
          </a:p>
          <a:p>
            <a:pPr indent="0" lvl="0" marL="0" rtl="0" algn="l">
              <a:spcBef>
                <a:spcPts val="1600"/>
              </a:spcBef>
              <a:spcAft>
                <a:spcPts val="0"/>
              </a:spcAft>
              <a:buNone/>
            </a:pPr>
            <a:r>
              <a:rPr lang="en"/>
              <a:t>The forEach method passes a </a:t>
            </a:r>
            <a:r>
              <a:rPr b="1" lang="en"/>
              <a:t>callback function </a:t>
            </a:r>
            <a:r>
              <a:rPr lang="en"/>
              <a:t>for each element of an array together with the following parameters:</a:t>
            </a:r>
            <a:endParaRPr/>
          </a:p>
          <a:p>
            <a:pPr indent="-311150" lvl="0" marL="457200" rtl="0" algn="l">
              <a:spcBef>
                <a:spcPts val="1600"/>
              </a:spcBef>
              <a:spcAft>
                <a:spcPts val="0"/>
              </a:spcAft>
              <a:buSzPts val="1300"/>
              <a:buChar char="●"/>
            </a:pPr>
            <a:r>
              <a:rPr lang="en"/>
              <a:t>Current Value(required)</a:t>
            </a:r>
            <a:endParaRPr/>
          </a:p>
          <a:p>
            <a:pPr indent="-311150" lvl="0" marL="457200" rtl="0" algn="l">
              <a:spcBef>
                <a:spcPts val="0"/>
              </a:spcBef>
              <a:spcAft>
                <a:spcPts val="0"/>
              </a:spcAft>
              <a:buSzPts val="1300"/>
              <a:buChar char="●"/>
            </a:pPr>
            <a:r>
              <a:rPr lang="en"/>
              <a:t>Index(optional)</a:t>
            </a:r>
            <a:endParaRPr/>
          </a:p>
          <a:p>
            <a:pPr indent="-311150" lvl="0" marL="457200" rtl="0" algn="l">
              <a:spcBef>
                <a:spcPts val="0"/>
              </a:spcBef>
              <a:spcAft>
                <a:spcPts val="0"/>
              </a:spcAft>
              <a:buSzPts val="1300"/>
              <a:buChar char="●"/>
            </a:pPr>
            <a:r>
              <a:rPr lang="en"/>
              <a:t>Array(optional)</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