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7" r:id="rId10"/>
    <p:sldId id="268" r:id="rId11"/>
    <p:sldId id="269" r:id="rId12"/>
    <p:sldId id="270" r:id="rId13"/>
    <p:sldId id="271" r:id="rId14"/>
    <p:sldId id="259"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0000" autoAdjust="0"/>
    <p:restoredTop sz="94660"/>
  </p:normalViewPr>
  <p:slideViewPr>
    <p:cSldViewPr snapToGrid="0">
      <p:cViewPr varScale="1">
        <p:scale>
          <a:sx n="115" d="100"/>
          <a:sy n="115" d="100"/>
        </p:scale>
        <p:origin x="224" y="2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hyperlink" Target="https://bbvaopen4u.com/en/actualidad/rest-api-what-it-and-what-are-its-advantages-project-development" TargetMode="External"/><Relationship Id="rId5" Type="http://schemas.openxmlformats.org/officeDocument/2006/relationships/hyperlink" Target="https://restful.io/rest-api-back-to-basics-c64f282d972" TargetMode="External"/><Relationship Id="rId4" Type="http://schemas.openxmlformats.org/officeDocument/2006/relationships/hyperlink" Target="https://www.techopedia.com/definition/696/state-computer-science"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4a"/><Relationship Id="rId1" Type="http://schemas.microsoft.com/office/2007/relationships/media" Target="../media/media15.m4a"/><Relationship Id="rId6" Type="http://schemas.openxmlformats.org/officeDocument/2006/relationships/image" Target="../media/image1.png"/><Relationship Id="rId5" Type="http://schemas.openxmlformats.org/officeDocument/2006/relationships/hyperlink" Target="https://www.servage.net/blog/2013/04/08/rest-principles-explained/" TargetMode="External"/><Relationship Id="rId4" Type="http://schemas.openxmlformats.org/officeDocument/2006/relationships/hyperlink" Target="https://developer.mozilla.org/en-US/docs/Web/HTTP/Messages"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6.m4a"/><Relationship Id="rId1" Type="http://schemas.microsoft.com/office/2007/relationships/media" Target="../media/media16.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hyperlink" Target="http://www.flickr.com"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REST and the Web</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David Tarvin</a:t>
            </a:r>
          </a:p>
          <a:p>
            <a:r>
              <a:rPr lang="en-US" dirty="0">
                <a:cs typeface="Calibri"/>
              </a:rPr>
              <a:t>Bellevue University</a:t>
            </a:r>
          </a:p>
        </p:txBody>
      </p:sp>
      <p:pic>
        <p:nvPicPr>
          <p:cNvPr id="4" name="Audio 3">
            <a:hlinkClick r:id="" action="ppaction://media"/>
            <a:extLst>
              <a:ext uri="{FF2B5EF4-FFF2-40B4-BE49-F238E27FC236}">
                <a16:creationId xmlns:a16="http://schemas.microsoft.com/office/drawing/2014/main" id="{59837646-92B8-844D-828A-846CAA5FDDD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2000" advTm="6495"/>
    </mc:Choice>
    <mc:Fallback>
      <p:transition spd="slow" advTm="64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F2B7-223A-4F7F-9DB8-7D40A2B85CFA}"/>
              </a:ext>
            </a:extLst>
          </p:cNvPr>
          <p:cNvSpPr>
            <a:spLocks noGrp="1"/>
          </p:cNvSpPr>
          <p:nvPr>
            <p:ph type="title"/>
          </p:nvPr>
        </p:nvSpPr>
        <p:spPr/>
        <p:txBody>
          <a:bodyPr/>
          <a:lstStyle/>
          <a:p>
            <a:r>
              <a:rPr lang="en-US">
                <a:cs typeface="Calibri Light"/>
              </a:rPr>
              <a:t>Types of HTTP Requests -Verbs</a:t>
            </a:r>
            <a:endParaRPr lang="en-US"/>
          </a:p>
        </p:txBody>
      </p:sp>
      <p:sp>
        <p:nvSpPr>
          <p:cNvPr id="3" name="Content Placeholder 2">
            <a:extLst>
              <a:ext uri="{FF2B5EF4-FFF2-40B4-BE49-F238E27FC236}">
                <a16:creationId xmlns:a16="http://schemas.microsoft.com/office/drawing/2014/main" id="{D53DC18D-DB1B-4A73-8258-5DFEA9C46ECF}"/>
              </a:ext>
            </a:extLst>
          </p:cNvPr>
          <p:cNvSpPr>
            <a:spLocks noGrp="1"/>
          </p:cNvSpPr>
          <p:nvPr>
            <p:ph idx="1"/>
          </p:nvPr>
        </p:nvSpPr>
        <p:spPr/>
        <p:txBody>
          <a:bodyPr vert="horz" lIns="91440" tIns="45720" rIns="91440" bIns="45720" rtlCol="0" anchor="t">
            <a:normAutofit/>
          </a:bodyPr>
          <a:lstStyle/>
          <a:p>
            <a:r>
              <a:rPr lang="en-US">
                <a:cs typeface="Calibri"/>
              </a:rPr>
              <a:t>There are four main HTTP verbs used in HTTP messages</a:t>
            </a:r>
          </a:p>
          <a:p>
            <a:pPr lvl="1"/>
            <a:r>
              <a:rPr lang="en-US">
                <a:cs typeface="Calibri"/>
              </a:rPr>
              <a:t>GET – the most common – requests that the server send information</a:t>
            </a:r>
          </a:p>
          <a:p>
            <a:pPr lvl="1"/>
            <a:r>
              <a:rPr lang="en-US">
                <a:cs typeface="Calibri"/>
              </a:rPr>
              <a:t>POST – requests that the server accept information</a:t>
            </a:r>
          </a:p>
          <a:p>
            <a:pPr lvl="1"/>
            <a:r>
              <a:rPr lang="en-US">
                <a:cs typeface="Calibri"/>
              </a:rPr>
              <a:t>PUT – requests that the server accept information as a modified version of information the server has</a:t>
            </a:r>
            <a:endParaRPr lang="en-US" dirty="0">
              <a:cs typeface="Calibri"/>
            </a:endParaRPr>
          </a:p>
          <a:p>
            <a:pPr lvl="1"/>
            <a:r>
              <a:rPr lang="en-US">
                <a:cs typeface="Calibri"/>
              </a:rPr>
              <a:t>DELETE – requests that the server delete information</a:t>
            </a:r>
            <a:endParaRPr lang="en-US" dirty="0">
              <a:cs typeface="Calibri"/>
            </a:endParaRPr>
          </a:p>
        </p:txBody>
      </p:sp>
      <p:pic>
        <p:nvPicPr>
          <p:cNvPr id="4" name="Audio 3">
            <a:hlinkClick r:id="" action="ppaction://media"/>
            <a:extLst>
              <a:ext uri="{FF2B5EF4-FFF2-40B4-BE49-F238E27FC236}">
                <a16:creationId xmlns:a16="http://schemas.microsoft.com/office/drawing/2014/main" id="{F43036A5-8334-F440-96EA-9229E2423FA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78695288"/>
      </p:ext>
    </p:extLst>
  </p:cSld>
  <p:clrMapOvr>
    <a:masterClrMapping/>
  </p:clrMapOvr>
  <mc:AlternateContent xmlns:mc="http://schemas.openxmlformats.org/markup-compatibility/2006">
    <mc:Choice xmlns:p14="http://schemas.microsoft.com/office/powerpoint/2010/main" Requires="p14">
      <p:transition spd="slow" p14:dur="2000" advTm="9883"/>
    </mc:Choice>
    <mc:Fallback>
      <p:transition spd="slow" advTm="98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F4D3-87D0-4A77-8EDB-0E7E789CA194}"/>
              </a:ext>
            </a:extLst>
          </p:cNvPr>
          <p:cNvSpPr>
            <a:spLocks noGrp="1"/>
          </p:cNvSpPr>
          <p:nvPr>
            <p:ph type="title"/>
          </p:nvPr>
        </p:nvSpPr>
        <p:spPr/>
        <p:txBody>
          <a:bodyPr/>
          <a:lstStyle/>
          <a:p>
            <a:r>
              <a:rPr lang="en-US">
                <a:cs typeface="Calibri Light"/>
              </a:rPr>
              <a:t>Key Features of REST</a:t>
            </a:r>
            <a:endParaRPr lang="en-US" dirty="0">
              <a:cs typeface="Calibri Light"/>
            </a:endParaRPr>
          </a:p>
        </p:txBody>
      </p:sp>
      <p:sp>
        <p:nvSpPr>
          <p:cNvPr id="3" name="Content Placeholder 2">
            <a:extLst>
              <a:ext uri="{FF2B5EF4-FFF2-40B4-BE49-F238E27FC236}">
                <a16:creationId xmlns:a16="http://schemas.microsoft.com/office/drawing/2014/main" id="{093F3A44-86E9-4104-9DA4-01CD195DFF25}"/>
              </a:ext>
            </a:extLst>
          </p:cNvPr>
          <p:cNvSpPr>
            <a:spLocks noGrp="1"/>
          </p:cNvSpPr>
          <p:nvPr>
            <p:ph idx="1"/>
          </p:nvPr>
        </p:nvSpPr>
        <p:spPr/>
        <p:txBody>
          <a:bodyPr vert="horz" lIns="91440" tIns="45720" rIns="91440" bIns="45720" rtlCol="0" anchor="t">
            <a:normAutofit/>
          </a:bodyPr>
          <a:lstStyle/>
          <a:p>
            <a:r>
              <a:rPr lang="en-US">
                <a:cs typeface="Calibri"/>
              </a:rPr>
              <a:t>Uniform Interface</a:t>
            </a:r>
          </a:p>
          <a:p>
            <a:r>
              <a:rPr lang="en-US">
                <a:cs typeface="Calibri"/>
              </a:rPr>
              <a:t>Stateless Interactions</a:t>
            </a:r>
          </a:p>
          <a:p>
            <a:r>
              <a:rPr lang="en-US">
                <a:cs typeface="Calibri"/>
              </a:rPr>
              <a:t>Cacheable</a:t>
            </a:r>
          </a:p>
          <a:p>
            <a:r>
              <a:rPr lang="en-US">
                <a:cs typeface="Calibri"/>
              </a:rPr>
              <a:t>Client-Server</a:t>
            </a:r>
            <a:endParaRPr lang="en-US" dirty="0">
              <a:cs typeface="Calibri"/>
            </a:endParaRPr>
          </a:p>
          <a:p>
            <a:r>
              <a:rPr lang="en-US">
                <a:cs typeface="Calibri"/>
              </a:rPr>
              <a:t>Layered System</a:t>
            </a:r>
            <a:endParaRPr lang="en-US" dirty="0">
              <a:cs typeface="Calibri"/>
            </a:endParaRPr>
          </a:p>
        </p:txBody>
      </p:sp>
      <p:pic>
        <p:nvPicPr>
          <p:cNvPr id="4" name="Audio 3">
            <a:hlinkClick r:id="" action="ppaction://media"/>
            <a:extLst>
              <a:ext uri="{FF2B5EF4-FFF2-40B4-BE49-F238E27FC236}">
                <a16:creationId xmlns:a16="http://schemas.microsoft.com/office/drawing/2014/main" id="{3A5270EE-64B0-5146-9E12-033C040ADC8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692168381"/>
      </p:ext>
    </p:extLst>
  </p:cSld>
  <p:clrMapOvr>
    <a:masterClrMapping/>
  </p:clrMapOvr>
  <mc:AlternateContent xmlns:mc="http://schemas.openxmlformats.org/markup-compatibility/2006">
    <mc:Choice xmlns:p14="http://schemas.microsoft.com/office/powerpoint/2010/main" Requires="p14">
      <p:transition spd="slow" p14:dur="2000" advTm="12577"/>
    </mc:Choice>
    <mc:Fallback>
      <p:transition spd="slow" advTm="125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470A-FD7D-4367-AFCA-1A7384B18B4C}"/>
              </a:ext>
            </a:extLst>
          </p:cNvPr>
          <p:cNvSpPr>
            <a:spLocks noGrp="1"/>
          </p:cNvSpPr>
          <p:nvPr>
            <p:ph type="title"/>
          </p:nvPr>
        </p:nvSpPr>
        <p:spPr/>
        <p:txBody>
          <a:bodyPr/>
          <a:lstStyle/>
          <a:p>
            <a:r>
              <a:rPr lang="en-US">
                <a:cs typeface="Calibri Light"/>
              </a:rPr>
              <a:t>Uniform Interface</a:t>
            </a:r>
            <a:endParaRPr lang="en-US"/>
          </a:p>
        </p:txBody>
      </p:sp>
      <p:sp>
        <p:nvSpPr>
          <p:cNvPr id="3" name="Content Placeholder 2">
            <a:extLst>
              <a:ext uri="{FF2B5EF4-FFF2-40B4-BE49-F238E27FC236}">
                <a16:creationId xmlns:a16="http://schemas.microsoft.com/office/drawing/2014/main" id="{A213DEBE-63F5-48E3-A236-9CF550C60FED}"/>
              </a:ext>
            </a:extLst>
          </p:cNvPr>
          <p:cNvSpPr>
            <a:spLocks noGrp="1"/>
          </p:cNvSpPr>
          <p:nvPr>
            <p:ph idx="1"/>
          </p:nvPr>
        </p:nvSpPr>
        <p:spPr/>
        <p:txBody>
          <a:bodyPr vert="horz" lIns="91440" tIns="45720" rIns="91440" bIns="45720" rtlCol="0" anchor="t">
            <a:normAutofit/>
          </a:bodyPr>
          <a:lstStyle/>
          <a:p>
            <a:r>
              <a:rPr lang="en-US">
                <a:cs typeface="Calibri"/>
              </a:rPr>
              <a:t>Must be defined in requests using URIs and must be separate from responses received</a:t>
            </a:r>
          </a:p>
          <a:p>
            <a:r>
              <a:rPr lang="en-US">
                <a:cs typeface="Calibri"/>
              </a:rPr>
              <a:t>Must have enough information to explain what to do, as well as to be able to customize or delete the resource</a:t>
            </a:r>
            <a:endParaRPr lang="en-US" dirty="0">
              <a:cs typeface="Calibri"/>
            </a:endParaRPr>
          </a:p>
        </p:txBody>
      </p:sp>
      <p:pic>
        <p:nvPicPr>
          <p:cNvPr id="4" name="Audio 3">
            <a:hlinkClick r:id="" action="ppaction://media"/>
            <a:extLst>
              <a:ext uri="{FF2B5EF4-FFF2-40B4-BE49-F238E27FC236}">
                <a16:creationId xmlns:a16="http://schemas.microsoft.com/office/drawing/2014/main" id="{08F108E3-8DB9-4E47-AE42-9A255EF4909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711237677"/>
      </p:ext>
    </p:extLst>
  </p:cSld>
  <p:clrMapOvr>
    <a:masterClrMapping/>
  </p:clrMapOvr>
  <mc:AlternateContent xmlns:mc="http://schemas.openxmlformats.org/markup-compatibility/2006">
    <mc:Choice xmlns:p14="http://schemas.microsoft.com/office/powerpoint/2010/main" Requires="p14">
      <p:transition spd="slow" p14:dur="2000" advTm="8985"/>
    </mc:Choice>
    <mc:Fallback>
      <p:transition spd="slow" advTm="89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A03B-AE03-418C-834B-61A0144C642F}"/>
              </a:ext>
            </a:extLst>
          </p:cNvPr>
          <p:cNvSpPr>
            <a:spLocks noGrp="1"/>
          </p:cNvSpPr>
          <p:nvPr>
            <p:ph type="title"/>
          </p:nvPr>
        </p:nvSpPr>
        <p:spPr/>
        <p:txBody>
          <a:bodyPr/>
          <a:lstStyle/>
          <a:p>
            <a:r>
              <a:rPr lang="en-US">
                <a:cs typeface="Calibri Light"/>
              </a:rPr>
              <a:t>Stateless Protocol</a:t>
            </a:r>
            <a:endParaRPr lang="en-US"/>
          </a:p>
        </p:txBody>
      </p:sp>
      <p:sp>
        <p:nvSpPr>
          <p:cNvPr id="3" name="Content Placeholder 2">
            <a:extLst>
              <a:ext uri="{FF2B5EF4-FFF2-40B4-BE49-F238E27FC236}">
                <a16:creationId xmlns:a16="http://schemas.microsoft.com/office/drawing/2014/main" id="{5C6454E1-0475-4E98-8C58-5A5DB128B458}"/>
              </a:ext>
            </a:extLst>
          </p:cNvPr>
          <p:cNvSpPr>
            <a:spLocks noGrp="1"/>
          </p:cNvSpPr>
          <p:nvPr>
            <p:ph idx="1"/>
          </p:nvPr>
        </p:nvSpPr>
        <p:spPr/>
        <p:txBody>
          <a:bodyPr vert="horz" lIns="91440" tIns="45720" rIns="91440" bIns="45720" rtlCol="0" anchor="t">
            <a:normAutofit/>
          </a:bodyPr>
          <a:lstStyle/>
          <a:p>
            <a:r>
              <a:rPr lang="en-US">
                <a:cs typeface="Calibri"/>
              </a:rPr>
              <a:t>Stateless protocol simply means that the server does not store any information about the state of the client on the server side. The client must send enough information in its request for the server to be able to act without using any information stored on the server itself.</a:t>
            </a:r>
            <a:endParaRPr lang="en-US"/>
          </a:p>
        </p:txBody>
      </p:sp>
      <p:pic>
        <p:nvPicPr>
          <p:cNvPr id="4" name="Audio 3">
            <a:hlinkClick r:id="" action="ppaction://media"/>
            <a:extLst>
              <a:ext uri="{FF2B5EF4-FFF2-40B4-BE49-F238E27FC236}">
                <a16:creationId xmlns:a16="http://schemas.microsoft.com/office/drawing/2014/main" id="{79BE51DF-A111-9845-B4CA-CCA5F603BC4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57386465"/>
      </p:ext>
    </p:extLst>
  </p:cSld>
  <p:clrMapOvr>
    <a:masterClrMapping/>
  </p:clrMapOvr>
  <mc:AlternateContent xmlns:mc="http://schemas.openxmlformats.org/markup-compatibility/2006">
    <mc:Choice xmlns:p14="http://schemas.microsoft.com/office/powerpoint/2010/main" Requires="p14">
      <p:transition spd="slow" p14:dur="2000" advTm="8982"/>
    </mc:Choice>
    <mc:Fallback>
      <p:transition spd="slow" advTm="8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6F8E-E6A3-4A3E-99A2-766D227B096A}"/>
              </a:ext>
            </a:extLst>
          </p:cNvPr>
          <p:cNvSpPr>
            <a:spLocks noGrp="1"/>
          </p:cNvSpPr>
          <p:nvPr>
            <p:ph type="title"/>
          </p:nvPr>
        </p:nvSpPr>
        <p:spPr/>
        <p:txBody>
          <a:bodyPr/>
          <a:lstStyle/>
          <a:p>
            <a:pPr algn="ctr"/>
            <a:r>
              <a:rPr lang="en-US" dirty="0">
                <a:cs typeface="Calibri Light"/>
              </a:rPr>
              <a:t>References</a:t>
            </a:r>
          </a:p>
        </p:txBody>
      </p:sp>
      <p:sp>
        <p:nvSpPr>
          <p:cNvPr id="3" name="Content Placeholder 2">
            <a:extLst>
              <a:ext uri="{FF2B5EF4-FFF2-40B4-BE49-F238E27FC236}">
                <a16:creationId xmlns:a16="http://schemas.microsoft.com/office/drawing/2014/main" id="{66DCE3DA-ED53-4A42-B3AD-02ABCEDB2E61}"/>
              </a:ext>
            </a:extLst>
          </p:cNvPr>
          <p:cNvSpPr>
            <a:spLocks noGrp="1"/>
          </p:cNvSpPr>
          <p:nvPr>
            <p:ph idx="1"/>
          </p:nvPr>
        </p:nvSpPr>
        <p:spPr/>
        <p:txBody>
          <a:bodyPr vert="horz" lIns="91440" tIns="45720" rIns="91440" bIns="45720" rtlCol="0" anchor="t">
            <a:normAutofit/>
          </a:bodyPr>
          <a:lstStyle/>
          <a:p>
            <a:r>
              <a:rPr lang="en-US" dirty="0">
                <a:cs typeface="Calibri"/>
              </a:rPr>
              <a:t>Technopedia. (no date). State (definition). Accessed 2019, May 05. Retrieved from </a:t>
            </a:r>
            <a:r>
              <a:rPr lang="en-US" dirty="0">
                <a:cs typeface="Calibri"/>
                <a:hlinkClick r:id="rId4"/>
              </a:rPr>
              <a:t>https://www.techopedia.com/definition/696/state-computer-science</a:t>
            </a:r>
            <a:endParaRPr lang="en-US">
              <a:cs typeface="Calibri"/>
            </a:endParaRPr>
          </a:p>
          <a:p>
            <a:r>
              <a:rPr lang="en-US" dirty="0">
                <a:cs typeface="Calibri"/>
              </a:rPr>
              <a:t>Amit Aggarwal. (2017, May 18). REST API – Back To Basics (article). Retrieved from </a:t>
            </a:r>
            <a:r>
              <a:rPr lang="en-US" dirty="0">
                <a:cs typeface="Calibri"/>
                <a:hlinkClick r:id="rId5"/>
              </a:rPr>
              <a:t>https://restful.io/rest-api-back-to-basics-c64f282d972</a:t>
            </a:r>
          </a:p>
          <a:p>
            <a:r>
              <a:rPr lang="en-US">
                <a:cs typeface="Calibri"/>
              </a:rPr>
              <a:t>BBVAOPEN4U. (2016, Mar 23). REST API: What Is It, And What Are Its Advantages In Project Development? (article). Retrieved from </a:t>
            </a:r>
            <a:r>
              <a:rPr lang="en-US" dirty="0">
                <a:cs typeface="Calibri"/>
                <a:hlinkClick r:id="rId6"/>
              </a:rPr>
              <a:t>https://bbvaopen4u.com/en/actualidad/rest-api-what-it-and-what-are-its-advantages-project-development</a:t>
            </a:r>
            <a:endParaRPr lang="en-US" dirty="0">
              <a:cs typeface="Calibri"/>
            </a:endParaRPr>
          </a:p>
          <a:p>
            <a:endParaRPr lang="en-US" dirty="0">
              <a:cs typeface="Calibri"/>
            </a:endParaRPr>
          </a:p>
        </p:txBody>
      </p:sp>
      <p:pic>
        <p:nvPicPr>
          <p:cNvPr id="4" name="Audio 3">
            <a:hlinkClick r:id="" action="ppaction://media"/>
            <a:extLst>
              <a:ext uri="{FF2B5EF4-FFF2-40B4-BE49-F238E27FC236}">
                <a16:creationId xmlns:a16="http://schemas.microsoft.com/office/drawing/2014/main" id="{D3A10E34-8DD5-6949-A140-9A380EBFB0D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001003210"/>
      </p:ext>
    </p:extLst>
  </p:cSld>
  <p:clrMapOvr>
    <a:masterClrMapping/>
  </p:clrMapOvr>
  <mc:AlternateContent xmlns:mc="http://schemas.openxmlformats.org/markup-compatibility/2006">
    <mc:Choice xmlns:p14="http://schemas.microsoft.com/office/powerpoint/2010/main" Requires="p14">
      <p:transition spd="slow" p14:dur="2000" advTm="10220"/>
    </mc:Choice>
    <mc:Fallback>
      <p:transition spd="slow" advTm="102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E7BA-DD98-451E-8FB1-967A76F360B7}"/>
              </a:ext>
            </a:extLst>
          </p:cNvPr>
          <p:cNvSpPr>
            <a:spLocks noGrp="1"/>
          </p:cNvSpPr>
          <p:nvPr>
            <p:ph type="title"/>
          </p:nvPr>
        </p:nvSpPr>
        <p:spPr>
          <a:xfrm>
            <a:off x="838200" y="365125"/>
            <a:ext cx="10515600" cy="413885"/>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D3ED89A6-B727-4E29-B8E7-32E0E3A52606}"/>
              </a:ext>
            </a:extLst>
          </p:cNvPr>
          <p:cNvSpPr>
            <a:spLocks noGrp="1"/>
          </p:cNvSpPr>
          <p:nvPr>
            <p:ph idx="1"/>
          </p:nvPr>
        </p:nvSpPr>
        <p:spPr>
          <a:xfrm>
            <a:off x="838200" y="886733"/>
            <a:ext cx="10515600" cy="5344659"/>
          </a:xfrm>
        </p:spPr>
        <p:txBody>
          <a:bodyPr vert="horz" lIns="91440" tIns="45720" rIns="91440" bIns="45720" rtlCol="0" anchor="t">
            <a:normAutofit/>
          </a:bodyPr>
          <a:lstStyle/>
          <a:p>
            <a:r>
              <a:rPr lang="en-US">
                <a:cs typeface="Calibri"/>
              </a:rPr>
              <a:t>No author. (Last updated 2019, Mar 18). HTTP Messages. Retrieved from </a:t>
            </a:r>
            <a:r>
              <a:rPr lang="en-US" dirty="0">
                <a:cs typeface="Calibri"/>
                <a:hlinkClick r:id="rId4"/>
              </a:rPr>
              <a:t>https://developer.mozilla.org/en-US/docs/Web/HTTP/Messages</a:t>
            </a:r>
            <a:endParaRPr lang="en-US" dirty="0">
              <a:cs typeface="Calibri"/>
            </a:endParaRPr>
          </a:p>
          <a:p>
            <a:r>
              <a:rPr lang="en-US">
                <a:cs typeface="Calibri"/>
              </a:rPr>
              <a:t>Servage. (2013, Apr 08). REST Principles Explained (article). Retrieved from </a:t>
            </a:r>
            <a:r>
              <a:rPr lang="en-US" dirty="0">
                <a:cs typeface="Calibri"/>
                <a:hlinkClick r:id="rId5"/>
              </a:rPr>
              <a:t>https://www.servage.net/blog/2013/04/08/rest-principles-explained/</a:t>
            </a:r>
            <a:endParaRPr lang="en-US" dirty="0">
              <a:cs typeface="Calibri"/>
            </a:endParaRPr>
          </a:p>
          <a:p>
            <a:endParaRPr lang="en-US" dirty="0">
              <a:cs typeface="Calibri"/>
            </a:endParaRPr>
          </a:p>
        </p:txBody>
      </p:sp>
      <p:pic>
        <p:nvPicPr>
          <p:cNvPr id="4" name="Audio 3">
            <a:hlinkClick r:id="" action="ppaction://media"/>
            <a:extLst>
              <a:ext uri="{FF2B5EF4-FFF2-40B4-BE49-F238E27FC236}">
                <a16:creationId xmlns:a16="http://schemas.microsoft.com/office/drawing/2014/main" id="{A1F62CD1-E42C-4A47-837A-FA729845978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466166107"/>
      </p:ext>
    </p:extLst>
  </p:cSld>
  <p:clrMapOvr>
    <a:masterClrMapping/>
  </p:clrMapOvr>
  <mc:AlternateContent xmlns:mc="http://schemas.openxmlformats.org/markup-compatibility/2006">
    <mc:Choice xmlns:p14="http://schemas.microsoft.com/office/powerpoint/2010/main" Requires="p14">
      <p:transition spd="slow" p14:dur="2000" advTm="9479"/>
    </mc:Choice>
    <mc:Fallback>
      <p:transition spd="slow" advTm="94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udio 1">
            <a:hlinkClick r:id="" action="ppaction://media"/>
            <a:extLst>
              <a:ext uri="{FF2B5EF4-FFF2-40B4-BE49-F238E27FC236}">
                <a16:creationId xmlns:a16="http://schemas.microsoft.com/office/drawing/2014/main" id="{E4A80A5E-937F-1749-9BDF-6DE65FABE11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45879460"/>
      </p:ext>
    </p:extLst>
  </p:cSld>
  <p:clrMapOvr>
    <a:masterClrMapping/>
  </p:clrMapOvr>
  <mc:AlternateContent xmlns:mc="http://schemas.openxmlformats.org/markup-compatibility/2006">
    <mc:Choice xmlns:p14="http://schemas.microsoft.com/office/powerpoint/2010/main" Requires="p14">
      <p:transition spd="slow" p14:dur="2000" advTm="6120"/>
    </mc:Choice>
    <mc:Fallback>
      <p:transition spd="slow" advTm="61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6667-EFB1-4043-B80B-B0284B1AD4A3}"/>
              </a:ext>
            </a:extLst>
          </p:cNvPr>
          <p:cNvSpPr>
            <a:spLocks noGrp="1"/>
          </p:cNvSpPr>
          <p:nvPr>
            <p:ph type="title"/>
          </p:nvPr>
        </p:nvSpPr>
        <p:spPr/>
        <p:txBody>
          <a:bodyPr/>
          <a:lstStyle/>
          <a:p>
            <a:r>
              <a:rPr lang="en-US" dirty="0">
                <a:cs typeface="Calibri Light"/>
              </a:rPr>
              <a:t>What is REST?</a:t>
            </a:r>
            <a:endParaRPr lang="en-US" dirty="0"/>
          </a:p>
        </p:txBody>
      </p:sp>
      <p:sp>
        <p:nvSpPr>
          <p:cNvPr id="3" name="Content Placeholder 2">
            <a:extLst>
              <a:ext uri="{FF2B5EF4-FFF2-40B4-BE49-F238E27FC236}">
                <a16:creationId xmlns:a16="http://schemas.microsoft.com/office/drawing/2014/main" id="{217DFDBD-91F9-44EA-B2CA-98D7CF839EB6}"/>
              </a:ext>
            </a:extLst>
          </p:cNvPr>
          <p:cNvSpPr>
            <a:spLocks noGrp="1"/>
          </p:cNvSpPr>
          <p:nvPr>
            <p:ph idx="1"/>
          </p:nvPr>
        </p:nvSpPr>
        <p:spPr/>
        <p:txBody>
          <a:bodyPr vert="horz" lIns="91440" tIns="45720" rIns="91440" bIns="45720" rtlCol="0" anchor="t">
            <a:normAutofit/>
          </a:bodyPr>
          <a:lstStyle/>
          <a:p>
            <a:r>
              <a:rPr lang="en-US" dirty="0" err="1">
                <a:cs typeface="Calibri"/>
              </a:rPr>
              <a:t>REpresentational</a:t>
            </a:r>
          </a:p>
          <a:p>
            <a:r>
              <a:rPr lang="en-US" dirty="0">
                <a:cs typeface="Calibri"/>
              </a:rPr>
              <a:t>State</a:t>
            </a:r>
          </a:p>
          <a:p>
            <a:r>
              <a:rPr lang="en-US" dirty="0">
                <a:cs typeface="Calibri"/>
              </a:rPr>
              <a:t>Transfer</a:t>
            </a:r>
          </a:p>
          <a:p>
            <a:endParaRPr lang="en-US" dirty="0">
              <a:cs typeface="Calibri"/>
            </a:endParaRPr>
          </a:p>
          <a:p>
            <a:pPr marL="0" indent="0" algn="ctr">
              <a:buNone/>
            </a:pPr>
            <a:r>
              <a:rPr lang="en-US" dirty="0">
                <a:cs typeface="Calibri"/>
              </a:rPr>
              <a:t>It's the TRANSFER of a REPRESENTATION of at STATE</a:t>
            </a:r>
          </a:p>
          <a:p>
            <a:pPr marL="0" indent="0" algn="ctr">
              <a:buNone/>
            </a:pPr>
            <a:endParaRPr lang="en-US" dirty="0">
              <a:cs typeface="Calibri"/>
            </a:endParaRPr>
          </a:p>
          <a:p>
            <a:pPr marL="0" indent="0" algn="ctr">
              <a:buNone/>
            </a:pPr>
            <a:r>
              <a:rPr lang="en-US" sz="4000" b="1" dirty="0">
                <a:latin typeface="Bradley Hand ITC"/>
                <a:cs typeface="Calibri"/>
              </a:rPr>
              <a:t>WHAT?!? What does that even mean?!?</a:t>
            </a:r>
          </a:p>
        </p:txBody>
      </p:sp>
      <p:pic>
        <p:nvPicPr>
          <p:cNvPr id="4" name="Audio 3">
            <a:hlinkClick r:id="" action="ppaction://media"/>
            <a:extLst>
              <a:ext uri="{FF2B5EF4-FFF2-40B4-BE49-F238E27FC236}">
                <a16:creationId xmlns:a16="http://schemas.microsoft.com/office/drawing/2014/main" id="{01EC3C63-1291-2C4C-AA32-0A021B1EBC3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124980578"/>
      </p:ext>
    </p:extLst>
  </p:cSld>
  <p:clrMapOvr>
    <a:masterClrMapping/>
  </p:clrMapOvr>
  <mc:AlternateContent xmlns:mc="http://schemas.openxmlformats.org/markup-compatibility/2006">
    <mc:Choice xmlns:p14="http://schemas.microsoft.com/office/powerpoint/2010/main" Requires="p14">
      <p:transition spd="slow" p14:dur="2000" advTm="9087"/>
    </mc:Choice>
    <mc:Fallback>
      <p:transition spd="slow" advTm="90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4181-A962-4172-9626-84BC75886507}"/>
              </a:ext>
            </a:extLst>
          </p:cNvPr>
          <p:cNvSpPr>
            <a:spLocks noGrp="1"/>
          </p:cNvSpPr>
          <p:nvPr>
            <p:ph type="title"/>
          </p:nvPr>
        </p:nvSpPr>
        <p:spPr/>
        <p:txBody>
          <a:bodyPr/>
          <a:lstStyle/>
          <a:p>
            <a:r>
              <a:rPr lang="en-US" dirty="0">
                <a:cs typeface="Calibri Light"/>
              </a:rPr>
              <a:t>Let's Start with STATE</a:t>
            </a:r>
            <a:endParaRPr lang="en-US" dirty="0"/>
          </a:p>
        </p:txBody>
      </p:sp>
      <p:sp>
        <p:nvSpPr>
          <p:cNvPr id="3" name="Content Placeholder 2">
            <a:extLst>
              <a:ext uri="{FF2B5EF4-FFF2-40B4-BE49-F238E27FC236}">
                <a16:creationId xmlns:a16="http://schemas.microsoft.com/office/drawing/2014/main" id="{49F54A6C-DC06-4980-9B4D-98157877BF0A}"/>
              </a:ext>
            </a:extLst>
          </p:cNvPr>
          <p:cNvSpPr>
            <a:spLocks noGrp="1"/>
          </p:cNvSpPr>
          <p:nvPr>
            <p:ph idx="1"/>
          </p:nvPr>
        </p:nvSpPr>
        <p:spPr/>
        <p:txBody>
          <a:bodyPr vert="horz" lIns="91440" tIns="45720" rIns="91440" bIns="45720" rtlCol="0" anchor="t">
            <a:normAutofit lnSpcReduction="10000"/>
          </a:bodyPr>
          <a:lstStyle/>
          <a:p>
            <a:r>
              <a:rPr lang="en-US" dirty="0">
                <a:cs typeface="Calibri"/>
              </a:rPr>
              <a:t>The state of a computer is simply the condition of the computer regarding its current values and contents</a:t>
            </a:r>
          </a:p>
          <a:p>
            <a:endParaRPr lang="en-US" dirty="0">
              <a:cs typeface="Calibri"/>
            </a:endParaRPr>
          </a:p>
          <a:p>
            <a:r>
              <a:rPr lang="en-US" dirty="0">
                <a:cs typeface="Calibri"/>
              </a:rPr>
              <a:t>With web applications we have two types of states:</a:t>
            </a:r>
          </a:p>
          <a:p>
            <a:pPr lvl="1"/>
            <a:r>
              <a:rPr lang="en-US" dirty="0">
                <a:cs typeface="Calibri"/>
              </a:rPr>
              <a:t>Application State</a:t>
            </a:r>
          </a:p>
          <a:p>
            <a:pPr lvl="1"/>
            <a:r>
              <a:rPr lang="en-US" dirty="0">
                <a:cs typeface="Calibri"/>
              </a:rPr>
              <a:t>Resource State</a:t>
            </a:r>
          </a:p>
          <a:p>
            <a:pPr lvl="1"/>
            <a:endParaRPr lang="en-US" dirty="0">
              <a:cs typeface="Calibri"/>
            </a:endParaRPr>
          </a:p>
          <a:p>
            <a:pPr marL="457200" lvl="1" indent="0">
              <a:buNone/>
            </a:pPr>
            <a:r>
              <a:rPr lang="en-US" dirty="0">
                <a:cs typeface="Calibri"/>
              </a:rPr>
              <a:t>The Application State is the state of the computer on which you're surfing the web.</a:t>
            </a:r>
          </a:p>
          <a:p>
            <a:pPr marL="457200" lvl="1" indent="0">
              <a:buNone/>
            </a:pPr>
            <a:r>
              <a:rPr lang="en-US" dirty="0">
                <a:cs typeface="Calibri"/>
              </a:rPr>
              <a:t>The Resource State is the state of the server you are accessing to get information from the web</a:t>
            </a:r>
          </a:p>
        </p:txBody>
      </p:sp>
      <p:pic>
        <p:nvPicPr>
          <p:cNvPr id="4" name="Audio 3">
            <a:hlinkClick r:id="" action="ppaction://media"/>
            <a:extLst>
              <a:ext uri="{FF2B5EF4-FFF2-40B4-BE49-F238E27FC236}">
                <a16:creationId xmlns:a16="http://schemas.microsoft.com/office/drawing/2014/main" id="{E9155014-44A5-4A49-87C4-1FCE2DFE777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95189405"/>
      </p:ext>
    </p:extLst>
  </p:cSld>
  <p:clrMapOvr>
    <a:masterClrMapping/>
  </p:clrMapOvr>
  <mc:AlternateContent xmlns:mc="http://schemas.openxmlformats.org/markup-compatibility/2006">
    <mc:Choice xmlns:p14="http://schemas.microsoft.com/office/powerpoint/2010/main" Requires="p14">
      <p:transition spd="slow" p14:dur="2000" advTm="9899"/>
    </mc:Choice>
    <mc:Fallback>
      <p:transition spd="slow" advTm="98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584C-3BA9-4784-B6A4-DA32DD30242E}"/>
              </a:ext>
            </a:extLst>
          </p:cNvPr>
          <p:cNvSpPr>
            <a:spLocks noGrp="1"/>
          </p:cNvSpPr>
          <p:nvPr>
            <p:ph type="title"/>
          </p:nvPr>
        </p:nvSpPr>
        <p:spPr/>
        <p:txBody>
          <a:bodyPr/>
          <a:lstStyle/>
          <a:p>
            <a:r>
              <a:rPr lang="en-US" dirty="0">
                <a:cs typeface="Calibri Light"/>
              </a:rPr>
              <a:t>So What is REPRESENTATIONAL?</a:t>
            </a:r>
            <a:endParaRPr lang="en-US" dirty="0"/>
          </a:p>
        </p:txBody>
      </p:sp>
      <p:sp>
        <p:nvSpPr>
          <p:cNvPr id="3" name="Content Placeholder 2">
            <a:extLst>
              <a:ext uri="{FF2B5EF4-FFF2-40B4-BE49-F238E27FC236}">
                <a16:creationId xmlns:a16="http://schemas.microsoft.com/office/drawing/2014/main" id="{A5714728-B753-4271-A974-C5B52CDE4B74}"/>
              </a:ext>
            </a:extLst>
          </p:cNvPr>
          <p:cNvSpPr>
            <a:spLocks noGrp="1"/>
          </p:cNvSpPr>
          <p:nvPr>
            <p:ph idx="1"/>
          </p:nvPr>
        </p:nvSpPr>
        <p:spPr/>
        <p:txBody>
          <a:bodyPr vert="horz" lIns="91440" tIns="45720" rIns="91440" bIns="45720" rtlCol="0" anchor="t">
            <a:normAutofit/>
          </a:bodyPr>
          <a:lstStyle/>
          <a:p>
            <a:r>
              <a:rPr lang="en-US" dirty="0">
                <a:cs typeface="Calibri"/>
              </a:rPr>
              <a:t>A Representation is the value of a resource at any given time. It's essentially a way to tell someone/something about all the resource's values and contents</a:t>
            </a:r>
          </a:p>
          <a:p>
            <a:r>
              <a:rPr lang="en-US" dirty="0">
                <a:cs typeface="Calibri"/>
              </a:rPr>
              <a:t>When we say Representational, we are simply saying that this has to do with representations of resources.</a:t>
            </a:r>
          </a:p>
        </p:txBody>
      </p:sp>
      <p:pic>
        <p:nvPicPr>
          <p:cNvPr id="4" name="Audio 3">
            <a:hlinkClick r:id="" action="ppaction://media"/>
            <a:extLst>
              <a:ext uri="{FF2B5EF4-FFF2-40B4-BE49-F238E27FC236}">
                <a16:creationId xmlns:a16="http://schemas.microsoft.com/office/drawing/2014/main" id="{15899909-5D18-8946-87F9-C860ADDF3C9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78240460"/>
      </p:ext>
    </p:extLst>
  </p:cSld>
  <p:clrMapOvr>
    <a:masterClrMapping/>
  </p:clrMapOvr>
  <mc:AlternateContent xmlns:mc="http://schemas.openxmlformats.org/markup-compatibility/2006">
    <mc:Choice xmlns:p14="http://schemas.microsoft.com/office/powerpoint/2010/main" Requires="p14">
      <p:transition spd="slow" p14:dur="2000" advTm="10022"/>
    </mc:Choice>
    <mc:Fallback>
      <p:transition spd="slow" advTm="100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F501-756A-44E0-AD68-0EF42ABD38F1}"/>
              </a:ext>
            </a:extLst>
          </p:cNvPr>
          <p:cNvSpPr>
            <a:spLocks noGrp="1"/>
          </p:cNvSpPr>
          <p:nvPr>
            <p:ph type="title"/>
          </p:nvPr>
        </p:nvSpPr>
        <p:spPr/>
        <p:txBody>
          <a:bodyPr/>
          <a:lstStyle/>
          <a:p>
            <a:r>
              <a:rPr lang="en-US" dirty="0">
                <a:cs typeface="Calibri Light"/>
              </a:rPr>
              <a:t>So REST Means....</a:t>
            </a:r>
            <a:endParaRPr lang="en-US" dirty="0"/>
          </a:p>
        </p:txBody>
      </p:sp>
      <p:sp>
        <p:nvSpPr>
          <p:cNvPr id="3" name="Content Placeholder 2">
            <a:extLst>
              <a:ext uri="{FF2B5EF4-FFF2-40B4-BE49-F238E27FC236}">
                <a16:creationId xmlns:a16="http://schemas.microsoft.com/office/drawing/2014/main" id="{7AEA38F7-2077-4F68-A63E-01C76BB2551B}"/>
              </a:ext>
            </a:extLst>
          </p:cNvPr>
          <p:cNvSpPr>
            <a:spLocks noGrp="1"/>
          </p:cNvSpPr>
          <p:nvPr>
            <p:ph idx="1"/>
          </p:nvPr>
        </p:nvSpPr>
        <p:spPr/>
        <p:txBody>
          <a:bodyPr vert="horz" lIns="91440" tIns="45720" rIns="91440" bIns="45720" rtlCol="0" anchor="t">
            <a:normAutofit/>
          </a:bodyPr>
          <a:lstStyle/>
          <a:p>
            <a:r>
              <a:rPr lang="en-US" dirty="0">
                <a:cs typeface="Calibri"/>
              </a:rPr>
              <a:t>Representational State Transfer simply means the transfer over the web of information about the current values and content of a resource.</a:t>
            </a:r>
            <a:endParaRPr lang="en-US" dirty="0"/>
          </a:p>
        </p:txBody>
      </p:sp>
      <p:pic>
        <p:nvPicPr>
          <p:cNvPr id="4" name="Audio 3">
            <a:hlinkClick r:id="" action="ppaction://media"/>
            <a:extLst>
              <a:ext uri="{FF2B5EF4-FFF2-40B4-BE49-F238E27FC236}">
                <a16:creationId xmlns:a16="http://schemas.microsoft.com/office/drawing/2014/main" id="{6030A6A2-EF60-B94A-AF9C-FE0F4030863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056442086"/>
      </p:ext>
    </p:extLst>
  </p:cSld>
  <p:clrMapOvr>
    <a:masterClrMapping/>
  </p:clrMapOvr>
  <mc:AlternateContent xmlns:mc="http://schemas.openxmlformats.org/markup-compatibility/2006">
    <mc:Choice xmlns:p14="http://schemas.microsoft.com/office/powerpoint/2010/main" Requires="p14">
      <p:transition spd="slow" p14:dur="2000" advTm="10039"/>
    </mc:Choice>
    <mc:Fallback>
      <p:transition spd="slow" advTm="100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6C3F-81C4-4633-AD22-E79F8B7BC0DA}"/>
              </a:ext>
            </a:extLst>
          </p:cNvPr>
          <p:cNvSpPr>
            <a:spLocks noGrp="1"/>
          </p:cNvSpPr>
          <p:nvPr>
            <p:ph type="title"/>
          </p:nvPr>
        </p:nvSpPr>
        <p:spPr/>
        <p:txBody>
          <a:bodyPr/>
          <a:lstStyle/>
          <a:p>
            <a:r>
              <a:rPr lang="en-US" dirty="0">
                <a:cs typeface="Calibri Light"/>
              </a:rPr>
              <a:t>Perhaps an Example is Best</a:t>
            </a:r>
            <a:endParaRPr lang="en-US" dirty="0"/>
          </a:p>
        </p:txBody>
      </p:sp>
      <p:sp>
        <p:nvSpPr>
          <p:cNvPr id="3" name="Content Placeholder 2">
            <a:extLst>
              <a:ext uri="{FF2B5EF4-FFF2-40B4-BE49-F238E27FC236}">
                <a16:creationId xmlns:a16="http://schemas.microsoft.com/office/drawing/2014/main" id="{893AF280-7142-4EC7-8120-A6F2B6C42FF3}"/>
              </a:ext>
            </a:extLst>
          </p:cNvPr>
          <p:cNvSpPr>
            <a:spLocks noGrp="1"/>
          </p:cNvSpPr>
          <p:nvPr>
            <p:ph idx="1"/>
          </p:nvPr>
        </p:nvSpPr>
        <p:spPr/>
        <p:txBody>
          <a:bodyPr vert="horz" lIns="91440" tIns="45720" rIns="91440" bIns="45720" rtlCol="0" anchor="t">
            <a:normAutofit/>
          </a:bodyPr>
          <a:lstStyle/>
          <a:p>
            <a:r>
              <a:rPr lang="en-US" dirty="0">
                <a:cs typeface="Calibri"/>
              </a:rPr>
              <a:t>If you visit </a:t>
            </a:r>
            <a:r>
              <a:rPr lang="en-US" dirty="0">
                <a:cs typeface="Calibri"/>
                <a:hlinkClick r:id="rId4"/>
              </a:rPr>
              <a:t>www.flickr.com</a:t>
            </a:r>
            <a:r>
              <a:rPr lang="en-US" dirty="0">
                <a:cs typeface="Calibri"/>
              </a:rPr>
              <a:t>, you are presented with the site's Home Page. Your computer is presenting on it all the information regarding Flickr's home page. This is the Application State.</a:t>
            </a:r>
          </a:p>
          <a:p>
            <a:r>
              <a:rPr lang="en-US" dirty="0">
                <a:cs typeface="Calibri"/>
              </a:rPr>
              <a:t>BUT...www.flickr.com consists of much more that its home page. It has a number of other pages and a huge amount of pictures and other data. All of that makes up the Resource State.</a:t>
            </a:r>
          </a:p>
          <a:p>
            <a:r>
              <a:rPr lang="en-US" dirty="0">
                <a:cs typeface="Calibri"/>
              </a:rPr>
              <a:t>When the information about the home page is sent from Flickr's server to your computer, the information is the representation of the state of the server, and it is being transferred, so we have REST!</a:t>
            </a:r>
          </a:p>
        </p:txBody>
      </p:sp>
      <p:pic>
        <p:nvPicPr>
          <p:cNvPr id="4" name="Audio 3">
            <a:hlinkClick r:id="" action="ppaction://media"/>
            <a:extLst>
              <a:ext uri="{FF2B5EF4-FFF2-40B4-BE49-F238E27FC236}">
                <a16:creationId xmlns:a16="http://schemas.microsoft.com/office/drawing/2014/main" id="{A4C42D66-4813-5C4C-B735-6C6EA085466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243318232"/>
      </p:ext>
    </p:extLst>
  </p:cSld>
  <p:clrMapOvr>
    <a:masterClrMapping/>
  </p:clrMapOvr>
  <mc:AlternateContent xmlns:mc="http://schemas.openxmlformats.org/markup-compatibility/2006">
    <mc:Choice xmlns:p14="http://schemas.microsoft.com/office/powerpoint/2010/main" Requires="p14">
      <p:transition spd="slow" p14:dur="2000" advTm="9851"/>
    </mc:Choice>
    <mc:Fallback>
      <p:transition spd="slow" advTm="98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F218-BF48-4E12-987E-B687ACB29DF3}"/>
              </a:ext>
            </a:extLst>
          </p:cNvPr>
          <p:cNvSpPr>
            <a:spLocks noGrp="1"/>
          </p:cNvSpPr>
          <p:nvPr>
            <p:ph type="title"/>
          </p:nvPr>
        </p:nvSpPr>
        <p:spPr/>
        <p:txBody>
          <a:bodyPr/>
          <a:lstStyle/>
          <a:p>
            <a:r>
              <a:rPr lang="en-US" dirty="0">
                <a:cs typeface="Calibri Light"/>
              </a:rPr>
              <a:t>There's More to the Example</a:t>
            </a:r>
            <a:endParaRPr lang="en-US" dirty="0"/>
          </a:p>
        </p:txBody>
      </p:sp>
      <p:sp>
        <p:nvSpPr>
          <p:cNvPr id="3" name="Content Placeholder 2">
            <a:extLst>
              <a:ext uri="{FF2B5EF4-FFF2-40B4-BE49-F238E27FC236}">
                <a16:creationId xmlns:a16="http://schemas.microsoft.com/office/drawing/2014/main" id="{5BF99913-2D08-487D-86A6-29ED992D9BE5}"/>
              </a:ext>
            </a:extLst>
          </p:cNvPr>
          <p:cNvSpPr>
            <a:spLocks noGrp="1"/>
          </p:cNvSpPr>
          <p:nvPr>
            <p:ph idx="1"/>
          </p:nvPr>
        </p:nvSpPr>
        <p:spPr/>
        <p:txBody>
          <a:bodyPr vert="horz" lIns="91440" tIns="45720" rIns="91440" bIns="45720" rtlCol="0" anchor="t">
            <a:normAutofit/>
          </a:bodyPr>
          <a:lstStyle/>
          <a:p>
            <a:r>
              <a:rPr lang="en-US" dirty="0">
                <a:cs typeface="Calibri"/>
              </a:rPr>
              <a:t>If you click on a picture on Flickr, the Flickr home page disappears off your screen and a page with the picture on it appears. This is a change in the application state.</a:t>
            </a:r>
          </a:p>
          <a:p>
            <a:r>
              <a:rPr lang="en-US" dirty="0">
                <a:cs typeface="Calibri"/>
              </a:rPr>
              <a:t>Nothing about the server has changed, however, so the resource state is the same.</a:t>
            </a:r>
          </a:p>
          <a:p>
            <a:r>
              <a:rPr lang="en-US" dirty="0">
                <a:cs typeface="Calibri"/>
              </a:rPr>
              <a:t>If you were to upload a picture onto Flickr, the content of the server will have changed, thus meaning there is a change in resource state.</a:t>
            </a:r>
          </a:p>
        </p:txBody>
      </p:sp>
      <p:pic>
        <p:nvPicPr>
          <p:cNvPr id="4" name="Audio 3">
            <a:hlinkClick r:id="" action="ppaction://media"/>
            <a:extLst>
              <a:ext uri="{FF2B5EF4-FFF2-40B4-BE49-F238E27FC236}">
                <a16:creationId xmlns:a16="http://schemas.microsoft.com/office/drawing/2014/main" id="{5CCA0CCC-F41E-C849-8332-059900C72D6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107546365"/>
      </p:ext>
    </p:extLst>
  </p:cSld>
  <p:clrMapOvr>
    <a:masterClrMapping/>
  </p:clrMapOvr>
  <mc:AlternateContent xmlns:mc="http://schemas.openxmlformats.org/markup-compatibility/2006">
    <mc:Choice xmlns:p14="http://schemas.microsoft.com/office/powerpoint/2010/main" Requires="p14">
      <p:transition spd="slow" p14:dur="2000" advTm="10087"/>
    </mc:Choice>
    <mc:Fallback>
      <p:transition spd="slow" advTm="100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27FC-1CAE-4930-B745-BBAA49C33BCE}"/>
              </a:ext>
            </a:extLst>
          </p:cNvPr>
          <p:cNvSpPr>
            <a:spLocks noGrp="1"/>
          </p:cNvSpPr>
          <p:nvPr>
            <p:ph type="title"/>
          </p:nvPr>
        </p:nvSpPr>
        <p:spPr/>
        <p:txBody>
          <a:bodyPr/>
          <a:lstStyle/>
          <a:p>
            <a:r>
              <a:rPr lang="en-US" dirty="0">
                <a:cs typeface="Calibri Light"/>
              </a:rPr>
              <a:t>What is the Importance of REST to the Web?</a:t>
            </a:r>
            <a:endParaRPr lang="en-US" dirty="0"/>
          </a:p>
        </p:txBody>
      </p:sp>
      <p:sp>
        <p:nvSpPr>
          <p:cNvPr id="3" name="Content Placeholder 2">
            <a:extLst>
              <a:ext uri="{FF2B5EF4-FFF2-40B4-BE49-F238E27FC236}">
                <a16:creationId xmlns:a16="http://schemas.microsoft.com/office/drawing/2014/main" id="{37C0B853-FC97-425F-968F-177758AAC3D8}"/>
              </a:ext>
            </a:extLst>
          </p:cNvPr>
          <p:cNvSpPr>
            <a:spLocks noGrp="1"/>
          </p:cNvSpPr>
          <p:nvPr>
            <p:ph idx="1"/>
          </p:nvPr>
        </p:nvSpPr>
        <p:spPr/>
        <p:txBody>
          <a:bodyPr vert="horz" lIns="91440" tIns="45720" rIns="91440" bIns="45720" rtlCol="0" anchor="t">
            <a:normAutofit/>
          </a:bodyPr>
          <a:lstStyle/>
          <a:p>
            <a:r>
              <a:rPr lang="en-US" dirty="0">
                <a:cs typeface="Calibri"/>
              </a:rPr>
              <a:t>REST provides the means to obtain and manipulate data in all sorts of formats, i.e. XML and JSON</a:t>
            </a:r>
          </a:p>
          <a:p>
            <a:r>
              <a:rPr lang="en-US" dirty="0">
                <a:cs typeface="Calibri"/>
              </a:rPr>
              <a:t>REST is less complex than other means of data transfer</a:t>
            </a:r>
          </a:p>
          <a:p>
            <a:r>
              <a:rPr lang="en-US">
                <a:cs typeface="Calibri"/>
              </a:rPr>
              <a:t>REST keeps the user interface and the server separate from each other, which means that they can evolve and scale independently</a:t>
            </a:r>
            <a:endParaRPr lang="en-US" dirty="0">
              <a:cs typeface="Calibri"/>
            </a:endParaRPr>
          </a:p>
          <a:p>
            <a:endParaRPr lang="en-US" dirty="0">
              <a:cs typeface="Calibri"/>
            </a:endParaRPr>
          </a:p>
        </p:txBody>
      </p:sp>
      <p:pic>
        <p:nvPicPr>
          <p:cNvPr id="4" name="Audio 3">
            <a:hlinkClick r:id="" action="ppaction://media"/>
            <a:extLst>
              <a:ext uri="{FF2B5EF4-FFF2-40B4-BE49-F238E27FC236}">
                <a16:creationId xmlns:a16="http://schemas.microsoft.com/office/drawing/2014/main" id="{977FB834-3685-A54A-A38E-2687CF0F95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902369647"/>
      </p:ext>
    </p:extLst>
  </p:cSld>
  <p:clrMapOvr>
    <a:masterClrMapping/>
  </p:clrMapOvr>
  <mc:AlternateContent xmlns:mc="http://schemas.openxmlformats.org/markup-compatibility/2006">
    <mc:Choice xmlns:p14="http://schemas.microsoft.com/office/powerpoint/2010/main" Requires="p14">
      <p:transition spd="slow" p14:dur="2000" advTm="9989"/>
    </mc:Choice>
    <mc:Fallback>
      <p:transition spd="slow" advTm="99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BC9C-E4D7-4ABC-9EFF-E08FBB9DA968}"/>
              </a:ext>
            </a:extLst>
          </p:cNvPr>
          <p:cNvSpPr>
            <a:spLocks noGrp="1"/>
          </p:cNvSpPr>
          <p:nvPr>
            <p:ph type="title"/>
          </p:nvPr>
        </p:nvSpPr>
        <p:spPr/>
        <p:txBody>
          <a:bodyPr/>
          <a:lstStyle/>
          <a:p>
            <a:r>
              <a:rPr lang="en-US">
                <a:cs typeface="Calibri Light"/>
              </a:rPr>
              <a:t>How Do HTTP Messages Relate To REST?</a:t>
            </a:r>
            <a:endParaRPr lang="en-US"/>
          </a:p>
        </p:txBody>
      </p:sp>
      <p:sp>
        <p:nvSpPr>
          <p:cNvPr id="3" name="Content Placeholder 2">
            <a:extLst>
              <a:ext uri="{FF2B5EF4-FFF2-40B4-BE49-F238E27FC236}">
                <a16:creationId xmlns:a16="http://schemas.microsoft.com/office/drawing/2014/main" id="{B005521E-B577-401B-9869-20F97C3E5041}"/>
              </a:ext>
            </a:extLst>
          </p:cNvPr>
          <p:cNvSpPr>
            <a:spLocks noGrp="1"/>
          </p:cNvSpPr>
          <p:nvPr>
            <p:ph idx="1"/>
          </p:nvPr>
        </p:nvSpPr>
        <p:spPr/>
        <p:txBody>
          <a:bodyPr vert="horz" lIns="91440" tIns="45720" rIns="91440" bIns="45720" rtlCol="0" anchor="t">
            <a:normAutofit/>
          </a:bodyPr>
          <a:lstStyle/>
          <a:p>
            <a:r>
              <a:rPr lang="en-US">
                <a:cs typeface="Calibri"/>
              </a:rPr>
              <a:t>HTTP messages are how the information is transferred between the application and the server in a RESTful way</a:t>
            </a:r>
          </a:p>
          <a:p>
            <a:r>
              <a:rPr lang="en-US">
                <a:cs typeface="Calibri"/>
              </a:rPr>
              <a:t>HTTP messages are sent as requests and responses</a:t>
            </a:r>
          </a:p>
          <a:p>
            <a:r>
              <a:rPr lang="en-US">
                <a:cs typeface="Calibri"/>
              </a:rPr>
              <a:t>HTTP messages consist of a header that describes the request/response, and an optional body that contains information about the request/response</a:t>
            </a:r>
            <a:endParaRPr lang="en-US" dirty="0">
              <a:cs typeface="Calibri"/>
            </a:endParaRPr>
          </a:p>
        </p:txBody>
      </p:sp>
      <p:pic>
        <p:nvPicPr>
          <p:cNvPr id="4" name="Audio 3">
            <a:hlinkClick r:id="" action="ppaction://media"/>
            <a:extLst>
              <a:ext uri="{FF2B5EF4-FFF2-40B4-BE49-F238E27FC236}">
                <a16:creationId xmlns:a16="http://schemas.microsoft.com/office/drawing/2014/main" id="{354DC46E-8C1E-4F4F-BC7D-717237D586B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84565714"/>
      </p:ext>
    </p:extLst>
  </p:cSld>
  <p:clrMapOvr>
    <a:masterClrMapping/>
  </p:clrMapOvr>
  <mc:AlternateContent xmlns:mc="http://schemas.openxmlformats.org/markup-compatibility/2006">
    <mc:Choice xmlns:p14="http://schemas.microsoft.com/office/powerpoint/2010/main" Requires="p14">
      <p:transition spd="slow" p14:dur="2000" advTm="10005"/>
    </mc:Choice>
    <mc:Fallback>
      <p:transition spd="slow" advTm="100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9532</TotalTime>
  <Words>644</Words>
  <Application>Microsoft Macintosh PowerPoint</Application>
  <PresentationFormat>Widescreen</PresentationFormat>
  <Paragraphs>64</Paragraphs>
  <Slides>16</Slides>
  <Notes>0</Notes>
  <HiddenSlides>0</HiddenSlides>
  <MMClips>16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Bradley Hand ITC</vt:lpstr>
      <vt:lpstr>Calibri</vt:lpstr>
      <vt:lpstr>Calibri Light</vt:lpstr>
      <vt:lpstr>office theme</vt:lpstr>
      <vt:lpstr>REST and the Web</vt:lpstr>
      <vt:lpstr>What is REST?</vt:lpstr>
      <vt:lpstr>Let's Start with STATE</vt:lpstr>
      <vt:lpstr>So What is REPRESENTATIONAL?</vt:lpstr>
      <vt:lpstr>So REST Means....</vt:lpstr>
      <vt:lpstr>Perhaps an Example is Best</vt:lpstr>
      <vt:lpstr>There's More to the Example</vt:lpstr>
      <vt:lpstr>What is the Importance of REST to the Web?</vt:lpstr>
      <vt:lpstr>How Do HTTP Messages Relate To REST?</vt:lpstr>
      <vt:lpstr>Types of HTTP Requests -Verbs</vt:lpstr>
      <vt:lpstr>Key Features of REST</vt:lpstr>
      <vt:lpstr>Uniform Interface</vt:lpstr>
      <vt:lpstr>Stateless Protocol</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Tarvin, David (drtarvin)</cp:lastModifiedBy>
  <cp:revision>510</cp:revision>
  <dcterms:created xsi:type="dcterms:W3CDTF">2013-07-15T20:26:40Z</dcterms:created>
  <dcterms:modified xsi:type="dcterms:W3CDTF">2019-05-12T17:16:58Z</dcterms:modified>
</cp:coreProperties>
</file>