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Red Hat Display"/>
      <p:regular r:id="rId40"/>
      <p:bold r:id="rId41"/>
      <p:italic r:id="rId42"/>
      <p:boldItalic r:id="rId43"/>
    </p:embeddedFont>
    <p:embeddedFont>
      <p:font typeface="Red Hat Text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edHatDisplay-regular.fntdata"/><Relationship Id="rId20" Type="http://schemas.openxmlformats.org/officeDocument/2006/relationships/slide" Target="slides/slide16.xml"/><Relationship Id="rId42" Type="http://schemas.openxmlformats.org/officeDocument/2006/relationships/font" Target="fonts/RedHatDisplay-italic.fntdata"/><Relationship Id="rId41" Type="http://schemas.openxmlformats.org/officeDocument/2006/relationships/font" Target="fonts/RedHatDisplay-bold.fntdata"/><Relationship Id="rId22" Type="http://schemas.openxmlformats.org/officeDocument/2006/relationships/slide" Target="slides/slide18.xml"/><Relationship Id="rId44" Type="http://schemas.openxmlformats.org/officeDocument/2006/relationships/font" Target="fonts/RedHatText-regular.fntdata"/><Relationship Id="rId21" Type="http://schemas.openxmlformats.org/officeDocument/2006/relationships/slide" Target="slides/slide17.xml"/><Relationship Id="rId43" Type="http://schemas.openxmlformats.org/officeDocument/2006/relationships/font" Target="fonts/RedHatDisplay-boldItalic.fntdata"/><Relationship Id="rId24" Type="http://schemas.openxmlformats.org/officeDocument/2006/relationships/slide" Target="slides/slide20.xml"/><Relationship Id="rId46" Type="http://schemas.openxmlformats.org/officeDocument/2006/relationships/font" Target="fonts/RedHatText-italic.fntdata"/><Relationship Id="rId23" Type="http://schemas.openxmlformats.org/officeDocument/2006/relationships/slide" Target="slides/slide19.xml"/><Relationship Id="rId45" Type="http://schemas.openxmlformats.org/officeDocument/2006/relationships/font" Target="fonts/RedHatTex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RedHatText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c4106c31f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c4106c31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cc951042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cc95104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cc9510426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cc951042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cc9510426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cc951042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cc9510426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cc951042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cc9510426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cc951042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cc9510426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cc951042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cc9510426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cc951042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cc9510426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cc951042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cc9510426_1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cc951042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c4106c31f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c4106c3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c4106c31f_0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c4106c31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c4106c31f_0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c4106c31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c4106c31f_0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c4106c31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cca6d051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cca6d05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cca6d0510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dcca6d05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cca6d0510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cca6d05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cca6d0510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cca6d051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cca6d0510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cca6d051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c4106c31f_0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c4106c31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c4106c31f_0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c4106c31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c4106c31f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c4106c31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c4106c31f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c4106c31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c4106c31f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c4106c31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c4106c31f_0_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c4106c31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c4106c31f_0_1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dc4106c31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c4106c31f_0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c4106c31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c4106c31f_0_1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c4106c31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c4106c31f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c4106c31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c4106c31f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c4106c31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c4106c31f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c4106c31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c4106c31f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c4106c31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c4106c31f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c4106c31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c4106c31f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c4106c31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254825" y="626250"/>
            <a:ext cx="3366900" cy="3891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background">
  <p:cSld name="BLANK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900044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5400000">
            <a:off x="260250" y="1428700"/>
            <a:ext cx="1750800" cy="22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ctrTitle"/>
          </p:nvPr>
        </p:nvSpPr>
        <p:spPr>
          <a:xfrm>
            <a:off x="2475275" y="2003875"/>
            <a:ext cx="5813400" cy="66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475275" y="2769050"/>
            <a:ext cx="5813400" cy="37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091600" y="3948600"/>
            <a:ext cx="960900" cy="1194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 rot="10800000">
            <a:off x="4091600" y="0"/>
            <a:ext cx="960900" cy="1194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441500" y="1194900"/>
            <a:ext cx="6261300" cy="27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419100" lvl="1" marL="914400" rtl="0" algn="ctr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419100" lvl="2" marL="1371600" rtl="0" algn="ctr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419100" lvl="3" marL="1828800" rtl="0" algn="ctr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419100" lvl="4" marL="2286000" rtl="0" algn="ctr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419100" lvl="5" marL="2743200" rtl="0" algn="ctr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■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419100" lvl="6" marL="3200400" rtl="0" algn="ctr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●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419100" lvl="7" marL="3657600" rtl="0" algn="ctr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Red Hat Display"/>
              <a:buChar char="○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419100" lvl="8" marL="4114800" rtl="0" algn="ctr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Red Hat Display"/>
              <a:buChar char="■"/>
              <a:defRPr b="1" sz="3000">
                <a:solidFill>
                  <a:schemeClr val="accent5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3593400" y="40520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“</a:t>
            </a:r>
            <a:endParaRPr sz="9600">
              <a:solidFill>
                <a:schemeClr val="accent4"/>
              </a:solidFill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4091600" y="4717600"/>
            <a:ext cx="960900" cy="42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390035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</a:rPr>
              <a:t>”</a:t>
            </a:r>
            <a:endParaRPr sz="96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044446" y="1468375"/>
            <a:ext cx="2245200" cy="30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525597" y="1468375"/>
            <a:ext cx="2245200" cy="30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006748" y="1468375"/>
            <a:ext cx="2245200" cy="30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4255350" y="4182650"/>
            <a:ext cx="633300" cy="96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/>
          <p:nvPr>
            <p:ph idx="1" type="body"/>
          </p:nvPr>
        </p:nvSpPr>
        <p:spPr>
          <a:xfrm>
            <a:off x="855300" y="3872900"/>
            <a:ext cx="7433400" cy="28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80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4255350" y="4717625"/>
            <a:ext cx="633300" cy="42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 background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sz="320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sz="320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sz="320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sz="320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sz="320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sz="320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sz="320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sz="320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b="1" sz="320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b="1" sz="13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 algn="ctr">
              <a:buNone/>
              <a:defRPr b="1" sz="13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 algn="ctr">
              <a:buNone/>
              <a:defRPr b="1" sz="13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 algn="ctr">
              <a:buNone/>
              <a:defRPr b="1" sz="13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 algn="ctr">
              <a:buNone/>
              <a:defRPr b="1" sz="13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 algn="ctr">
              <a:buNone/>
              <a:defRPr b="1" sz="13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 algn="ctr">
              <a:buNone/>
              <a:defRPr b="1" sz="13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 algn="ctr">
              <a:buNone/>
              <a:defRPr b="1" sz="13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 algn="ctr">
              <a:buNone/>
              <a:defRPr b="1" sz="13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google.com/document/d/1m6mtbUmEHzMl2pzYg0QjrSOUKmMTsZNF3W6qW_qXGpA/edit?usp=sharin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3schools.com/js/js_reserved.as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grpSp>
        <p:nvGrpSpPr>
          <p:cNvPr id="70" name="Google Shape;70;p12"/>
          <p:cNvGrpSpPr/>
          <p:nvPr/>
        </p:nvGrpSpPr>
        <p:grpSpPr>
          <a:xfrm>
            <a:off x="847749" y="1886025"/>
            <a:ext cx="2480267" cy="1371342"/>
            <a:chOff x="1183947" y="2091916"/>
            <a:chExt cx="2950943" cy="1631579"/>
          </a:xfrm>
        </p:grpSpPr>
        <p:sp>
          <p:nvSpPr>
            <p:cNvPr id="71" name="Google Shape;71;p12"/>
            <p:cNvSpPr/>
            <p:nvPr/>
          </p:nvSpPr>
          <p:spPr>
            <a:xfrm>
              <a:off x="1746983" y="2125896"/>
              <a:ext cx="1516263" cy="1034563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solidFill>
              <a:schemeClr val="lt1"/>
            </a:solidFill>
            <a:ln cap="rnd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3157983" y="2091916"/>
              <a:ext cx="413881" cy="1068542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solidFill>
              <a:schemeClr val="lt1"/>
            </a:solidFill>
            <a:ln cap="rnd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1183947" y="2597299"/>
              <a:ext cx="1126196" cy="1126196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lt1"/>
            </a:solidFill>
            <a:ln cap="rnd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3008694" y="2597299"/>
              <a:ext cx="1126196" cy="1126196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lt1"/>
            </a:solidFill>
            <a:ln cap="rnd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1987766" y="2091916"/>
              <a:ext cx="481840" cy="40803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solidFill>
              <a:schemeClr val="lt1"/>
            </a:solidFill>
            <a:ln cap="rnd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3466587" y="3055194"/>
              <a:ext cx="207080" cy="207080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solidFill>
              <a:schemeClr val="lt1"/>
            </a:solidFill>
            <a:ln cap="rnd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1645182" y="3055194"/>
              <a:ext cx="207080" cy="207080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solidFill>
              <a:schemeClr val="lt1"/>
            </a:solidFill>
            <a:ln cap="rnd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2"/>
          <p:cNvSpPr txBox="1"/>
          <p:nvPr/>
        </p:nvSpPr>
        <p:spPr>
          <a:xfrm>
            <a:off x="8038625" y="731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RESTful Resources</a:t>
            </a:r>
            <a:endParaRPr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Variables (cont’d)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Variables can hold text (called a </a:t>
            </a:r>
            <a:r>
              <a:rPr b="1" lang="en" sz="2300"/>
              <a:t>string</a:t>
            </a:r>
            <a:r>
              <a:rPr lang="en" sz="2300"/>
              <a:t>) or numbers</a:t>
            </a:r>
            <a:endParaRPr sz="2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/>
              <a:t>Quotes are used when assigning a variable a text value</a:t>
            </a:r>
            <a:endParaRPr sz="2300"/>
          </a:p>
          <a:p>
            <a:pPr indent="-374650" lvl="0" marL="457200" rtl="0" algn="l">
              <a:spcBef>
                <a:spcPts val="80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v</a:t>
            </a:r>
            <a:r>
              <a:rPr lang="en" sz="2300"/>
              <a:t>ar name = “Ben”;</a:t>
            </a:r>
            <a:endParaRPr sz="2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/>
              <a:t>Quotes are not used when assigning a variable a number value</a:t>
            </a:r>
            <a:endParaRPr sz="2300"/>
          </a:p>
          <a:p>
            <a:pPr indent="-374650" lvl="0" marL="457200" rtl="0" algn="l">
              <a:spcBef>
                <a:spcPts val="80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v</a:t>
            </a:r>
            <a:r>
              <a:rPr lang="en" sz="2300"/>
              <a:t>ar count = 2;</a:t>
            </a:r>
            <a:endParaRPr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Arrays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Arrays</a:t>
            </a:r>
            <a:r>
              <a:rPr lang="en" sz="1900"/>
              <a:t> are variables that are like pages in a notebook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Each page is like a single variable, but the notebook can store multiple pages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The array variable has one name, and each page is accessed by its number, called the </a:t>
            </a:r>
            <a:r>
              <a:rPr b="1" lang="en" sz="1900"/>
              <a:t>index</a:t>
            </a:r>
            <a:r>
              <a:rPr lang="en" sz="1900"/>
              <a:t>, which is like a page number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The first index is 0, not 1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/>
              <a:t>	</a:t>
            </a:r>
            <a:endParaRPr sz="1600"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Arrays (cont’d)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var fruit = [“Apple”, “Orange”, “Banana”];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/>
              <a:t>	fruit[0] is Apple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	fruit[1] is Orange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	fruit[2] is Banana</a:t>
            </a:r>
            <a:endParaRPr sz="3100"/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Arrays (cont’d)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v</a:t>
            </a:r>
            <a:r>
              <a:rPr lang="en" sz="1500"/>
              <a:t>ar fruit = [“Apple”, “Orange”, “Banana”];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Arrays know how many components they store, and this property is called </a:t>
            </a:r>
            <a:r>
              <a:rPr b="1" lang="en" sz="1500"/>
              <a:t>length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For our example, </a:t>
            </a:r>
            <a:r>
              <a:rPr lang="en" sz="1500"/>
              <a:t>f</a:t>
            </a:r>
            <a:r>
              <a:rPr lang="en" sz="1500"/>
              <a:t>ruit.length has a value of 3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Add items to the end of an array with the function </a:t>
            </a:r>
            <a:r>
              <a:rPr b="1" lang="en" sz="1500"/>
              <a:t>push</a:t>
            </a:r>
            <a:endParaRPr b="1" sz="17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fruit.push(“Kiwi”);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This adds Kiwi after Banana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[“Apple”, “Orange”, “Banana”, “Kiwi”]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fruit.length is now 4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500"/>
              <a:buChar char="-"/>
            </a:pPr>
            <a:r>
              <a:t/>
            </a:r>
            <a:endParaRPr sz="1500"/>
          </a:p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Arrays (cont’d)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Remove items from the end of an array with </a:t>
            </a:r>
            <a:r>
              <a:rPr b="1" lang="en" sz="2200"/>
              <a:t>pop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[“Apple”, “Orange”, “Banana”, “Kiwi”]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fruit.pop();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This removes “Kiwi” from the array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[“Apple”, “Orange”, “Banana”]</a:t>
            </a:r>
            <a:endParaRPr sz="3000"/>
          </a:p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Arrays (cont’d)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Remove items from anywhere in an array with </a:t>
            </a:r>
            <a:r>
              <a:rPr b="1" lang="en" sz="2200"/>
              <a:t>splice</a:t>
            </a:r>
            <a:endParaRPr b="1"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[“Apple”, “Orange”, “Banana”]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fruit.splice(0,1);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This removes Apple, where 0 is the array index to start at and 1 is the number of elements to remove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-"/>
            </a:pPr>
            <a:r>
              <a:rPr lang="en" sz="2200"/>
              <a:t>[“Orange”, “Banana”]</a:t>
            </a:r>
            <a:endParaRPr sz="2200"/>
          </a:p>
        </p:txBody>
      </p: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Objects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objects are variables capable of holding data composed of many parts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object variable has a single name, like both variables and arrays, but its value is composed of multiple name/value pairs</a:t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These names are also called keys</a:t>
            </a:r>
            <a:endParaRPr/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Objects (cont’d)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</a:t>
            </a:r>
            <a:r>
              <a:rPr lang="en" sz="1800"/>
              <a:t>ar student = {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lastName: “Cool”,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firstName: “Joe”,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id: 12345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Accessing each name/value pair is done using the . (dot) operator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v</a:t>
            </a:r>
            <a:r>
              <a:rPr lang="en" sz="1800"/>
              <a:t>ar fullName = student.lastName + “, “ + student.firstName;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above statement shows string concatenation using the + sign</a:t>
            </a:r>
            <a:endParaRPr sz="1800"/>
          </a:p>
        </p:txBody>
      </p:sp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Objects (cont’d)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/>
              <a:t>Object values for a name/value pair can be anything, like a number, a text string, an array, or even another object.  </a:t>
            </a:r>
            <a:endParaRPr sz="1800"/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462" y="2062275"/>
            <a:ext cx="2451076" cy="21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Objects (cont’d)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1879150" y="1468375"/>
            <a:ext cx="53856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150" y="1484075"/>
            <a:ext cx="5385699" cy="272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JavaScript?</a:t>
            </a:r>
            <a:endParaRPr/>
          </a:p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JavaScript</a:t>
            </a:r>
            <a:r>
              <a:rPr lang="en"/>
              <a:t> is a </a:t>
            </a:r>
            <a:r>
              <a:rPr b="1" lang="en"/>
              <a:t>programming language</a:t>
            </a:r>
            <a:r>
              <a:rPr lang="en"/>
              <a:t> that </a:t>
            </a:r>
            <a:r>
              <a:rPr b="1" lang="en"/>
              <a:t>executes</a:t>
            </a:r>
            <a:r>
              <a:rPr lang="en"/>
              <a:t> inside your </a:t>
            </a:r>
            <a:r>
              <a:rPr b="1" lang="en"/>
              <a:t>browser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JavaScript is typically used to </a:t>
            </a:r>
            <a:r>
              <a:rPr b="1" lang="en"/>
              <a:t>interact</a:t>
            </a:r>
            <a:r>
              <a:rPr lang="en"/>
              <a:t> with the web page in response to user actions like </a:t>
            </a:r>
            <a:r>
              <a:rPr b="1" lang="en"/>
              <a:t>clicks</a:t>
            </a:r>
            <a:endParaRPr b="1"/>
          </a:p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Code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code is a series of statements.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Each statement does one thing, like declaring a variable or adding two numbers.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 statement must end with a semicolon (;)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Statements in JavaScript code generally execute from top to bottom.</a:t>
            </a:r>
            <a:endParaRPr/>
          </a:p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Code (cont’d)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1044350" y="1867950"/>
            <a:ext cx="2625300" cy="140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 txBox="1"/>
          <p:nvPr>
            <p:ph idx="2" type="body"/>
          </p:nvPr>
        </p:nvSpPr>
        <p:spPr>
          <a:xfrm>
            <a:off x="4170477" y="1468375"/>
            <a:ext cx="4081500" cy="289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Declares variable named “total” and assigns value of 0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Adds 2 to total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Adds 3 to total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Adds 1 to total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2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363" y="1867875"/>
            <a:ext cx="2625275" cy="14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Code (cont’d)</a:t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</a:t>
            </a:r>
            <a:r>
              <a:rPr lang="en" sz="2000"/>
              <a:t>onsole.log() - a way to print messages into Google DevTool’s Console</a:t>
            </a:r>
            <a:endParaRPr sz="2000"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</a:t>
            </a:r>
            <a:r>
              <a:rPr lang="en" sz="2000"/>
              <a:t>onsole.log(“Total is “ + total);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The above statement will print in the Console the text “Total is “ followed by the value of the variable total</a:t>
            </a:r>
            <a:endParaRPr sz="2000"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Total is 6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Try this yourself</a:t>
            </a:r>
            <a:endParaRPr sz="2000"/>
          </a:p>
        </p:txBody>
      </p:sp>
      <p:sp>
        <p:nvSpPr>
          <p:cNvPr id="231" name="Google Shape;231;p33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Decisions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are the most important things a program has, but the </a:t>
            </a:r>
            <a:r>
              <a:rPr lang="en"/>
              <a:t>ability</a:t>
            </a:r>
            <a:r>
              <a:rPr lang="en"/>
              <a:t> to make decisions is the most important thing a program does</a:t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Making decisions is done with the </a:t>
            </a:r>
            <a:r>
              <a:rPr b="1" lang="en"/>
              <a:t>if/else</a:t>
            </a:r>
            <a:r>
              <a:rPr lang="en"/>
              <a:t> statement</a:t>
            </a:r>
            <a:endParaRPr/>
          </a:p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Decisions (cont’d)</a:t>
            </a:r>
            <a:endParaRPr/>
          </a:p>
        </p:txBody>
      </p:sp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2109050" y="1468375"/>
            <a:ext cx="50784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5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052" y="1468375"/>
            <a:ext cx="5078349" cy="27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Loops</a:t>
            </a:r>
            <a:endParaRPr/>
          </a:p>
        </p:txBody>
      </p:sp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 block of code can be executed multiple times in a loop. The two primary types of loops in JavaScript are the </a:t>
            </a:r>
            <a:r>
              <a:rPr b="1" lang="en" sz="1700"/>
              <a:t>for</a:t>
            </a:r>
            <a:r>
              <a:rPr lang="en" sz="1700"/>
              <a:t> loop and the </a:t>
            </a:r>
            <a:r>
              <a:rPr b="1" lang="en" sz="1700"/>
              <a:t>while</a:t>
            </a:r>
            <a:r>
              <a:rPr lang="en" sz="1700"/>
              <a:t> loop.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f</a:t>
            </a:r>
            <a:r>
              <a:rPr lang="en" sz="1700"/>
              <a:t>or loops have an </a:t>
            </a:r>
            <a:r>
              <a:rPr b="1" lang="en" sz="1700"/>
              <a:t>initializer</a:t>
            </a:r>
            <a:r>
              <a:rPr lang="en" sz="1700"/>
              <a:t>, a </a:t>
            </a:r>
            <a:r>
              <a:rPr b="1" lang="en" sz="1700"/>
              <a:t>conditional</a:t>
            </a:r>
            <a:r>
              <a:rPr lang="en" sz="1700"/>
              <a:t>, and an </a:t>
            </a:r>
            <a:r>
              <a:rPr b="1" lang="en" sz="1700"/>
              <a:t>increment</a:t>
            </a:r>
            <a:r>
              <a:rPr lang="en" sz="1700"/>
              <a:t>.</a:t>
            </a:r>
            <a:endParaRPr sz="1700"/>
          </a:p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 </a:t>
            </a:r>
            <a:r>
              <a:rPr b="1" lang="en" sz="1700"/>
              <a:t>initializer</a:t>
            </a:r>
            <a:r>
              <a:rPr lang="en" sz="1700"/>
              <a:t> is where the loop starts counting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 </a:t>
            </a:r>
            <a:r>
              <a:rPr b="1" lang="en" sz="1700"/>
              <a:t>conditional</a:t>
            </a:r>
            <a:r>
              <a:rPr lang="en" sz="1700"/>
              <a:t> is where the loop determines whether to continue looping based on </a:t>
            </a:r>
            <a:r>
              <a:rPr lang="en" sz="1700"/>
              <a:t>whether</a:t>
            </a:r>
            <a:r>
              <a:rPr lang="en" sz="1700"/>
              <a:t> a certain count has been reached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 </a:t>
            </a:r>
            <a:r>
              <a:rPr b="1" lang="en" sz="1700"/>
              <a:t>increment</a:t>
            </a:r>
            <a:r>
              <a:rPr lang="en" sz="1700"/>
              <a:t> is where the count increases</a:t>
            </a:r>
            <a:endParaRPr sz="1700"/>
          </a:p>
        </p:txBody>
      </p:sp>
      <p:sp>
        <p:nvSpPr>
          <p:cNvPr id="253" name="Google Shape;253;p36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Loops (cont’d)</a:t>
            </a:r>
            <a:endParaRPr/>
          </a:p>
        </p:txBody>
      </p:sp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</a:t>
            </a:r>
            <a:r>
              <a:rPr lang="en" sz="1800"/>
              <a:t> is the initializer - it starts its count at 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</a:t>
            </a:r>
            <a:r>
              <a:rPr lang="en" sz="1800"/>
              <a:t> &lt; fruits.length is the conditional - the loop will stop when i is no longer less than fruits.length (which is 3)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</a:t>
            </a:r>
            <a:r>
              <a:rPr lang="en" sz="1800"/>
              <a:t>++ is the increment - i will go up by 1 each time the loop runs</a:t>
            </a:r>
            <a:endParaRPr sz="1800"/>
          </a:p>
        </p:txBody>
      </p:sp>
      <p:sp>
        <p:nvSpPr>
          <p:cNvPr id="260" name="Google Shape;260;p37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Google Shape;2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193" y="1468375"/>
            <a:ext cx="5947608" cy="12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Loops (cont’d)</a:t>
            </a:r>
            <a:endParaRPr/>
          </a:p>
        </p:txBody>
      </p:sp>
      <p:sp>
        <p:nvSpPr>
          <p:cNvPr id="267" name="Google Shape;267;p38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 while loop has a conditional and an increment, but no initializer in the loop</a:t>
            </a:r>
            <a:endParaRPr sz="1900"/>
          </a:p>
          <a:p>
            <a:pPr indent="-349250" lvl="0" marL="457200" rtl="0" algn="l">
              <a:spcBef>
                <a:spcPts val="8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An initial value for the variable incremented is set outside the loop</a:t>
            </a:r>
            <a:endParaRPr sz="19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68" name="Google Shape;268;p38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9" name="Google Shape;2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567" y="2858675"/>
            <a:ext cx="4994875" cy="13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Functions</a:t>
            </a:r>
            <a:endParaRPr/>
          </a:p>
        </p:txBody>
      </p:sp>
      <p:sp>
        <p:nvSpPr>
          <p:cNvPr id="275" name="Google Shape;275;p39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Functions</a:t>
            </a:r>
            <a:r>
              <a:rPr lang="en" sz="1600"/>
              <a:t> allow code to be organized into </a:t>
            </a:r>
            <a:r>
              <a:rPr b="1" lang="en" sz="1600"/>
              <a:t>blocks</a:t>
            </a:r>
            <a:r>
              <a:rPr lang="en" sz="1600"/>
              <a:t> that can be independently </a:t>
            </a:r>
            <a:r>
              <a:rPr b="1" lang="en" sz="1600"/>
              <a:t>executed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Functions usually have a name, like variables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Function names are typically </a:t>
            </a:r>
            <a:r>
              <a:rPr b="1" lang="en" sz="1600"/>
              <a:t>verb-oriented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Anonymous</a:t>
            </a:r>
            <a:r>
              <a:rPr lang="en" sz="1600"/>
              <a:t> functions do not have a name (more on these later)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Functions </a:t>
            </a:r>
            <a:r>
              <a:rPr lang="en" sz="1600"/>
              <a:t>execute when they are </a:t>
            </a:r>
            <a:r>
              <a:rPr b="1" lang="en" sz="1600"/>
              <a:t>called</a:t>
            </a:r>
            <a:r>
              <a:rPr lang="en" sz="1600"/>
              <a:t>, which is done by simply stating the name of the function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The name of a function is a reference to that function (this is important in jQuery).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t/>
            </a:r>
            <a:endParaRPr sz="1600"/>
          </a:p>
        </p:txBody>
      </p:sp>
      <p:sp>
        <p:nvSpPr>
          <p:cNvPr id="276" name="Google Shape;276;p39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Functions (cont’d)</a:t>
            </a:r>
            <a:endParaRPr/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Functions may define their own variables within their block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These are called local variables</a:t>
            </a:r>
            <a:endParaRPr sz="19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Functions may have </a:t>
            </a:r>
            <a:r>
              <a:rPr b="1" lang="en" sz="1900"/>
              <a:t>parameters</a:t>
            </a:r>
            <a:r>
              <a:rPr lang="en" sz="1900"/>
              <a:t>, which are special local variables used to bring in information that the function needs to do its job</a:t>
            </a:r>
            <a:endParaRPr sz="1900"/>
          </a:p>
          <a:p>
            <a:pPr indent="-349250" lvl="0" marL="457200" rtl="0" algn="l">
              <a:spcBef>
                <a:spcPts val="80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The values of these variables are supplied (within a set of parentheses) when the function is called and are referred to as </a:t>
            </a:r>
            <a:r>
              <a:rPr b="1" lang="en" sz="1900"/>
              <a:t>arguments</a:t>
            </a:r>
            <a:endParaRPr sz="1900"/>
          </a:p>
        </p:txBody>
      </p:sp>
      <p:sp>
        <p:nvSpPr>
          <p:cNvPr id="283" name="Google Shape;283;p40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Including JavaScript in your web page</a:t>
            </a:r>
            <a:endParaRPr sz="3100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Requires use of 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r>
              <a:rPr lang="en" sz="2000"/>
              <a:t> tags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Can include code directly inside a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&lt;script&gt;&lt;/script&gt;</a:t>
            </a:r>
            <a:r>
              <a:rPr lang="en" sz="2000"/>
              <a:t> block pair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Can also include code from a </a:t>
            </a:r>
            <a:r>
              <a:rPr lang="en" sz="2000"/>
              <a:t>separate</a:t>
            </a:r>
            <a:r>
              <a:rPr lang="en" sz="2000"/>
              <a:t> JavaScript file by using src attribute of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r>
              <a:rPr lang="en" sz="2000"/>
              <a:t> tag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SzPts val="2000"/>
              <a:buFont typeface="Courier New"/>
              <a:buChar char="-"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&lt;script src=”my-javascript.js”&gt;&lt;/script&gt;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Functions (cont’d)</a:t>
            </a:r>
            <a:endParaRPr/>
          </a:p>
        </p:txBody>
      </p:sp>
      <p:sp>
        <p:nvSpPr>
          <p:cNvPr id="289" name="Google Shape;289;p41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function block generally begins with the word function, followed by the name of the function and </a:t>
            </a:r>
            <a:r>
              <a:rPr lang="en" sz="2000"/>
              <a:t>a set of parentheses, which will either contain parameters or, if no outside information is needed, will be empty.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Following the parentheses is a set of curly braces (just like CSS Selector blocks). The statements to be executed in the function are contained within the curly braces.</a:t>
            </a:r>
            <a:endParaRPr sz="2000"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-"/>
            </a:pPr>
            <a:r>
              <a:t/>
            </a:r>
            <a:endParaRPr/>
          </a:p>
        </p:txBody>
      </p:sp>
      <p:sp>
        <p:nvSpPr>
          <p:cNvPr id="290" name="Google Shape;290;p41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Functions (cont’d)</a:t>
            </a:r>
            <a:endParaRPr/>
          </a:p>
        </p:txBody>
      </p:sp>
      <p:sp>
        <p:nvSpPr>
          <p:cNvPr id="296" name="Google Shape;296;p42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 function block looks: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unction addTwoNumbers(num1, num2)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ar total;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otal = num1 + num2;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eturn total;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42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Scope</a:t>
            </a:r>
            <a:endParaRPr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Scope</a:t>
            </a:r>
            <a:r>
              <a:rPr lang="en" sz="2100"/>
              <a:t> is an important concept in all programming languages</a:t>
            </a:r>
            <a:endParaRPr sz="21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/>
              <a:t>Variables declared with var and functions </a:t>
            </a:r>
            <a:r>
              <a:rPr b="1" lang="en" sz="2100"/>
              <a:t>belong to</a:t>
            </a:r>
            <a:r>
              <a:rPr lang="en" sz="2100"/>
              <a:t> (are visible to and usable by) the nearest function </a:t>
            </a:r>
            <a:r>
              <a:rPr lang="en" sz="2100"/>
              <a:t>within which they are defined</a:t>
            </a:r>
            <a:endParaRPr sz="21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100"/>
              <a:t>Variables/functions not defined inside a function are </a:t>
            </a:r>
            <a:r>
              <a:rPr b="1" lang="en" sz="2100"/>
              <a:t>global</a:t>
            </a:r>
            <a:r>
              <a:rPr lang="en" sz="2100"/>
              <a:t> and can be used anywhere</a:t>
            </a:r>
            <a:endParaRPr sz="2100"/>
          </a:p>
        </p:txBody>
      </p:sp>
      <p:sp>
        <p:nvSpPr>
          <p:cNvPr id="304" name="Google Shape;304;p43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- Global Scope</a:t>
            </a:r>
            <a:endParaRPr/>
          </a:p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2215500" y="1468375"/>
            <a:ext cx="47130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4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500" y="1468375"/>
            <a:ext cx="4712989" cy="27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- Global Scope (cont’d)</a:t>
            </a:r>
            <a:endParaRPr/>
          </a:p>
        </p:txBody>
      </p:sp>
      <p:sp>
        <p:nvSpPr>
          <p:cNvPr id="318" name="Google Shape;318;p45"/>
          <p:cNvSpPr txBox="1"/>
          <p:nvPr>
            <p:ph idx="1" type="body"/>
          </p:nvPr>
        </p:nvSpPr>
        <p:spPr>
          <a:xfrm>
            <a:off x="2707300" y="1468375"/>
            <a:ext cx="38820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5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0" name="Google Shape;32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300" y="1468375"/>
            <a:ext cx="3881851" cy="27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Scope (cont’d)</a:t>
            </a:r>
            <a:endParaRPr/>
          </a:p>
        </p:txBody>
      </p:sp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1393725" y="1831725"/>
            <a:ext cx="2668800" cy="217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6"/>
          <p:cNvSpPr txBox="1"/>
          <p:nvPr>
            <p:ph idx="2" type="body"/>
          </p:nvPr>
        </p:nvSpPr>
        <p:spPr>
          <a:xfrm>
            <a:off x="4884425" y="1831725"/>
            <a:ext cx="3367500" cy="21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6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9" name="Google Shape;32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725" y="1831725"/>
            <a:ext cx="2668726" cy="21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425" y="1831713"/>
            <a:ext cx="3367500" cy="2173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Including JavaScript in your web page (cont’d)</a:t>
            </a:r>
            <a:endParaRPr sz="25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r>
              <a:rPr lang="en" sz="2000"/>
              <a:t> tags must go either in the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" sz="2000"/>
              <a:t> block after all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&lt;link&gt;</a:t>
            </a:r>
            <a:r>
              <a:rPr lang="en" sz="2000"/>
              <a:t> tags or in the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r>
              <a:rPr lang="en" sz="2000"/>
              <a:t> block at the bottom, after all other HTML tags</a:t>
            </a:r>
            <a:endParaRPr sz="2000"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Putting in the body block is better, to make sure entire web page loads before JavaScript code starts executing</a:t>
            </a:r>
            <a:endParaRPr sz="2000"/>
          </a:p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JavaScript Fundamentals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Two of the central ideas in JavaScript are </a:t>
            </a:r>
            <a:r>
              <a:rPr b="1" lang="en" sz="1800"/>
              <a:t>variables</a:t>
            </a:r>
            <a:r>
              <a:rPr lang="en" sz="1800"/>
              <a:t> and </a:t>
            </a:r>
            <a:r>
              <a:rPr b="1" lang="en" sz="1800"/>
              <a:t>functions</a:t>
            </a:r>
            <a:endParaRPr b="1" sz="1800"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Variables</a:t>
            </a:r>
            <a:r>
              <a:rPr lang="en" sz="1800"/>
              <a:t> are like named notes your program uses to remember things (data)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typically named as </a:t>
            </a:r>
            <a:r>
              <a:rPr b="1" lang="en" sz="1800"/>
              <a:t>nouns</a:t>
            </a:r>
            <a:r>
              <a:rPr lang="en" sz="1800"/>
              <a:t> because they represent some value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Functions</a:t>
            </a:r>
            <a:r>
              <a:rPr lang="en" sz="1800"/>
              <a:t> are named blocks of code  to perform a defined task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typically named as </a:t>
            </a:r>
            <a:r>
              <a:rPr b="1" lang="en" sz="1800"/>
              <a:t>verbs</a:t>
            </a:r>
            <a:r>
              <a:rPr lang="en" sz="1800"/>
              <a:t> because they represent what you can do</a:t>
            </a:r>
            <a:endParaRPr sz="1800"/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Variables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You </a:t>
            </a:r>
            <a:r>
              <a:rPr b="1" lang="en" sz="2000"/>
              <a:t>declare (create) </a:t>
            </a:r>
            <a:r>
              <a:rPr lang="en" sz="2000"/>
              <a:t> a variable using one of three keywords:</a:t>
            </a:r>
            <a:endParaRPr sz="2000"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v</a:t>
            </a:r>
            <a:r>
              <a:rPr b="1" lang="en" sz="2000"/>
              <a:t>ar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l</a:t>
            </a:r>
            <a:r>
              <a:rPr b="1" lang="en" sz="2000"/>
              <a:t>et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c</a:t>
            </a:r>
            <a:r>
              <a:rPr b="1" lang="en" sz="2000"/>
              <a:t>onst</a:t>
            </a: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000"/>
              <a:t>The differences between these will be discussed later. For now we will use the oldest one, </a:t>
            </a:r>
            <a:r>
              <a:rPr b="1" lang="en" sz="2000"/>
              <a:t>var</a:t>
            </a:r>
            <a:r>
              <a:rPr lang="en" sz="2000"/>
              <a:t>.</a:t>
            </a:r>
            <a:endParaRPr sz="2000"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Variables (cont’d)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How to declare a variable named car:</a:t>
            </a:r>
            <a:endParaRPr sz="1900"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 </a:t>
            </a:r>
            <a:r>
              <a:rPr b="1" lang="en" sz="1900"/>
              <a:t>var car;</a:t>
            </a:r>
            <a:endParaRPr b="1" sz="19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The variable now exists but as yet has no value</a:t>
            </a:r>
            <a:endParaRPr sz="19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900"/>
              <a:t>The name of the variable can be almost anything, but it should represent the purpose of the variable (e.g. var numOfStudents would represent a number of students)</a:t>
            </a:r>
            <a:endParaRPr sz="1900"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Variables (cont’d)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Rules of naming variables: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Must begin with one of the following: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 letter (A-Z or a-z)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 dollar sign ($)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An underscore (_)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Must not be a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reserved</a:t>
            </a:r>
            <a:r>
              <a:rPr lang="en" sz="1600"/>
              <a:t> JavaScript word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Variable names should be camelCase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- the first word in the variable name is lower-case and each subsequent word is capitalized</a:t>
            </a:r>
            <a:endParaRPr sz="1600"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Variables (cont’d)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1044475" y="1468375"/>
            <a:ext cx="7207500" cy="13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 variable is </a:t>
            </a:r>
            <a:r>
              <a:rPr b="1" lang="en" sz="2200"/>
              <a:t>assigned</a:t>
            </a:r>
            <a:r>
              <a:rPr lang="en" sz="2200"/>
              <a:t> its value through the equals sign</a:t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/>
              <a:t>A variable can be assigned its value when it is declared or after it is declared</a:t>
            </a:r>
            <a:endParaRPr sz="2200"/>
          </a:p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SzPts val="2200"/>
              <a:buChar char="-"/>
            </a:pPr>
            <a:r>
              <a:t/>
            </a:r>
            <a:endParaRPr sz="2200"/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1044475" y="3110075"/>
            <a:ext cx="31974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ed Hat Text"/>
                <a:ea typeface="Red Hat Text"/>
                <a:cs typeface="Red Hat Text"/>
                <a:sym typeface="Red Hat Text"/>
              </a:rPr>
              <a:t>v</a:t>
            </a:r>
            <a:r>
              <a:rPr lang="en" sz="2500">
                <a:latin typeface="Red Hat Text"/>
                <a:ea typeface="Red Hat Text"/>
                <a:cs typeface="Red Hat Text"/>
                <a:sym typeface="Red Hat Text"/>
              </a:rPr>
              <a:t>ar car = “Volvo”;</a:t>
            </a:r>
            <a:endParaRPr sz="25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5054575" y="3110075"/>
            <a:ext cx="31974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ed Hat Text"/>
                <a:ea typeface="Red Hat Text"/>
                <a:cs typeface="Red Hat Text"/>
                <a:sym typeface="Red Hat Text"/>
              </a:rPr>
              <a:t>v</a:t>
            </a:r>
            <a:r>
              <a:rPr lang="en" sz="2300">
                <a:latin typeface="Red Hat Text"/>
                <a:ea typeface="Red Hat Text"/>
                <a:cs typeface="Red Hat Text"/>
                <a:sym typeface="Red Hat Text"/>
              </a:rPr>
              <a:t>ar numOfStudents;</a:t>
            </a:r>
            <a:endParaRPr sz="23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ed Hat Text"/>
                <a:ea typeface="Red Hat Text"/>
                <a:cs typeface="Red Hat Text"/>
                <a:sym typeface="Red Hat Text"/>
              </a:rPr>
              <a:t>n</a:t>
            </a:r>
            <a:r>
              <a:rPr lang="en" sz="2300">
                <a:latin typeface="Red Hat Text"/>
                <a:ea typeface="Red Hat Text"/>
                <a:cs typeface="Red Hat Text"/>
                <a:sym typeface="Red Hat Text"/>
              </a:rPr>
              <a:t>umOfStudents = 5;</a:t>
            </a:r>
            <a:endParaRPr sz="2300"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mandra template">
  <a:themeElements>
    <a:clrScheme name="Custom 347">
      <a:dk1>
        <a:srgbClr val="24283B"/>
      </a:dk1>
      <a:lt1>
        <a:srgbClr val="FFFFFF"/>
      </a:lt1>
      <a:dk2>
        <a:srgbClr val="80828B"/>
      </a:dk2>
      <a:lt2>
        <a:srgbClr val="EAECF0"/>
      </a:lt2>
      <a:accent1>
        <a:srgbClr val="FFCE00"/>
      </a:accent1>
      <a:accent2>
        <a:srgbClr val="FFF14C"/>
      </a:accent2>
      <a:accent3>
        <a:srgbClr val="9FE2D0"/>
      </a:accent3>
      <a:accent4>
        <a:srgbClr val="1AB6D1"/>
      </a:accent4>
      <a:accent5>
        <a:srgbClr val="0784B1"/>
      </a:accent5>
      <a:accent6>
        <a:srgbClr val="EE7673"/>
      </a:accent6>
      <a:hlink>
        <a:srgbClr val="3180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