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a84507739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a8450773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a84507739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a8450773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a8450773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a8450773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a8450773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a8450773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23630543_5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23630543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a84507739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a8450773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a84507739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a8450773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965474a9_3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965474a9_3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965474a9_3_3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965474a9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a8450773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a8450773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hyperlink" Target="https://api.jquery.com/category/manipulation/style-properti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api.jquery.com/category/manipulation/dom-insertion-aroun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api.jquery.com/category/events/" TargetMode="External"/><Relationship Id="rId4" Type="http://schemas.openxmlformats.org/officeDocument/2006/relationships/hyperlink" Target="https://api.jquery.com/category/effect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s://jsfiddle.net/v_dev/ytwm0Lg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s://www.w3schools.com/jquery/jquery_ref_traversing.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api.jquery.com/category/attribut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24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jQuery &amp; Mobile Dev Continued</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AIM Code School By: Vanessa Kasun</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22"/>
          <p:cNvSpPr txBox="1"/>
          <p:nvPr>
            <p:ph idx="1" type="body"/>
          </p:nvPr>
        </p:nvSpPr>
        <p:spPr>
          <a:xfrm>
            <a:off x="538200" y="601350"/>
            <a:ext cx="4208700" cy="4479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b="1" lang="en" sz="1900" u="sng">
                <a:solidFill>
                  <a:schemeClr val="dk1"/>
                </a:solidFill>
              </a:rPr>
              <a:t>Style Manipulation</a:t>
            </a:r>
            <a:endParaRPr b="1" sz="1900" u="sng">
              <a:solidFill>
                <a:schemeClr val="dk1"/>
              </a:solidFill>
            </a:endParaRPr>
          </a:p>
        </p:txBody>
      </p:sp>
      <p:sp>
        <p:nvSpPr>
          <p:cNvPr id="137" name="Google Shape;137;p22"/>
          <p:cNvSpPr txBox="1"/>
          <p:nvPr/>
        </p:nvSpPr>
        <p:spPr>
          <a:xfrm>
            <a:off x="230300" y="1113150"/>
            <a:ext cx="4033800" cy="13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Along with attribute manipulation, the jQuery library also include various methods to manipulate style properties and CSS class of DOM element(s).</a:t>
            </a:r>
            <a:endParaRPr b="1" i="1">
              <a:latin typeface="Lato"/>
              <a:ea typeface="Lato"/>
              <a:cs typeface="Lato"/>
              <a:sym typeface="Lato"/>
            </a:endParaRPr>
          </a:p>
        </p:txBody>
      </p:sp>
      <p:sp>
        <p:nvSpPr>
          <p:cNvPr id="138" name="Google Shape;138;p22"/>
          <p:cNvSpPr txBox="1"/>
          <p:nvPr/>
        </p:nvSpPr>
        <p:spPr>
          <a:xfrm>
            <a:off x="4350225" y="921225"/>
            <a:ext cx="4529400" cy="13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The height, width, or position methods all default to using pixel values, however other units of measurement may be used. As seen below, to change the unit of measurement, identify the value then use a plus sign followed by the quoted unit of measurement.</a:t>
            </a:r>
            <a:endParaRPr>
              <a:latin typeface="Lato"/>
              <a:ea typeface="Lato"/>
              <a:cs typeface="Lato"/>
              <a:sym typeface="Lato"/>
            </a:endParaRPr>
          </a:p>
        </p:txBody>
      </p:sp>
      <p:pic>
        <p:nvPicPr>
          <p:cNvPr id="139" name="Google Shape;139;p22"/>
          <p:cNvPicPr preferRelativeResize="0"/>
          <p:nvPr/>
        </p:nvPicPr>
        <p:blipFill>
          <a:blip r:embed="rId3">
            <a:alphaModFix/>
          </a:blip>
          <a:stretch>
            <a:fillRect/>
          </a:stretch>
        </p:blipFill>
        <p:spPr>
          <a:xfrm>
            <a:off x="4173400" y="2571752"/>
            <a:ext cx="4529400" cy="2258848"/>
          </a:xfrm>
          <a:prstGeom prst="rect">
            <a:avLst/>
          </a:prstGeom>
          <a:noFill/>
          <a:ln>
            <a:noFill/>
          </a:ln>
        </p:spPr>
      </p:pic>
      <p:sp>
        <p:nvSpPr>
          <p:cNvPr id="140" name="Google Shape;140;p22"/>
          <p:cNvSpPr txBox="1"/>
          <p:nvPr/>
        </p:nvSpPr>
        <p:spPr>
          <a:xfrm>
            <a:off x="306950" y="2052900"/>
            <a:ext cx="2796900" cy="2777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.css()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.innerWidth()</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outerWidth()</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scrollTop()</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.height()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.offset()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.position()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.width()</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.innerHeight()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.outerHeight()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.scrollLeft()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4"/>
              </a:rPr>
              <a:t>jQuery Style Properties API. Please take a look!</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23"/>
          <p:cNvSpPr txBox="1"/>
          <p:nvPr>
            <p:ph idx="1" type="body"/>
          </p:nvPr>
        </p:nvSpPr>
        <p:spPr>
          <a:xfrm>
            <a:off x="538200" y="601350"/>
            <a:ext cx="4208700" cy="4479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b="1" lang="en" sz="1900" u="sng">
                <a:solidFill>
                  <a:schemeClr val="dk1"/>
                </a:solidFill>
              </a:rPr>
              <a:t>DOM Manipulation</a:t>
            </a:r>
            <a:endParaRPr b="1" sz="1900" u="sng">
              <a:solidFill>
                <a:schemeClr val="dk1"/>
              </a:solidFill>
            </a:endParaRPr>
          </a:p>
        </p:txBody>
      </p:sp>
      <p:sp>
        <p:nvSpPr>
          <p:cNvPr id="146" name="Google Shape;146;p23"/>
          <p:cNvSpPr txBox="1"/>
          <p:nvPr/>
        </p:nvSpPr>
        <p:spPr>
          <a:xfrm>
            <a:off x="230300" y="1113150"/>
            <a:ext cx="4033800" cy="13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Lastly, we are able to inspect and manipulate the DOM, changing the placement of elements, adding and removing elements, as well as flat out altering elements. The options here are deep and varied, allowing for any potential changes to be made inside the DOM.</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47" name="Google Shape;147;p23"/>
          <p:cNvSpPr txBox="1"/>
          <p:nvPr/>
        </p:nvSpPr>
        <p:spPr>
          <a:xfrm>
            <a:off x="4350225" y="921225"/>
            <a:ext cx="4529400" cy="18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Each individual DOM manipulation method has </a:t>
            </a:r>
            <a:r>
              <a:rPr lang="en">
                <a:latin typeface="Lato"/>
                <a:ea typeface="Lato"/>
                <a:cs typeface="Lato"/>
                <a:sym typeface="Lato"/>
              </a:rPr>
              <a:t>its</a:t>
            </a:r>
            <a:r>
              <a:rPr lang="en">
                <a:latin typeface="Lato"/>
                <a:ea typeface="Lato"/>
                <a:cs typeface="Lato"/>
                <a:sym typeface="Lato"/>
              </a:rPr>
              <a:t> own syntax but a few of them are outlined below. The </a:t>
            </a:r>
            <a:r>
              <a:rPr b="1" lang="en">
                <a:latin typeface="Lato"/>
                <a:ea typeface="Lato"/>
                <a:cs typeface="Lato"/>
                <a:sym typeface="Lato"/>
              </a:rPr>
              <a:t>.prepend() </a:t>
            </a:r>
            <a:r>
              <a:rPr lang="en">
                <a:latin typeface="Lato"/>
                <a:ea typeface="Lato"/>
                <a:cs typeface="Lato"/>
                <a:sym typeface="Lato"/>
              </a:rPr>
              <a:t>method is adding a new </a:t>
            </a:r>
            <a:r>
              <a:rPr b="1" lang="en">
                <a:latin typeface="Lato"/>
                <a:ea typeface="Lato"/>
                <a:cs typeface="Lato"/>
                <a:sym typeface="Lato"/>
              </a:rPr>
              <a:t>h3 </a:t>
            </a:r>
            <a:r>
              <a:rPr lang="en">
                <a:latin typeface="Lato"/>
                <a:ea typeface="Lato"/>
                <a:cs typeface="Lato"/>
                <a:sym typeface="Lato"/>
              </a:rPr>
              <a:t>element just inside any section, the</a:t>
            </a:r>
            <a:r>
              <a:rPr b="1" lang="en">
                <a:latin typeface="Lato"/>
                <a:ea typeface="Lato"/>
                <a:cs typeface="Lato"/>
                <a:sym typeface="Lato"/>
              </a:rPr>
              <a:t> .after() </a:t>
            </a:r>
            <a:r>
              <a:rPr lang="en">
                <a:latin typeface="Lato"/>
                <a:ea typeface="Lato"/>
                <a:cs typeface="Lato"/>
                <a:sym typeface="Lato"/>
              </a:rPr>
              <a:t>method is adding a new </a:t>
            </a:r>
            <a:r>
              <a:rPr b="1" lang="en">
                <a:latin typeface="Lato"/>
                <a:ea typeface="Lato"/>
                <a:cs typeface="Lato"/>
                <a:sym typeface="Lato"/>
              </a:rPr>
              <a:t>em </a:t>
            </a:r>
            <a:r>
              <a:rPr lang="en">
                <a:latin typeface="Lato"/>
                <a:ea typeface="Lato"/>
                <a:cs typeface="Lato"/>
                <a:sym typeface="Lato"/>
              </a:rPr>
              <a:t>element just after the link, and the </a:t>
            </a:r>
            <a:r>
              <a:rPr b="1" lang="en">
                <a:latin typeface="Lato"/>
                <a:ea typeface="Lato"/>
                <a:cs typeface="Lato"/>
                <a:sym typeface="Lato"/>
              </a:rPr>
              <a:t>.text() </a:t>
            </a:r>
            <a:r>
              <a:rPr lang="en">
                <a:latin typeface="Lato"/>
                <a:ea typeface="Lato"/>
                <a:cs typeface="Lato"/>
                <a:sym typeface="Lato"/>
              </a:rPr>
              <a:t>method is replacing the text of any</a:t>
            </a:r>
            <a:r>
              <a:rPr b="1" lang="en">
                <a:latin typeface="Lato"/>
                <a:ea typeface="Lato"/>
                <a:cs typeface="Lato"/>
                <a:sym typeface="Lato"/>
              </a:rPr>
              <a:t> h1</a:t>
            </a:r>
            <a:r>
              <a:rPr lang="en">
                <a:latin typeface="Lato"/>
                <a:ea typeface="Lato"/>
                <a:cs typeface="Lato"/>
                <a:sym typeface="Lato"/>
              </a:rPr>
              <a:t> elements with the text </a:t>
            </a:r>
            <a:r>
              <a:rPr b="1" i="1" lang="en">
                <a:latin typeface="Lato"/>
                <a:ea typeface="Lato"/>
                <a:cs typeface="Lato"/>
                <a:sym typeface="Lato"/>
              </a:rPr>
              <a:t>Hello World.</a:t>
            </a:r>
            <a:endParaRPr b="1" i="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48" name="Google Shape;148;p23"/>
          <p:cNvPicPr preferRelativeResize="0"/>
          <p:nvPr/>
        </p:nvPicPr>
        <p:blipFill>
          <a:blip r:embed="rId3">
            <a:alphaModFix/>
          </a:blip>
          <a:stretch>
            <a:fillRect/>
          </a:stretch>
        </p:blipFill>
        <p:spPr>
          <a:xfrm>
            <a:off x="3032350" y="2891600"/>
            <a:ext cx="5412250" cy="946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Manipulation Methods</a:t>
            </a:r>
            <a:endParaRPr/>
          </a:p>
          <a:p>
            <a:pPr indent="0" lvl="0" marL="0" rtl="0" algn="l">
              <a:spcBef>
                <a:spcPts val="0"/>
              </a:spcBef>
              <a:spcAft>
                <a:spcPts val="0"/>
              </a:spcAft>
              <a:buNone/>
            </a:pPr>
            <a:r>
              <a:t/>
            </a:r>
            <a:endParaRPr/>
          </a:p>
        </p:txBody>
      </p:sp>
      <p:sp>
        <p:nvSpPr>
          <p:cNvPr id="154" name="Google Shape;154;p24"/>
          <p:cNvSpPr txBox="1"/>
          <p:nvPr/>
        </p:nvSpPr>
        <p:spPr>
          <a:xfrm>
            <a:off x="511800" y="1522575"/>
            <a:ext cx="2098200" cy="3083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.after()</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.before()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.empty()</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.insertBefore()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.remove()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.text()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.wrapAll()</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.append()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.clone()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.html()</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.prepend()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.replaceAll()</a:t>
            </a:r>
            <a:endParaRPr>
              <a:latin typeface="Lato"/>
              <a:ea typeface="Lato"/>
              <a:cs typeface="Lato"/>
              <a:sym typeface="Lato"/>
            </a:endParaRPr>
          </a:p>
        </p:txBody>
      </p:sp>
      <p:sp>
        <p:nvSpPr>
          <p:cNvPr id="155" name="Google Shape;155;p24"/>
          <p:cNvSpPr txBox="1"/>
          <p:nvPr/>
        </p:nvSpPr>
        <p:spPr>
          <a:xfrm>
            <a:off x="2942800" y="1573750"/>
            <a:ext cx="3112800" cy="324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.unwrap()</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.wrapInner()</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.appendTo()</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.detach()</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.insertAfter()</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.prependTo()</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.replaceWith()</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.wrap()</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3"/>
              </a:rPr>
              <a:t>jQuery DOM API. Please take a look!</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*There are 5 different tabs for DOM manipulation. Please take a look at all of them.</a:t>
            </a:r>
            <a:endParaRPr b="1">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226525" y="3859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Methods Overview</a:t>
            </a:r>
            <a:endParaRPr/>
          </a:p>
        </p:txBody>
      </p:sp>
      <p:sp>
        <p:nvSpPr>
          <p:cNvPr id="161" name="Google Shape;161;p25"/>
          <p:cNvSpPr txBox="1"/>
          <p:nvPr/>
        </p:nvSpPr>
        <p:spPr>
          <a:xfrm>
            <a:off x="469625" y="1025575"/>
            <a:ext cx="8064600" cy="18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jQuery provides quite a few methods, all of which are based around registering user behaviors as they interact with the browser. These methods register quite a few events, most popularly, but not limited to, browser, form, keyboard, and mouse events.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3"/>
              </a:rPr>
              <a:t>Here is a full list of all event methods. Please take a look!</a:t>
            </a:r>
            <a:endParaRPr>
              <a:latin typeface="Lato"/>
              <a:ea typeface="Lato"/>
              <a:cs typeface="Lato"/>
              <a:sym typeface="Lato"/>
            </a:endParaRPr>
          </a:p>
        </p:txBody>
      </p:sp>
      <p:sp>
        <p:nvSpPr>
          <p:cNvPr id="162" name="Google Shape;162;p25"/>
          <p:cNvSpPr txBox="1"/>
          <p:nvPr/>
        </p:nvSpPr>
        <p:spPr>
          <a:xfrm>
            <a:off x="268700" y="2648525"/>
            <a:ext cx="3915300" cy="15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63" name="Google Shape;163;p25"/>
          <p:cNvSpPr txBox="1"/>
          <p:nvPr/>
        </p:nvSpPr>
        <p:spPr>
          <a:xfrm>
            <a:off x="345450" y="2392625"/>
            <a:ext cx="7817700" cy="7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2"/>
                </a:solidFill>
                <a:latin typeface="Raleway"/>
                <a:ea typeface="Raleway"/>
                <a:cs typeface="Raleway"/>
                <a:sym typeface="Raleway"/>
              </a:rPr>
              <a:t>Effects Overview</a:t>
            </a:r>
            <a:endParaRPr>
              <a:latin typeface="Lato"/>
              <a:ea typeface="Lato"/>
              <a:cs typeface="Lato"/>
              <a:sym typeface="Lato"/>
            </a:endParaRPr>
          </a:p>
        </p:txBody>
      </p:sp>
      <p:sp>
        <p:nvSpPr>
          <p:cNvPr id="164" name="Google Shape;164;p25"/>
          <p:cNvSpPr txBox="1"/>
          <p:nvPr/>
        </p:nvSpPr>
        <p:spPr>
          <a:xfrm>
            <a:off x="383850" y="3275475"/>
            <a:ext cx="8598000" cy="17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Next to events, jQuery also provides a handful of customizable effects. These effects come by the way of different methods, including event methods for showing and hiding content, fading content in and out, or sliding content up and down. All of these are ready to use methods and may be customized as best see fit.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4"/>
              </a:rPr>
              <a:t>Here is a full list of effects. Please take a look!</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10070" r="10070" t="0"/>
          <a:stretch/>
        </p:blipFill>
        <p:spPr>
          <a:xfrm>
            <a:off x="0" y="0"/>
            <a:ext cx="9144000" cy="5143503"/>
          </a:xfrm>
          <a:prstGeom prst="rect">
            <a:avLst/>
          </a:prstGeom>
          <a:noFill/>
          <a:ln>
            <a:noFill/>
          </a:ln>
        </p:spPr>
      </p:pic>
      <p:sp>
        <p:nvSpPr>
          <p:cNvPr id="170" name="Google Shape;170;p26"/>
          <p:cNvSpPr txBox="1"/>
          <p:nvPr>
            <p:ph type="title"/>
          </p:nvPr>
        </p:nvSpPr>
        <p:spPr>
          <a:xfrm>
            <a:off x="871650" y="187570"/>
            <a:ext cx="6244200" cy="16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Demo!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27"/>
          <p:cNvSpPr/>
          <p:nvPr/>
        </p:nvSpPr>
        <p:spPr>
          <a:xfrm>
            <a:off x="283000" y="297900"/>
            <a:ext cx="4029000" cy="4547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txBox="1"/>
          <p:nvPr>
            <p:ph idx="4294967295" type="body"/>
          </p:nvPr>
        </p:nvSpPr>
        <p:spPr>
          <a:xfrm>
            <a:off x="481300" y="529650"/>
            <a:ext cx="3446700" cy="4084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2800">
                <a:solidFill>
                  <a:schemeClr val="accent5"/>
                </a:solidFill>
              </a:rPr>
              <a:t>Open Codepen and make sure to save these demos for future reference!</a:t>
            </a:r>
            <a:endParaRPr b="1" sz="2800">
              <a:solidFill>
                <a:schemeClr val="accent5"/>
              </a:solidFill>
            </a:endParaRPr>
          </a:p>
          <a:p>
            <a:pPr indent="0" lvl="0" marL="0" rtl="0" algn="l">
              <a:lnSpc>
                <a:spcPct val="100000"/>
              </a:lnSpc>
              <a:spcBef>
                <a:spcPts val="1600"/>
              </a:spcBef>
              <a:spcAft>
                <a:spcPts val="1600"/>
              </a:spcAft>
              <a:buNone/>
            </a:pPr>
            <a:r>
              <a:t/>
            </a:r>
            <a:endParaRPr>
              <a:solidFill>
                <a:schemeClr val="lt1"/>
              </a:solidFill>
            </a:endParaRPr>
          </a:p>
        </p:txBody>
      </p:sp>
      <p:sp>
        <p:nvSpPr>
          <p:cNvPr id="177" name="Google Shape;177;p27"/>
          <p:cNvSpPr txBox="1"/>
          <p:nvPr/>
        </p:nvSpPr>
        <p:spPr>
          <a:xfrm>
            <a:off x="4572000" y="297900"/>
            <a:ext cx="4388700" cy="441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AutoNum type="arabicPeriod"/>
            </a:pPr>
            <a:r>
              <a:rPr lang="en">
                <a:latin typeface="Lato"/>
                <a:ea typeface="Lato"/>
                <a:cs typeface="Lato"/>
                <a:sym typeface="Lato"/>
              </a:rPr>
              <a:t>Create a </a:t>
            </a:r>
            <a:r>
              <a:rPr b="1" lang="en">
                <a:latin typeface="Lato"/>
                <a:ea typeface="Lato"/>
                <a:cs typeface="Lato"/>
                <a:sym typeface="Lato"/>
              </a:rPr>
              <a:t>&lt;div&gt;</a:t>
            </a:r>
            <a:r>
              <a:rPr lang="en">
                <a:latin typeface="Lato"/>
                <a:ea typeface="Lato"/>
                <a:cs typeface="Lato"/>
                <a:sym typeface="Lato"/>
              </a:rPr>
              <a:t> tag with the class attribute of </a:t>
            </a:r>
            <a:r>
              <a:rPr b="1" i="1" lang="en">
                <a:latin typeface="Lato"/>
                <a:ea typeface="Lato"/>
                <a:cs typeface="Lato"/>
                <a:sym typeface="Lato"/>
              </a:rPr>
              <a:t>panel</a:t>
            </a:r>
            <a:endParaRPr b="1" i="1">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Inside of the previous </a:t>
            </a:r>
            <a:r>
              <a:rPr b="1" lang="en">
                <a:latin typeface="Lato"/>
                <a:ea typeface="Lato"/>
                <a:cs typeface="Lato"/>
                <a:sym typeface="Lato"/>
              </a:rPr>
              <a:t>&lt;div&gt;</a:t>
            </a:r>
            <a:r>
              <a:rPr lang="en">
                <a:latin typeface="Lato"/>
                <a:ea typeface="Lato"/>
                <a:cs typeface="Lato"/>
                <a:sym typeface="Lato"/>
              </a:rPr>
              <a:t> tag, place another </a:t>
            </a:r>
            <a:r>
              <a:rPr b="1" lang="en">
                <a:latin typeface="Lato"/>
                <a:ea typeface="Lato"/>
                <a:cs typeface="Lato"/>
                <a:sym typeface="Lato"/>
              </a:rPr>
              <a:t>&lt;div&gt; </a:t>
            </a:r>
            <a:r>
              <a:rPr lang="en">
                <a:latin typeface="Lato"/>
                <a:ea typeface="Lato"/>
                <a:cs typeface="Lato"/>
                <a:sym typeface="Lato"/>
              </a:rPr>
              <a:t>tag with the class attribute of </a:t>
            </a:r>
            <a:r>
              <a:rPr b="1" lang="en">
                <a:latin typeface="Lato"/>
                <a:ea typeface="Lato"/>
                <a:cs typeface="Lato"/>
                <a:sym typeface="Lato"/>
              </a:rPr>
              <a:t>panel-stage </a:t>
            </a:r>
            <a:r>
              <a:rPr i="1" lang="en">
                <a:latin typeface="Lato"/>
                <a:ea typeface="Lato"/>
                <a:cs typeface="Lato"/>
                <a:sym typeface="Lato"/>
              </a:rPr>
              <a:t>(this &lt;div&gt; will not have any content so nothing will go between the opening and closing tag)</a:t>
            </a:r>
            <a:endParaRPr i="1">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Underneath that </a:t>
            </a:r>
            <a:r>
              <a:rPr b="1" lang="en">
                <a:latin typeface="Lato"/>
                <a:ea typeface="Lato"/>
                <a:cs typeface="Lato"/>
                <a:sym typeface="Lato"/>
              </a:rPr>
              <a:t>&lt;div&gt; </a:t>
            </a:r>
            <a:r>
              <a:rPr lang="en">
                <a:latin typeface="Lato"/>
                <a:ea typeface="Lato"/>
                <a:cs typeface="Lato"/>
                <a:sym typeface="Lato"/>
              </a:rPr>
              <a:t>still inside the original </a:t>
            </a:r>
            <a:r>
              <a:rPr b="1" lang="en">
                <a:latin typeface="Lato"/>
                <a:ea typeface="Lato"/>
                <a:cs typeface="Lato"/>
                <a:sym typeface="Lato"/>
              </a:rPr>
              <a:t>&lt;div&gt;</a:t>
            </a:r>
            <a:r>
              <a:rPr lang="en">
                <a:latin typeface="Lato"/>
                <a:ea typeface="Lato"/>
                <a:cs typeface="Lato"/>
                <a:sym typeface="Lato"/>
              </a:rPr>
              <a:t> element with the class </a:t>
            </a:r>
            <a:r>
              <a:rPr b="1" i="1" lang="en">
                <a:latin typeface="Lato"/>
                <a:ea typeface="Lato"/>
                <a:cs typeface="Lato"/>
                <a:sym typeface="Lato"/>
              </a:rPr>
              <a:t>panel; </a:t>
            </a:r>
            <a:r>
              <a:rPr lang="en">
                <a:latin typeface="Lato"/>
                <a:ea typeface="Lato"/>
                <a:cs typeface="Lato"/>
                <a:sym typeface="Lato"/>
              </a:rPr>
              <a:t>create an </a:t>
            </a:r>
            <a:r>
              <a:rPr b="1" lang="en">
                <a:latin typeface="Lato"/>
                <a:ea typeface="Lato"/>
                <a:cs typeface="Lato"/>
                <a:sym typeface="Lato"/>
              </a:rPr>
              <a:t>&lt;a&gt;</a:t>
            </a:r>
            <a:r>
              <a:rPr lang="en">
                <a:latin typeface="Lato"/>
                <a:ea typeface="Lato"/>
                <a:cs typeface="Lato"/>
                <a:sym typeface="Lato"/>
              </a:rPr>
              <a:t> tag with the </a:t>
            </a:r>
            <a:r>
              <a:rPr b="1" lang="en">
                <a:latin typeface="Lato"/>
                <a:ea typeface="Lato"/>
                <a:cs typeface="Lato"/>
                <a:sym typeface="Lato"/>
              </a:rPr>
              <a:t>href</a:t>
            </a:r>
            <a:r>
              <a:rPr lang="en">
                <a:latin typeface="Lato"/>
                <a:ea typeface="Lato"/>
                <a:cs typeface="Lato"/>
                <a:sym typeface="Lato"/>
              </a:rPr>
              <a:t> attribute of </a:t>
            </a:r>
            <a:r>
              <a:rPr b="1" i="1" lang="en">
                <a:latin typeface="Lato"/>
                <a:ea typeface="Lato"/>
                <a:cs typeface="Lato"/>
                <a:sym typeface="Lato"/>
              </a:rPr>
              <a:t># </a:t>
            </a:r>
            <a:r>
              <a:rPr lang="en">
                <a:latin typeface="Lato"/>
                <a:ea typeface="Lato"/>
                <a:cs typeface="Lato"/>
                <a:sym typeface="Lato"/>
              </a:rPr>
              <a:t>and a </a:t>
            </a:r>
            <a:r>
              <a:rPr b="1" lang="en">
                <a:latin typeface="Lato"/>
                <a:ea typeface="Lato"/>
                <a:cs typeface="Lato"/>
                <a:sym typeface="Lato"/>
              </a:rPr>
              <a:t>class</a:t>
            </a:r>
            <a:r>
              <a:rPr lang="en">
                <a:latin typeface="Lato"/>
                <a:ea typeface="Lato"/>
                <a:cs typeface="Lato"/>
                <a:sym typeface="Lato"/>
              </a:rPr>
              <a:t> attribute of  </a:t>
            </a:r>
            <a:r>
              <a:rPr b="1" i="1" lang="en">
                <a:latin typeface="Lato"/>
                <a:ea typeface="Lato"/>
                <a:cs typeface="Lato"/>
                <a:sym typeface="Lato"/>
              </a:rPr>
              <a:t>panel-tab.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The content that will go with the &lt;a&gt; tag will read as the following:</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 HTML code will look like this:</a:t>
            </a:r>
            <a:endParaRPr>
              <a:latin typeface="Lato"/>
              <a:ea typeface="Lato"/>
              <a:cs typeface="Lato"/>
              <a:sym typeface="Lato"/>
            </a:endParaRPr>
          </a:p>
        </p:txBody>
      </p:sp>
      <p:pic>
        <p:nvPicPr>
          <p:cNvPr id="178" name="Google Shape;178;p27"/>
          <p:cNvPicPr preferRelativeResize="0"/>
          <p:nvPr/>
        </p:nvPicPr>
        <p:blipFill>
          <a:blip r:embed="rId3">
            <a:alphaModFix/>
          </a:blip>
          <a:stretch>
            <a:fillRect/>
          </a:stretch>
        </p:blipFill>
        <p:spPr>
          <a:xfrm>
            <a:off x="5371525" y="2966825"/>
            <a:ext cx="3217850" cy="344250"/>
          </a:xfrm>
          <a:prstGeom prst="rect">
            <a:avLst/>
          </a:prstGeom>
          <a:noFill/>
          <a:ln>
            <a:noFill/>
          </a:ln>
        </p:spPr>
      </p:pic>
      <p:pic>
        <p:nvPicPr>
          <p:cNvPr id="179" name="Google Shape;179;p27"/>
          <p:cNvPicPr preferRelativeResize="0"/>
          <p:nvPr/>
        </p:nvPicPr>
        <p:blipFill>
          <a:blip r:embed="rId4">
            <a:alphaModFix/>
          </a:blip>
          <a:stretch>
            <a:fillRect/>
          </a:stretch>
        </p:blipFill>
        <p:spPr>
          <a:xfrm>
            <a:off x="4383374" y="3834799"/>
            <a:ext cx="4666324" cy="1110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28"/>
          <p:cNvSpPr/>
          <p:nvPr/>
        </p:nvSpPr>
        <p:spPr>
          <a:xfrm>
            <a:off x="283000" y="297900"/>
            <a:ext cx="3378300" cy="4547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txBox="1"/>
          <p:nvPr>
            <p:ph idx="4294967295" type="body"/>
          </p:nvPr>
        </p:nvSpPr>
        <p:spPr>
          <a:xfrm>
            <a:off x="481300" y="529650"/>
            <a:ext cx="3015300" cy="4084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2800">
                <a:solidFill>
                  <a:schemeClr val="accent5"/>
                </a:solidFill>
              </a:rPr>
              <a:t>For the JS File...</a:t>
            </a:r>
            <a:endParaRPr b="1" sz="2800">
              <a:solidFill>
                <a:schemeClr val="accent5"/>
              </a:solidFill>
            </a:endParaRPr>
          </a:p>
          <a:p>
            <a:pPr indent="0" lvl="0" marL="0" rtl="0" algn="l">
              <a:lnSpc>
                <a:spcPct val="100000"/>
              </a:lnSpc>
              <a:spcBef>
                <a:spcPts val="1600"/>
              </a:spcBef>
              <a:spcAft>
                <a:spcPts val="1600"/>
              </a:spcAft>
              <a:buNone/>
            </a:pPr>
            <a:r>
              <a:t/>
            </a:r>
            <a:endParaRPr>
              <a:solidFill>
                <a:schemeClr val="lt1"/>
              </a:solidFill>
            </a:endParaRPr>
          </a:p>
        </p:txBody>
      </p:sp>
      <p:sp>
        <p:nvSpPr>
          <p:cNvPr id="186" name="Google Shape;186;p28"/>
          <p:cNvSpPr txBox="1"/>
          <p:nvPr/>
        </p:nvSpPr>
        <p:spPr>
          <a:xfrm>
            <a:off x="4572000" y="297900"/>
            <a:ext cx="4388700" cy="44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87" name="Google Shape;187;p28"/>
          <p:cNvSpPr txBox="1"/>
          <p:nvPr/>
        </p:nvSpPr>
        <p:spPr>
          <a:xfrm>
            <a:off x="3825950" y="304050"/>
            <a:ext cx="5219400" cy="4788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AutoNum type="arabicPeriod"/>
            </a:pPr>
            <a:r>
              <a:rPr lang="en">
                <a:latin typeface="Lato"/>
                <a:ea typeface="Lato"/>
                <a:cs typeface="Lato"/>
                <a:sym typeface="Lato"/>
              </a:rPr>
              <a:t>Using the correct jQuery syntax, select the </a:t>
            </a:r>
            <a:r>
              <a:rPr b="1" lang="en">
                <a:latin typeface="Lato"/>
                <a:ea typeface="Lato"/>
                <a:cs typeface="Lato"/>
                <a:sym typeface="Lato"/>
              </a:rPr>
              <a:t>panel-tab</a:t>
            </a:r>
            <a:r>
              <a:rPr lang="en">
                <a:latin typeface="Lato"/>
                <a:ea typeface="Lato"/>
                <a:cs typeface="Lato"/>
                <a:sym typeface="Lato"/>
              </a:rPr>
              <a:t> class and tell the code that when the user</a:t>
            </a:r>
            <a:r>
              <a:rPr b="1" lang="en">
                <a:latin typeface="Lato"/>
                <a:ea typeface="Lato"/>
                <a:cs typeface="Lato"/>
                <a:sym typeface="Lato"/>
              </a:rPr>
              <a:t> clicks on</a:t>
            </a:r>
            <a:r>
              <a:rPr lang="en">
                <a:latin typeface="Lato"/>
                <a:ea typeface="Lato"/>
                <a:cs typeface="Lato"/>
                <a:sym typeface="Lato"/>
              </a:rPr>
              <a:t> it, to </a:t>
            </a:r>
            <a:r>
              <a:rPr b="1" lang="en">
                <a:latin typeface="Lato"/>
                <a:ea typeface="Lato"/>
                <a:cs typeface="Lato"/>
                <a:sym typeface="Lato"/>
              </a:rPr>
              <a:t>prevent</a:t>
            </a:r>
            <a:r>
              <a:rPr lang="en">
                <a:latin typeface="Lato"/>
                <a:ea typeface="Lato"/>
                <a:cs typeface="Lato"/>
                <a:sym typeface="Lato"/>
              </a:rPr>
              <a:t> the </a:t>
            </a:r>
            <a:r>
              <a:rPr b="1" lang="en">
                <a:latin typeface="Lato"/>
                <a:ea typeface="Lato"/>
                <a:cs typeface="Lato"/>
                <a:sym typeface="Lato"/>
              </a:rPr>
              <a:t>default</a:t>
            </a:r>
            <a:r>
              <a:rPr lang="en">
                <a:latin typeface="Lato"/>
                <a:ea typeface="Lato"/>
                <a:cs typeface="Lato"/>
                <a:sym typeface="Lato"/>
              </a:rPr>
              <a:t> action from </a:t>
            </a:r>
            <a:r>
              <a:rPr lang="en">
                <a:latin typeface="Lato"/>
                <a:ea typeface="Lato"/>
                <a:cs typeface="Lato"/>
                <a:sym typeface="Lato"/>
              </a:rPr>
              <a:t>occurring. This</a:t>
            </a:r>
            <a:r>
              <a:rPr b="1" lang="en">
                <a:latin typeface="Lato"/>
                <a:ea typeface="Lato"/>
                <a:cs typeface="Lato"/>
                <a:sym typeface="Lato"/>
              </a:rPr>
              <a:t> function </a:t>
            </a:r>
            <a:r>
              <a:rPr lang="en">
                <a:latin typeface="Lato"/>
                <a:ea typeface="Lato"/>
                <a:cs typeface="Lato"/>
                <a:sym typeface="Lato"/>
              </a:rPr>
              <a:t>will be </a:t>
            </a:r>
            <a:r>
              <a:rPr b="1" lang="en">
                <a:latin typeface="Lato"/>
                <a:ea typeface="Lato"/>
                <a:cs typeface="Lato"/>
                <a:sym typeface="Lato"/>
              </a:rPr>
              <a:t>anonymous </a:t>
            </a:r>
            <a:r>
              <a:rPr lang="en">
                <a:latin typeface="Lato"/>
                <a:ea typeface="Lato"/>
                <a:cs typeface="Lato"/>
                <a:sym typeface="Lato"/>
              </a:rPr>
              <a:t>and will pass in </a:t>
            </a:r>
            <a:r>
              <a:rPr b="1" lang="en">
                <a:latin typeface="Lato"/>
                <a:ea typeface="Lato"/>
                <a:cs typeface="Lato"/>
                <a:sym typeface="Lato"/>
              </a:rPr>
              <a:t>(event) </a:t>
            </a:r>
            <a:r>
              <a:rPr lang="en">
                <a:latin typeface="Lato"/>
                <a:ea typeface="Lato"/>
                <a:cs typeface="Lato"/>
                <a:sym typeface="Lato"/>
              </a:rPr>
              <a:t>as its parameter.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In the next function statement select the </a:t>
            </a:r>
            <a:r>
              <a:rPr b="1" i="1" lang="en">
                <a:latin typeface="Lato"/>
                <a:ea typeface="Lato"/>
                <a:cs typeface="Lato"/>
                <a:sym typeface="Lato"/>
              </a:rPr>
              <a:t>panel-stage</a:t>
            </a:r>
            <a:r>
              <a:rPr lang="en">
                <a:latin typeface="Lato"/>
                <a:ea typeface="Lato"/>
                <a:cs typeface="Lato"/>
                <a:sym typeface="Lato"/>
              </a:rPr>
              <a:t> class and apply the </a:t>
            </a:r>
            <a:r>
              <a:rPr b="1" lang="en">
                <a:latin typeface="Lato"/>
                <a:ea typeface="Lato"/>
                <a:cs typeface="Lato"/>
                <a:sym typeface="Lato"/>
              </a:rPr>
              <a:t>slideToggle</a:t>
            </a:r>
            <a:r>
              <a:rPr lang="en">
                <a:latin typeface="Lato"/>
                <a:ea typeface="Lato"/>
                <a:cs typeface="Lato"/>
                <a:sym typeface="Lato"/>
              </a:rPr>
              <a:t> effect. Set the speed at which this effect will take place as </a:t>
            </a:r>
            <a:r>
              <a:rPr b="1" lang="en">
                <a:latin typeface="Lato"/>
                <a:ea typeface="Lato"/>
                <a:cs typeface="Lato"/>
                <a:sym typeface="Lato"/>
              </a:rPr>
              <a:t>slow, </a:t>
            </a:r>
            <a:r>
              <a:rPr lang="en">
                <a:latin typeface="Lato"/>
                <a:ea typeface="Lato"/>
                <a:cs typeface="Lato"/>
                <a:sym typeface="Lato"/>
              </a:rPr>
              <a:t>while also calling back the </a:t>
            </a:r>
            <a:r>
              <a:rPr b="1" lang="en">
                <a:latin typeface="Lato"/>
                <a:ea typeface="Lato"/>
                <a:cs typeface="Lato"/>
                <a:sym typeface="Lato"/>
              </a:rPr>
              <a:t>anonymous function </a:t>
            </a:r>
            <a:r>
              <a:rPr lang="en">
                <a:latin typeface="Lato"/>
                <a:ea typeface="Lato"/>
                <a:cs typeface="Lato"/>
                <a:sym typeface="Lato"/>
              </a:rPr>
              <a:t>created in step one (</a:t>
            </a:r>
            <a:r>
              <a:rPr b="1" lang="en">
                <a:latin typeface="Lato"/>
                <a:ea typeface="Lato"/>
                <a:cs typeface="Lato"/>
                <a:sym typeface="Lato"/>
              </a:rPr>
              <a:t>don’t forget the parameter)</a:t>
            </a:r>
            <a:r>
              <a:rPr lang="en">
                <a:latin typeface="Lato"/>
                <a:ea typeface="Lato"/>
                <a:cs typeface="Lato"/>
                <a:sym typeface="Lato"/>
              </a:rPr>
              <a:t>. But this time the function body will contain an </a:t>
            </a:r>
            <a:r>
              <a:rPr b="1" i="1" lang="en">
                <a:latin typeface="Lato"/>
                <a:ea typeface="Lato"/>
                <a:cs typeface="Lato"/>
                <a:sym typeface="Lato"/>
              </a:rPr>
              <a:t>if/else </a:t>
            </a:r>
            <a:r>
              <a:rPr lang="en">
                <a:latin typeface="Lato"/>
                <a:ea typeface="Lato"/>
                <a:cs typeface="Lato"/>
                <a:sym typeface="Lato"/>
              </a:rPr>
              <a:t>statement.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The </a:t>
            </a:r>
            <a:r>
              <a:rPr b="1" i="1" lang="en">
                <a:latin typeface="Lato"/>
                <a:ea typeface="Lato"/>
                <a:cs typeface="Lato"/>
                <a:sym typeface="Lato"/>
              </a:rPr>
              <a:t>if </a:t>
            </a:r>
            <a:r>
              <a:rPr lang="en">
                <a:latin typeface="Lato"/>
                <a:ea typeface="Lato"/>
                <a:cs typeface="Lato"/>
                <a:sym typeface="Lato"/>
              </a:rPr>
              <a:t>conditional  statement will select the element specified by the user’s click and be made</a:t>
            </a:r>
            <a:r>
              <a:rPr b="1" lang="en">
                <a:latin typeface="Lato"/>
                <a:ea typeface="Lato"/>
                <a:cs typeface="Lato"/>
                <a:sym typeface="Lato"/>
              </a:rPr>
              <a:t> :visible (this step may be a bit tricky. Remember the JavaScript </a:t>
            </a:r>
            <a:r>
              <a:rPr b="1" i="1" lang="en">
                <a:latin typeface="Lato"/>
                <a:ea typeface="Lato"/>
                <a:cs typeface="Lato"/>
                <a:sym typeface="Lato"/>
              </a:rPr>
              <a:t>this</a:t>
            </a:r>
            <a:r>
              <a:rPr b="1" lang="en">
                <a:latin typeface="Lato"/>
                <a:ea typeface="Lato"/>
                <a:cs typeface="Lato"/>
                <a:sym typeface="Lato"/>
              </a:rPr>
              <a:t> keyword. It will come in handy)</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The </a:t>
            </a:r>
            <a:r>
              <a:rPr b="1" i="1" lang="en">
                <a:latin typeface="Lato"/>
                <a:ea typeface="Lato"/>
                <a:cs typeface="Lato"/>
                <a:sym typeface="Lato"/>
              </a:rPr>
              <a:t>if</a:t>
            </a:r>
            <a:r>
              <a:rPr lang="en">
                <a:latin typeface="Lato"/>
                <a:ea typeface="Lato"/>
                <a:cs typeface="Lato"/>
                <a:sym typeface="Lato"/>
              </a:rPr>
              <a:t> body statement will select the</a:t>
            </a:r>
            <a:r>
              <a:rPr b="1" i="1" lang="en">
                <a:latin typeface="Lato"/>
                <a:ea typeface="Lato"/>
                <a:cs typeface="Lato"/>
                <a:sym typeface="Lato"/>
              </a:rPr>
              <a:t> panel-tab </a:t>
            </a:r>
            <a:r>
              <a:rPr lang="en">
                <a:latin typeface="Lato"/>
                <a:ea typeface="Lato"/>
                <a:cs typeface="Lato"/>
                <a:sym typeface="Lato"/>
              </a:rPr>
              <a:t>class and apply the </a:t>
            </a:r>
            <a:r>
              <a:rPr b="1" lang="en">
                <a:latin typeface="Lato"/>
                <a:ea typeface="Lato"/>
                <a:cs typeface="Lato"/>
                <a:sym typeface="Lato"/>
              </a:rPr>
              <a:t>attribute manipulator</a:t>
            </a:r>
            <a:r>
              <a:rPr lang="en">
                <a:latin typeface="Lato"/>
                <a:ea typeface="Lato"/>
                <a:cs typeface="Lato"/>
                <a:sym typeface="Lato"/>
              </a:rPr>
              <a:t> that </a:t>
            </a:r>
            <a:r>
              <a:rPr b="1" lang="en">
                <a:latin typeface="Lato"/>
                <a:ea typeface="Lato"/>
                <a:cs typeface="Lato"/>
                <a:sym typeface="Lato"/>
              </a:rPr>
              <a:t>sets</a:t>
            </a:r>
            <a:r>
              <a:rPr lang="en">
                <a:latin typeface="Lato"/>
                <a:ea typeface="Lato"/>
                <a:cs typeface="Lato"/>
                <a:sym typeface="Lato"/>
              </a:rPr>
              <a:t> the HTML content of the </a:t>
            </a:r>
            <a:r>
              <a:rPr b="1" i="1" lang="en">
                <a:latin typeface="Lato"/>
                <a:ea typeface="Lato"/>
                <a:cs typeface="Lato"/>
                <a:sym typeface="Lato"/>
              </a:rPr>
              <a:t>panel-tab</a:t>
            </a:r>
            <a:r>
              <a:rPr lang="en">
                <a:latin typeface="Lato"/>
                <a:ea typeface="Lato"/>
                <a:cs typeface="Lato"/>
                <a:sym typeface="Lato"/>
              </a:rPr>
              <a:t> “element”  with the string </a:t>
            </a:r>
            <a:r>
              <a:rPr b="1" lang="en">
                <a:solidFill>
                  <a:srgbClr val="434343"/>
                </a:solidFill>
                <a:latin typeface="Lato"/>
                <a:ea typeface="Lato"/>
                <a:cs typeface="Lato"/>
                <a:sym typeface="Lato"/>
              </a:rPr>
              <a:t>‘Close &lt;span&gt;#&amp;9650;&lt;/span&gt;’</a:t>
            </a:r>
            <a:endParaRPr b="1">
              <a:solidFill>
                <a:srgbClr val="434343"/>
              </a:solidFill>
              <a:latin typeface="Lato"/>
              <a:ea typeface="Lato"/>
              <a:cs typeface="Lato"/>
              <a:sym typeface="Lato"/>
            </a:endParaRPr>
          </a:p>
        </p:txBody>
      </p:sp>
      <p:sp>
        <p:nvSpPr>
          <p:cNvPr id="188" name="Google Shape;188;p28"/>
          <p:cNvSpPr txBox="1"/>
          <p:nvPr/>
        </p:nvSpPr>
        <p:spPr>
          <a:xfrm>
            <a:off x="671450" y="4104675"/>
            <a:ext cx="2533800" cy="60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Continue to next page to for last step once completed with step 4.</a:t>
            </a:r>
            <a:endParaRPr>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29"/>
          <p:cNvSpPr/>
          <p:nvPr/>
        </p:nvSpPr>
        <p:spPr>
          <a:xfrm>
            <a:off x="283000" y="297900"/>
            <a:ext cx="3378300" cy="4547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9"/>
          <p:cNvSpPr txBox="1"/>
          <p:nvPr>
            <p:ph idx="4294967295" type="body"/>
          </p:nvPr>
        </p:nvSpPr>
        <p:spPr>
          <a:xfrm>
            <a:off x="481300" y="529650"/>
            <a:ext cx="3015300" cy="4084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2800">
                <a:solidFill>
                  <a:schemeClr val="accent5"/>
                </a:solidFill>
              </a:rPr>
              <a:t>For the JS File...</a:t>
            </a:r>
            <a:endParaRPr b="1" sz="2800">
              <a:solidFill>
                <a:schemeClr val="accent5"/>
              </a:solidFill>
            </a:endParaRPr>
          </a:p>
          <a:p>
            <a:pPr indent="0" lvl="0" marL="0" rtl="0" algn="l">
              <a:lnSpc>
                <a:spcPct val="100000"/>
              </a:lnSpc>
              <a:spcBef>
                <a:spcPts val="1600"/>
              </a:spcBef>
              <a:spcAft>
                <a:spcPts val="1600"/>
              </a:spcAft>
              <a:buNone/>
            </a:pPr>
            <a:r>
              <a:t/>
            </a:r>
            <a:endParaRPr>
              <a:solidFill>
                <a:schemeClr val="lt1"/>
              </a:solidFill>
            </a:endParaRPr>
          </a:p>
        </p:txBody>
      </p:sp>
      <p:sp>
        <p:nvSpPr>
          <p:cNvPr id="195" name="Google Shape;195;p29"/>
          <p:cNvSpPr txBox="1"/>
          <p:nvPr/>
        </p:nvSpPr>
        <p:spPr>
          <a:xfrm>
            <a:off x="4572000" y="297900"/>
            <a:ext cx="4388700" cy="44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96" name="Google Shape;196;p29"/>
          <p:cNvSpPr txBox="1"/>
          <p:nvPr/>
        </p:nvSpPr>
        <p:spPr>
          <a:xfrm>
            <a:off x="3825950" y="304050"/>
            <a:ext cx="5219400" cy="4788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a:latin typeface="Lato"/>
                <a:ea typeface="Lato"/>
                <a:cs typeface="Lato"/>
                <a:sym typeface="Lato"/>
              </a:rPr>
              <a:t>5. </a:t>
            </a:r>
            <a:r>
              <a:rPr lang="en">
                <a:latin typeface="Lato"/>
                <a:ea typeface="Lato"/>
                <a:cs typeface="Lato"/>
                <a:sym typeface="Lato"/>
              </a:rPr>
              <a:t>In the </a:t>
            </a:r>
            <a:r>
              <a:rPr b="1" lang="en">
                <a:latin typeface="Lato"/>
                <a:ea typeface="Lato"/>
                <a:cs typeface="Lato"/>
                <a:sym typeface="Lato"/>
              </a:rPr>
              <a:t>else</a:t>
            </a:r>
            <a:r>
              <a:rPr lang="en">
                <a:latin typeface="Lato"/>
                <a:ea typeface="Lato"/>
                <a:cs typeface="Lato"/>
                <a:sym typeface="Lato"/>
              </a:rPr>
              <a:t> portion of the statement, select the </a:t>
            </a:r>
            <a:r>
              <a:rPr b="1" i="1" lang="en">
                <a:latin typeface="Lato"/>
                <a:ea typeface="Lato"/>
                <a:cs typeface="Lato"/>
                <a:sym typeface="Lato"/>
              </a:rPr>
              <a:t>panel-tab </a:t>
            </a:r>
            <a:r>
              <a:rPr lang="en">
                <a:latin typeface="Lato"/>
                <a:ea typeface="Lato"/>
                <a:cs typeface="Lato"/>
                <a:sym typeface="Lato"/>
              </a:rPr>
              <a:t>	</a:t>
            </a:r>
            <a:endParaRPr>
              <a:latin typeface="Lato"/>
              <a:ea typeface="Lato"/>
              <a:cs typeface="Lato"/>
              <a:sym typeface="Lato"/>
            </a:endParaRPr>
          </a:p>
          <a:p>
            <a:pPr indent="457200" lvl="0" marL="0" rtl="0" algn="l">
              <a:spcBef>
                <a:spcPts val="0"/>
              </a:spcBef>
              <a:spcAft>
                <a:spcPts val="0"/>
              </a:spcAft>
              <a:buNone/>
            </a:pPr>
            <a:r>
              <a:rPr lang="en">
                <a:latin typeface="Lato"/>
                <a:ea typeface="Lato"/>
                <a:cs typeface="Lato"/>
                <a:sym typeface="Lato"/>
              </a:rPr>
              <a:t>    Class again and repeat step four. </a:t>
            </a:r>
            <a:r>
              <a:rPr b="1" lang="en">
                <a:latin typeface="Lato"/>
                <a:ea typeface="Lato"/>
                <a:cs typeface="Lato"/>
                <a:sym typeface="Lato"/>
              </a:rPr>
              <a:t>EXCEPT</a:t>
            </a:r>
            <a:r>
              <a:rPr lang="en">
                <a:latin typeface="Lato"/>
                <a:ea typeface="Lato"/>
                <a:cs typeface="Lato"/>
                <a:sym typeface="Lato"/>
              </a:rPr>
              <a:t>, this time the </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    String content with read</a:t>
            </a:r>
            <a:r>
              <a:rPr b="1" lang="en">
                <a:latin typeface="Lato"/>
                <a:ea typeface="Lato"/>
                <a:cs typeface="Lato"/>
                <a:sym typeface="Lato"/>
              </a:rPr>
              <a:t> ‘Open &lt;span&gt;&amp;#9660;&lt;/span&gt;’</a:t>
            </a:r>
            <a:r>
              <a:rPr lang="en">
                <a:latin typeface="Lato"/>
                <a:ea typeface="Lato"/>
                <a:cs typeface="Lato"/>
                <a:sym typeface="Lato"/>
              </a:rPr>
              <a:t>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3"/>
              </a:rPr>
              <a:t>Here is the link to the css portion of the practice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0"/>
          <p:cNvPicPr preferRelativeResize="0"/>
          <p:nvPr/>
        </p:nvPicPr>
        <p:blipFill rotWithShape="1">
          <a:blip r:embed="rId3">
            <a:alphaModFix/>
          </a:blip>
          <a:srcRect b="7813" l="0" r="0" t="7813"/>
          <a:stretch/>
        </p:blipFill>
        <p:spPr>
          <a:xfrm>
            <a:off x="0" y="0"/>
            <a:ext cx="9144000" cy="5143499"/>
          </a:xfrm>
          <a:prstGeom prst="rect">
            <a:avLst/>
          </a:prstGeom>
          <a:noFill/>
          <a:ln>
            <a:noFill/>
          </a:ln>
        </p:spPr>
      </p:pic>
      <p:sp>
        <p:nvSpPr>
          <p:cNvPr id="202" name="Google Shape;202;p30"/>
          <p:cNvSpPr txBox="1"/>
          <p:nvPr>
            <p:ph type="title"/>
          </p:nvPr>
        </p:nvSpPr>
        <p:spPr>
          <a:xfrm>
            <a:off x="283103" y="712141"/>
            <a:ext cx="6244200" cy="383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800" u="sng">
                <a:solidFill>
                  <a:schemeClr val="accent5"/>
                </a:solidFill>
                <a:highlight>
                  <a:srgbClr val="FFFFFF"/>
                </a:highlight>
              </a:rPr>
              <a:t>Let’s combined our knowledge of JavaScript and jQuery together and create and image </a:t>
            </a:r>
            <a:r>
              <a:rPr lang="en" sz="2800" u="sng">
                <a:solidFill>
                  <a:schemeClr val="accent5"/>
                </a:solidFill>
                <a:highlight>
                  <a:srgbClr val="FFFFFF"/>
                </a:highlight>
              </a:rPr>
              <a:t>slideshow</a:t>
            </a:r>
            <a:r>
              <a:rPr lang="en" sz="2800" u="sng">
                <a:solidFill>
                  <a:schemeClr val="accent5"/>
                </a:solidFill>
                <a:highlight>
                  <a:srgbClr val="FFFFFF"/>
                </a:highlight>
              </a:rPr>
              <a:t>!</a:t>
            </a:r>
            <a:endParaRPr sz="2800" u="sng">
              <a:solidFill>
                <a:schemeClr val="accent5"/>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318275" y="98000"/>
            <a:ext cx="4697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Traversing</a:t>
            </a:r>
            <a:endParaRPr sz="2400"/>
          </a:p>
        </p:txBody>
      </p:sp>
      <p:sp>
        <p:nvSpPr>
          <p:cNvPr id="79" name="Google Shape;79;p14"/>
          <p:cNvSpPr txBox="1"/>
          <p:nvPr>
            <p:ph idx="4294967295" type="title"/>
          </p:nvPr>
        </p:nvSpPr>
        <p:spPr>
          <a:xfrm>
            <a:off x="318275" y="866000"/>
            <a:ext cx="3622500" cy="188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600">
                <a:latin typeface="Lato"/>
                <a:ea typeface="Lato"/>
                <a:cs typeface="Lato"/>
                <a:sym typeface="Lato"/>
              </a:rPr>
              <a:t>jQuery traversing, which means "move through", is used to "find" (or select) HTML elements based on their relation to other elements. Start with one selection and move through that selection until you reach the elements you desire.</a:t>
            </a:r>
            <a:endParaRPr sz="1500">
              <a:latin typeface="Lato"/>
              <a:ea typeface="Lato"/>
              <a:cs typeface="Lato"/>
              <a:sym typeface="Lato"/>
            </a:endParaRPr>
          </a:p>
        </p:txBody>
      </p:sp>
      <p:sp>
        <p:nvSpPr>
          <p:cNvPr id="80" name="Google Shape;80;p14"/>
          <p:cNvSpPr txBox="1"/>
          <p:nvPr/>
        </p:nvSpPr>
        <p:spPr>
          <a:xfrm>
            <a:off x="4572000" y="925700"/>
            <a:ext cx="4056000" cy="17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The image below illustrates an HTML page as a tree (DOM tree). With jQuery traversing, you can easily move up (ancestors), down (descendants) and sideways (siblings) in the tree, starting from the selected (current) element. This movement is called traversing - or moving through - the DOM tree.</a:t>
            </a:r>
            <a:endParaRPr>
              <a:latin typeface="Lato"/>
              <a:ea typeface="Lato"/>
              <a:cs typeface="Lato"/>
              <a:sym typeface="Lato"/>
            </a:endParaRPr>
          </a:p>
        </p:txBody>
      </p:sp>
      <p:pic>
        <p:nvPicPr>
          <p:cNvPr id="81" name="Google Shape;81;p14"/>
          <p:cNvPicPr preferRelativeResize="0"/>
          <p:nvPr/>
        </p:nvPicPr>
        <p:blipFill>
          <a:blip r:embed="rId3">
            <a:alphaModFix/>
          </a:blip>
          <a:stretch>
            <a:fillRect/>
          </a:stretch>
        </p:blipFill>
        <p:spPr>
          <a:xfrm>
            <a:off x="4391925" y="2970050"/>
            <a:ext cx="4236065" cy="1884900"/>
          </a:xfrm>
          <a:prstGeom prst="rect">
            <a:avLst/>
          </a:prstGeom>
          <a:noFill/>
          <a:ln>
            <a:noFill/>
          </a:ln>
        </p:spPr>
      </p:pic>
      <p:sp>
        <p:nvSpPr>
          <p:cNvPr id="82" name="Google Shape;82;p14"/>
          <p:cNvSpPr txBox="1"/>
          <p:nvPr/>
        </p:nvSpPr>
        <p:spPr>
          <a:xfrm>
            <a:off x="248675" y="3198675"/>
            <a:ext cx="3761700" cy="21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At times the general CSS selectors alone don’t cut it and a little more detailed control is desired. Fortunately jQuery provides a handful of methods for traversing up and down the DOM tree, filtering and selecting elements as necessary.</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15"/>
          <p:cNvSpPr txBox="1"/>
          <p:nvPr>
            <p:ph idx="1" type="body"/>
          </p:nvPr>
        </p:nvSpPr>
        <p:spPr>
          <a:xfrm>
            <a:off x="5361000" y="193500"/>
            <a:ext cx="3403200" cy="299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Traversing Methods</a:t>
            </a:r>
            <a:endParaRPr sz="3000">
              <a:solidFill>
                <a:schemeClr val="dk1"/>
              </a:solidFill>
            </a:endParaRPr>
          </a:p>
          <a:p>
            <a:pPr indent="0" lvl="0" marL="0" rtl="0" algn="l">
              <a:spcBef>
                <a:spcPts val="1600"/>
              </a:spcBef>
              <a:spcAft>
                <a:spcPts val="1600"/>
              </a:spcAft>
              <a:buClr>
                <a:schemeClr val="dk2"/>
              </a:buClr>
              <a:buSzPts val="1100"/>
              <a:buFont typeface="Arial"/>
              <a:buNone/>
            </a:pPr>
            <a:r>
              <a:rPr lang="en" sz="1800">
                <a:solidFill>
                  <a:srgbClr val="000000"/>
                </a:solidFill>
              </a:rPr>
              <a:t>jQuery has quite a few traversing methods available to use. In general, they all fall into three categories, filtering, miscellaneous traversing, and DOM tree traversing.</a:t>
            </a:r>
            <a:endParaRPr sz="1800">
              <a:solidFill>
                <a:srgbClr val="000000"/>
              </a:solidFill>
            </a:endParaRPr>
          </a:p>
        </p:txBody>
      </p:sp>
      <p:sp>
        <p:nvSpPr>
          <p:cNvPr id="88" name="Google Shape;88;p15"/>
          <p:cNvSpPr txBox="1"/>
          <p:nvPr/>
        </p:nvSpPr>
        <p:spPr>
          <a:xfrm>
            <a:off x="2431025" y="371050"/>
            <a:ext cx="2776500" cy="2571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600" u="sng">
                <a:latin typeface="Lato"/>
                <a:ea typeface="Lato"/>
                <a:cs typeface="Lato"/>
                <a:sym typeface="Lato"/>
              </a:rPr>
              <a:t>Filtering</a:t>
            </a:r>
            <a:endParaRPr b="1" sz="1600" u="sng">
              <a:latin typeface="Lato"/>
              <a:ea typeface="Lato"/>
              <a:cs typeface="Lato"/>
              <a:sym typeface="Lato"/>
            </a:endParaRPr>
          </a:p>
          <a:p>
            <a:pPr indent="-317500" lvl="0" marL="457200" rtl="0" algn="l">
              <a:spcBef>
                <a:spcPts val="0"/>
              </a:spcBef>
              <a:spcAft>
                <a:spcPts val="0"/>
              </a:spcAft>
              <a:buSzPts val="1400"/>
              <a:buFont typeface="Lato"/>
              <a:buChar char="●"/>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.eq()</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.has()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.map()</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.filter()</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.not()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first()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last()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.slice()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89" name="Google Shape;89;p15"/>
          <p:cNvSpPr txBox="1"/>
          <p:nvPr/>
        </p:nvSpPr>
        <p:spPr>
          <a:xfrm>
            <a:off x="307025" y="498750"/>
            <a:ext cx="2124000" cy="20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latin typeface="Lato"/>
                <a:ea typeface="Lato"/>
                <a:cs typeface="Lato"/>
                <a:sym typeface="Lato"/>
              </a:rPr>
              <a:t>Miscellaneous Traversing</a:t>
            </a:r>
            <a:endParaRPr b="1" sz="1500" u="sng">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.add()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.end()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.andSelf()</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.contents()</a:t>
            </a:r>
            <a:endParaRPr>
              <a:latin typeface="Lato"/>
              <a:ea typeface="Lato"/>
              <a:cs typeface="Lato"/>
              <a:sym typeface="Lato"/>
            </a:endParaRPr>
          </a:p>
        </p:txBody>
      </p:sp>
      <p:sp>
        <p:nvSpPr>
          <p:cNvPr id="90" name="Google Shape;90;p15"/>
          <p:cNvSpPr txBox="1"/>
          <p:nvPr/>
        </p:nvSpPr>
        <p:spPr>
          <a:xfrm>
            <a:off x="5361000" y="3262675"/>
            <a:ext cx="3403200" cy="6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3"/>
              </a:rPr>
              <a:t>See traverse method definitions here</a:t>
            </a:r>
            <a:endParaRPr>
              <a:latin typeface="Lato"/>
              <a:ea typeface="Lato"/>
              <a:cs typeface="Lato"/>
              <a:sym typeface="Lato"/>
            </a:endParaRPr>
          </a:p>
        </p:txBody>
      </p:sp>
      <p:sp>
        <p:nvSpPr>
          <p:cNvPr id="91" name="Google Shape;91;p15"/>
          <p:cNvSpPr txBox="1"/>
          <p:nvPr/>
        </p:nvSpPr>
        <p:spPr>
          <a:xfrm>
            <a:off x="307075" y="2878825"/>
            <a:ext cx="2981100" cy="20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latin typeface="Lato"/>
                <a:ea typeface="Lato"/>
                <a:cs typeface="Lato"/>
                <a:sym typeface="Lato"/>
              </a:rPr>
              <a:t>DOM Tree Traversal</a:t>
            </a:r>
            <a:endParaRPr b="1" sz="1500" u="sng">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.children()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.next()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.offsetParent()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.parentsUntil()</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.prevUntil()</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.closest()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.nextAll()</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.parent()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.prev()</a:t>
            </a:r>
            <a:endParaRPr>
              <a:latin typeface="Lato"/>
              <a:ea typeface="Lato"/>
              <a:cs typeface="Lato"/>
              <a:sym typeface="Lato"/>
            </a:endParaRPr>
          </a:p>
        </p:txBody>
      </p:sp>
      <p:sp>
        <p:nvSpPr>
          <p:cNvPr id="92" name="Google Shape;92;p15"/>
          <p:cNvSpPr txBox="1"/>
          <p:nvPr/>
        </p:nvSpPr>
        <p:spPr>
          <a:xfrm>
            <a:off x="2072725" y="3595350"/>
            <a:ext cx="2124000" cy="1548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.siblings()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.find()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.nextUntil()</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.parents()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.prevAll()</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 name="Shape 96"/>
        <p:cNvGrpSpPr/>
        <p:nvPr/>
      </p:nvGrpSpPr>
      <p:grpSpPr>
        <a:xfrm>
          <a:off x="0" y="0"/>
          <a:ext cx="0" cy="0"/>
          <a:chOff x="0" y="0"/>
          <a:chExt cx="0" cy="0"/>
        </a:xfrm>
      </p:grpSpPr>
      <p:pic>
        <p:nvPicPr>
          <p:cNvPr id="97" name="Google Shape;97;p16"/>
          <p:cNvPicPr preferRelativeResize="0"/>
          <p:nvPr/>
        </p:nvPicPr>
        <p:blipFill>
          <a:blip r:embed="rId3">
            <a:alphaModFix/>
          </a:blip>
          <a:stretch>
            <a:fillRect/>
          </a:stretch>
        </p:blipFill>
        <p:spPr>
          <a:xfrm>
            <a:off x="4350175" y="1544700"/>
            <a:ext cx="4616300" cy="2054091"/>
          </a:xfrm>
          <a:prstGeom prst="rect">
            <a:avLst/>
          </a:prstGeom>
          <a:noFill/>
          <a:ln>
            <a:noFill/>
          </a:ln>
        </p:spPr>
      </p:pic>
      <p:sp>
        <p:nvSpPr>
          <p:cNvPr id="98" name="Google Shape;98;p16"/>
          <p:cNvSpPr txBox="1"/>
          <p:nvPr/>
        </p:nvSpPr>
        <p:spPr>
          <a:xfrm>
            <a:off x="217500" y="319875"/>
            <a:ext cx="3748800" cy="42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Illustration explained:</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&lt;div&gt; element is the parent of &lt;ul&gt;, and an ancestor of everything inside of it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&lt;ul&gt; element is the parent of both &lt;li&gt; elements, and a child of &lt;div&gt;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left &lt;li&gt; element is the parent of &lt;span&gt;, child of &lt;ul&gt; and a descendant of &lt;div&gt;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&lt;span&gt; element is a child of the left &lt;li&gt; and a descendant of &lt;ul&gt; and &lt;div&gt;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two &lt;li&gt; elements are siblings (they share the same parent)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right &lt;li&gt; element is the parent of &lt;b&gt;, child of &lt;ul&gt; and a descendant of &lt;div&gt;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&lt;b&gt; element is a child of the right &lt;li&gt; and a descendant of &lt;ul&gt; and &lt;div&gt;</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nvSpPr>
        <p:spPr>
          <a:xfrm>
            <a:off x="307050" y="1163175"/>
            <a:ext cx="4017600" cy="25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To get started with filtering elements inside the DOM a general selection needs to be made, from which will be traversed from relatively. In the example the original selection finds all of the div elements in the DOM, which are then filtered using the </a:t>
            </a:r>
            <a:r>
              <a:rPr b="1" lang="en" sz="1600">
                <a:latin typeface="Lato"/>
                <a:ea typeface="Lato"/>
                <a:cs typeface="Lato"/>
                <a:sym typeface="Lato"/>
              </a:rPr>
              <a:t>.not()</a:t>
            </a:r>
            <a:r>
              <a:rPr lang="en" sz="1600">
                <a:latin typeface="Lato"/>
                <a:ea typeface="Lato"/>
                <a:cs typeface="Lato"/>
                <a:sym typeface="Lato"/>
              </a:rPr>
              <a:t> method. With this specific method all of the div elements without a class of type or collection will be selected.</a:t>
            </a:r>
            <a:endParaRPr sz="1600">
              <a:latin typeface="Lato"/>
              <a:ea typeface="Lato"/>
              <a:cs typeface="Lato"/>
              <a:sym typeface="Lato"/>
            </a:endParaRPr>
          </a:p>
        </p:txBody>
      </p:sp>
      <p:pic>
        <p:nvPicPr>
          <p:cNvPr id="104" name="Google Shape;104;p17"/>
          <p:cNvPicPr preferRelativeResize="0"/>
          <p:nvPr/>
        </p:nvPicPr>
        <p:blipFill>
          <a:blip r:embed="rId3">
            <a:alphaModFix/>
          </a:blip>
          <a:stretch>
            <a:fillRect/>
          </a:stretch>
        </p:blipFill>
        <p:spPr>
          <a:xfrm>
            <a:off x="5104025" y="1982050"/>
            <a:ext cx="3476625" cy="523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Manipulation</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sz="4200"/>
              <a:t>Mwahahahaha</a:t>
            </a:r>
            <a:endParaRPr i="1" sz="4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19"/>
          <p:cNvSpPr txBox="1"/>
          <p:nvPr>
            <p:ph idx="1" type="subTitle"/>
          </p:nvPr>
        </p:nvSpPr>
        <p:spPr>
          <a:xfrm>
            <a:off x="265500" y="154700"/>
            <a:ext cx="4045200" cy="58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3000">
                <a:solidFill>
                  <a:schemeClr val="dk1"/>
                </a:solidFill>
              </a:rPr>
              <a:t>Manipulation</a:t>
            </a:r>
            <a:endParaRPr sz="1800"/>
          </a:p>
        </p:txBody>
      </p:sp>
      <p:sp>
        <p:nvSpPr>
          <p:cNvPr id="115" name="Google Shape;115;p19"/>
          <p:cNvSpPr txBox="1"/>
          <p:nvPr/>
        </p:nvSpPr>
        <p:spPr>
          <a:xfrm>
            <a:off x="294275" y="831650"/>
            <a:ext cx="3813000" cy="39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Lato"/>
                <a:ea typeface="Lato"/>
                <a:cs typeface="Lato"/>
                <a:sym typeface="Lato"/>
              </a:rPr>
              <a:t>Selecting and traversing elements in the DOM is only part of what jQuery offers, one other major part is what is possible with those elements once found. One possibility is to manipulate these elements, by either reading, adding, or changing attributes or styles. </a:t>
            </a:r>
            <a:endParaRPr sz="15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a:p>
            <a:pPr indent="0" lvl="0" marL="0" rtl="0" algn="l">
              <a:spcBef>
                <a:spcPts val="0"/>
              </a:spcBef>
              <a:spcAft>
                <a:spcPts val="0"/>
              </a:spcAft>
              <a:buNone/>
            </a:pPr>
            <a:r>
              <a:rPr lang="en" sz="1500">
                <a:latin typeface="Lato"/>
                <a:ea typeface="Lato"/>
                <a:cs typeface="Lato"/>
                <a:sym typeface="Lato"/>
              </a:rPr>
              <a:t>Additionally, elements may be altered in the DOM, changing their placement, removing them, adding new elements, and so forth. Overall the options to manipulate elements are fairly vast.</a:t>
            </a:r>
            <a:endParaRPr sz="1600">
              <a:latin typeface="Lato"/>
              <a:ea typeface="Lato"/>
              <a:cs typeface="Lato"/>
              <a:sym typeface="Lato"/>
            </a:endParaRPr>
          </a:p>
        </p:txBody>
      </p:sp>
      <p:sp>
        <p:nvSpPr>
          <p:cNvPr id="116" name="Google Shape;116;p19"/>
          <p:cNvSpPr txBox="1"/>
          <p:nvPr/>
        </p:nvSpPr>
        <p:spPr>
          <a:xfrm>
            <a:off x="5068650" y="831650"/>
            <a:ext cx="3748800" cy="37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Lato"/>
                <a:ea typeface="Lato"/>
                <a:cs typeface="Lato"/>
                <a:sym typeface="Lato"/>
              </a:rPr>
              <a:t>The manipulation methods to follow are most commonly used in one of two directives, that being </a:t>
            </a:r>
            <a:r>
              <a:rPr b="1" lang="en" sz="1500">
                <a:solidFill>
                  <a:srgbClr val="FFFFFF"/>
                </a:solidFill>
                <a:latin typeface="Lato"/>
                <a:ea typeface="Lato"/>
                <a:cs typeface="Lato"/>
                <a:sym typeface="Lato"/>
              </a:rPr>
              <a:t>getting</a:t>
            </a:r>
            <a:r>
              <a:rPr lang="en" sz="1500">
                <a:solidFill>
                  <a:srgbClr val="FFFFFF"/>
                </a:solidFill>
                <a:latin typeface="Lato"/>
                <a:ea typeface="Lato"/>
                <a:cs typeface="Lato"/>
                <a:sym typeface="Lato"/>
              </a:rPr>
              <a:t> or </a:t>
            </a:r>
            <a:r>
              <a:rPr b="1" lang="en" sz="1500">
                <a:solidFill>
                  <a:srgbClr val="FFFFFF"/>
                </a:solidFill>
                <a:latin typeface="Lato"/>
                <a:ea typeface="Lato"/>
                <a:cs typeface="Lato"/>
                <a:sym typeface="Lato"/>
              </a:rPr>
              <a:t>setting</a:t>
            </a:r>
            <a:r>
              <a:rPr lang="en" sz="1500">
                <a:solidFill>
                  <a:srgbClr val="FFFFFF"/>
                </a:solidFill>
                <a:latin typeface="Lato"/>
                <a:ea typeface="Lato"/>
                <a:cs typeface="Lato"/>
                <a:sym typeface="Lato"/>
              </a:rPr>
              <a:t> information. </a:t>
            </a:r>
            <a:r>
              <a:rPr b="1" lang="en" sz="1500">
                <a:solidFill>
                  <a:srgbClr val="FFFFFF"/>
                </a:solidFill>
                <a:latin typeface="Lato"/>
                <a:ea typeface="Lato"/>
                <a:cs typeface="Lato"/>
                <a:sym typeface="Lato"/>
              </a:rPr>
              <a:t>Getting</a:t>
            </a:r>
            <a:r>
              <a:rPr lang="en" sz="1500">
                <a:solidFill>
                  <a:srgbClr val="FFFFFF"/>
                </a:solidFill>
                <a:latin typeface="Lato"/>
                <a:ea typeface="Lato"/>
                <a:cs typeface="Lato"/>
                <a:sym typeface="Lato"/>
              </a:rPr>
              <a:t> information revolves around using a selector in addition with a method to determine what piece of information is to be retrieved. Additionally, the same selector and method may also be used to set a piece of information.</a:t>
            </a:r>
            <a:endParaRPr sz="1500">
              <a:solidFill>
                <a:srgbClr val="FFFFFF"/>
              </a:solidFill>
              <a:latin typeface="Lato"/>
              <a:ea typeface="Lato"/>
              <a:cs typeface="Lato"/>
              <a:sym typeface="Lato"/>
            </a:endParaRPr>
          </a:p>
        </p:txBody>
      </p:sp>
      <p:pic>
        <p:nvPicPr>
          <p:cNvPr id="117" name="Google Shape;117;p19"/>
          <p:cNvPicPr preferRelativeResize="0"/>
          <p:nvPr/>
        </p:nvPicPr>
        <p:blipFill>
          <a:blip r:embed="rId3">
            <a:alphaModFix/>
          </a:blip>
          <a:stretch>
            <a:fillRect/>
          </a:stretch>
        </p:blipFill>
        <p:spPr>
          <a:xfrm>
            <a:off x="5134550" y="3159951"/>
            <a:ext cx="3617000" cy="1318075"/>
          </a:xfrm>
          <a:prstGeom prst="rect">
            <a:avLst/>
          </a:prstGeom>
          <a:noFill/>
          <a:ln>
            <a:noFill/>
          </a:ln>
        </p:spPr>
      </p:pic>
      <p:sp>
        <p:nvSpPr>
          <p:cNvPr id="118" name="Google Shape;118;p19"/>
          <p:cNvSpPr txBox="1"/>
          <p:nvPr/>
        </p:nvSpPr>
        <p:spPr>
          <a:xfrm>
            <a:off x="4772450" y="154700"/>
            <a:ext cx="3684900" cy="5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u="sng">
                <a:solidFill>
                  <a:srgbClr val="FFFFFF"/>
                </a:solidFill>
                <a:latin typeface="Lato"/>
                <a:ea typeface="Lato"/>
                <a:cs typeface="Lato"/>
                <a:sym typeface="Lato"/>
              </a:rPr>
              <a:t>Getting &amp; Setting</a:t>
            </a:r>
            <a:endParaRPr b="1" sz="2000" u="sng">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20"/>
          <p:cNvSpPr txBox="1"/>
          <p:nvPr>
            <p:ph idx="1" type="body"/>
          </p:nvPr>
        </p:nvSpPr>
        <p:spPr>
          <a:xfrm>
            <a:off x="538200" y="601350"/>
            <a:ext cx="4208700" cy="4479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b="1" lang="en" sz="1900" u="sng">
                <a:solidFill>
                  <a:schemeClr val="dk1"/>
                </a:solidFill>
              </a:rPr>
              <a:t>Attribute Manipulation</a:t>
            </a:r>
            <a:endParaRPr b="1" sz="1900" u="sng">
              <a:solidFill>
                <a:schemeClr val="dk1"/>
              </a:solidFill>
            </a:endParaRPr>
          </a:p>
        </p:txBody>
      </p:sp>
      <p:sp>
        <p:nvSpPr>
          <p:cNvPr id="124" name="Google Shape;124;p20"/>
          <p:cNvSpPr txBox="1"/>
          <p:nvPr/>
        </p:nvSpPr>
        <p:spPr>
          <a:xfrm>
            <a:off x="230300" y="1113150"/>
            <a:ext cx="4033800" cy="36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One part of elements able to be inspected and manipulated are attributes. A few options include the ability to add, remove, or change an attribute or its value. In the examples the</a:t>
            </a:r>
            <a:r>
              <a:rPr b="1" lang="en">
                <a:latin typeface="Lato"/>
                <a:ea typeface="Lato"/>
                <a:cs typeface="Lato"/>
                <a:sym typeface="Lato"/>
              </a:rPr>
              <a:t> .addClass() </a:t>
            </a:r>
            <a:r>
              <a:rPr lang="en">
                <a:latin typeface="Lato"/>
                <a:ea typeface="Lato"/>
                <a:cs typeface="Lato"/>
                <a:sym typeface="Lato"/>
              </a:rPr>
              <a:t>method is used to add a class to all even list items, the </a:t>
            </a:r>
            <a:r>
              <a:rPr b="1" lang="en">
                <a:latin typeface="Lato"/>
                <a:ea typeface="Lato"/>
                <a:cs typeface="Lato"/>
                <a:sym typeface="Lato"/>
              </a:rPr>
              <a:t>.removeClass() </a:t>
            </a:r>
            <a:r>
              <a:rPr lang="en">
                <a:latin typeface="Lato"/>
                <a:ea typeface="Lato"/>
                <a:cs typeface="Lato"/>
                <a:sym typeface="Lato"/>
              </a:rPr>
              <a:t>method is used to remove all classes from any paragraphs, and lastly the </a:t>
            </a:r>
            <a:r>
              <a:rPr b="1" lang="en">
                <a:latin typeface="Lato"/>
                <a:ea typeface="Lato"/>
                <a:cs typeface="Lato"/>
                <a:sym typeface="Lato"/>
              </a:rPr>
              <a:t>.attr() </a:t>
            </a:r>
            <a:r>
              <a:rPr lang="en">
                <a:latin typeface="Lato"/>
                <a:ea typeface="Lato"/>
                <a:cs typeface="Lato"/>
                <a:sym typeface="Lato"/>
              </a:rPr>
              <a:t>method is used to find the value of the </a:t>
            </a:r>
            <a:r>
              <a:rPr b="1" lang="en">
                <a:latin typeface="Lato"/>
                <a:ea typeface="Lato"/>
                <a:cs typeface="Lato"/>
                <a:sym typeface="Lato"/>
              </a:rPr>
              <a:t>title</a:t>
            </a:r>
            <a:r>
              <a:rPr lang="en">
                <a:latin typeface="Lato"/>
                <a:ea typeface="Lato"/>
                <a:cs typeface="Lato"/>
                <a:sym typeface="Lato"/>
              </a:rPr>
              <a:t> attribute of any </a:t>
            </a:r>
            <a:r>
              <a:rPr b="1" lang="en">
                <a:latin typeface="Lato"/>
                <a:ea typeface="Lato"/>
                <a:cs typeface="Lato"/>
                <a:sym typeface="Lato"/>
              </a:rPr>
              <a:t>abbr</a:t>
            </a:r>
            <a:r>
              <a:rPr lang="en">
                <a:latin typeface="Lato"/>
                <a:ea typeface="Lato"/>
                <a:cs typeface="Lato"/>
                <a:sym typeface="Lato"/>
              </a:rPr>
              <a:t> element and set it to </a:t>
            </a:r>
            <a:r>
              <a:rPr b="1" i="1" lang="en">
                <a:latin typeface="Lato"/>
                <a:ea typeface="Lato"/>
                <a:cs typeface="Lato"/>
                <a:sym typeface="Lato"/>
              </a:rPr>
              <a:t>Hello World.</a:t>
            </a:r>
            <a:endParaRPr b="1" i="1">
              <a:latin typeface="Lato"/>
              <a:ea typeface="Lato"/>
              <a:cs typeface="Lato"/>
              <a:sym typeface="Lato"/>
            </a:endParaRPr>
          </a:p>
        </p:txBody>
      </p:sp>
      <p:pic>
        <p:nvPicPr>
          <p:cNvPr id="125" name="Google Shape;125;p20"/>
          <p:cNvPicPr preferRelativeResize="0"/>
          <p:nvPr/>
        </p:nvPicPr>
        <p:blipFill>
          <a:blip r:embed="rId3">
            <a:alphaModFix/>
          </a:blip>
          <a:stretch>
            <a:fillRect/>
          </a:stretch>
        </p:blipFill>
        <p:spPr>
          <a:xfrm>
            <a:off x="4572000" y="1650991"/>
            <a:ext cx="4307800" cy="11109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Attribute Manipulation Methods</a:t>
            </a:r>
            <a:endParaRPr/>
          </a:p>
        </p:txBody>
      </p:sp>
      <p:sp>
        <p:nvSpPr>
          <p:cNvPr id="131" name="Google Shape;131;p21"/>
          <p:cNvSpPr txBox="1"/>
          <p:nvPr/>
        </p:nvSpPr>
        <p:spPr>
          <a:xfrm>
            <a:off x="332675" y="1484200"/>
            <a:ext cx="6231000" cy="2620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.addClass()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.prop()</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.removeProp()</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.attr()</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.removeAttr()</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.toggleClass()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.hasClass()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.removeClass()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.val()</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3"/>
              </a:rPr>
              <a:t>jQuery Attribute API. Please take a look!</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