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371" r:id="rId2"/>
    <p:sldId id="363" r:id="rId3"/>
    <p:sldId id="364" r:id="rId4"/>
    <p:sldId id="365" r:id="rId5"/>
    <p:sldId id="348" r:id="rId6"/>
    <p:sldId id="366" r:id="rId7"/>
    <p:sldId id="367" r:id="rId8"/>
    <p:sldId id="368" r:id="rId9"/>
    <p:sldId id="369" r:id="rId10"/>
    <p:sldId id="370" r:id="rId11"/>
    <p:sldId id="373" r:id="rId12"/>
    <p:sldId id="375" r:id="rId13"/>
    <p:sldId id="376" r:id="rId14"/>
    <p:sldId id="377" r:id="rId15"/>
    <p:sldId id="372" r:id="rId16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747775"/>
          </p15:clr>
        </p15:guide>
        <p15:guide id="2" orient="horz" pos="924" userDrawn="1">
          <p15:clr>
            <a:srgbClr val="747775"/>
          </p15:clr>
        </p15:guide>
        <p15:guide id="3" orient="horz" pos="1140" userDrawn="1">
          <p15:clr>
            <a:srgbClr val="747775"/>
          </p15:clr>
        </p15:guide>
        <p15:guide id="4" orient="horz" pos="1436">
          <p15:clr>
            <a:srgbClr val="747775"/>
          </p15:clr>
        </p15:guide>
        <p15:guide id="5" orient="horz" pos="1650">
          <p15:clr>
            <a:srgbClr val="747775"/>
          </p15:clr>
        </p15:guide>
        <p15:guide id="6" orient="horz" pos="1953">
          <p15:clr>
            <a:srgbClr val="747775"/>
          </p15:clr>
        </p15:guide>
        <p15:guide id="7" orient="horz" pos="2304">
          <p15:clr>
            <a:srgbClr val="747775"/>
          </p15:clr>
        </p15:guide>
        <p15:guide id="8" orient="horz" pos="2592">
          <p15:clr>
            <a:srgbClr val="747775"/>
          </p15:clr>
        </p15:guide>
        <p15:guide id="9" pos="230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58669D-D78D-4E23-BACD-080A64244BAF}">
  <a:tblStyle styleId="{DE58669D-D78D-4E23-BACD-080A64244B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803"/>
  </p:normalViewPr>
  <p:slideViewPr>
    <p:cSldViewPr snapToGrid="0">
      <p:cViewPr varScale="1">
        <p:scale>
          <a:sx n="132" d="100"/>
          <a:sy n="132" d="100"/>
        </p:scale>
        <p:origin x="504" y="176"/>
      </p:cViewPr>
      <p:guideLst>
        <p:guide orient="horz" pos="648"/>
        <p:guide orient="horz" pos="924"/>
        <p:guide orient="horz" pos="1140"/>
        <p:guide orient="horz" pos="1436"/>
        <p:guide orient="horz" pos="1650"/>
        <p:guide orient="horz" pos="1953"/>
        <p:guide orient="horz" pos="2304"/>
        <p:guide orient="horz" pos="2592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from Java, first-class functions from Scheme, prototype-based inheritance from Self</a:t>
            </a:r>
          </a:p>
        </p:txBody>
      </p:sp>
    </p:spTree>
    <p:extLst>
      <p:ext uri="{BB962C8B-B14F-4D97-AF65-F5344CB8AC3E}">
        <p14:creationId xmlns:p14="http://schemas.microsoft.com/office/powerpoint/2010/main" val="260065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82BA-B87F-E356-0A22-5F88B575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FB23AC-7A31-A3CB-328F-0C8BA4E06DA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2000" dirty="0"/>
              <a:t>History of JavaScript and its Evolution, by Suleman Elahi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1EBEA00-56EE-3E9F-CD3F-40C967B2C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created by David Tarvin, AIM Code School</a:t>
            </a:r>
          </a:p>
        </p:txBody>
      </p:sp>
    </p:spTree>
    <p:extLst>
      <p:ext uri="{BB962C8B-B14F-4D97-AF65-F5344CB8AC3E}">
        <p14:creationId xmlns:p14="http://schemas.microsoft.com/office/powerpoint/2010/main" val="78952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C542-FCC6-E558-29D2-03E4D582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ECMAScript standard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6FCAB-724E-4661-8B30-561B3B38D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ECMAScript 1 (1997)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Laid foundation for language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Introduced essential features forming basis for future developments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ECMAScript 2 (1998)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Refined existing features, potentially added new features</a:t>
            </a:r>
          </a:p>
        </p:txBody>
      </p:sp>
    </p:spTree>
    <p:extLst>
      <p:ext uri="{BB962C8B-B14F-4D97-AF65-F5344CB8AC3E}">
        <p14:creationId xmlns:p14="http://schemas.microsoft.com/office/powerpoint/2010/main" val="184132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F059-F93D-9F0A-00BA-42F681DF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standard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FDB85-2E55-1CA8-BDD3-957E47F80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ECMAScript 3 (1999)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Solidified core features, set the stage for more significant changes in the future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ECMAScript 4 (Abandoned)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Never finalized due to disagreements and challenges among stakeholders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Development efforts redirected toward other iterations</a:t>
            </a:r>
          </a:p>
        </p:txBody>
      </p:sp>
    </p:spTree>
    <p:extLst>
      <p:ext uri="{BB962C8B-B14F-4D97-AF65-F5344CB8AC3E}">
        <p14:creationId xmlns:p14="http://schemas.microsoft.com/office/powerpoint/2010/main" val="383650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3E45-D69E-4157-0FE2-A6B12F32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standard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344D8-99E1-6144-1EE8-E02D63DC1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ECMAScript 5 (2009)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Brought substantial improvements and introduced features enhancing the language’s functionality and performance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Played a pivotal role in modernizing ECMAScript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ECMAScript 6 (2015)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Significant milestone in language’s evolution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Introduced plethora of new features, syntax enhancements, and programming paradigms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Made ECMAScript more powerful and versatile</a:t>
            </a:r>
          </a:p>
        </p:txBody>
      </p:sp>
    </p:spTree>
    <p:extLst>
      <p:ext uri="{BB962C8B-B14F-4D97-AF65-F5344CB8AC3E}">
        <p14:creationId xmlns:p14="http://schemas.microsoft.com/office/powerpoint/2010/main" val="246233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1B21-6659-EDA2-BB12-294880F4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standard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E08E6-FC00-28BC-5491-80B8DCD5C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/>
              <a:t>Subsequent versions (from 2016 on)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New version released approximately every year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Caters to the evolving needs of developers and the rapidly changing landscape of web development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The evolution of ECMAScript showcases its adaptability and responsiveness to the demands of the programming community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The language evolves with each version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This enables developers to write more efficient, expressive, and feature-rich code</a:t>
            </a:r>
          </a:p>
        </p:txBody>
      </p:sp>
    </p:spTree>
    <p:extLst>
      <p:ext uri="{BB962C8B-B14F-4D97-AF65-F5344CB8AC3E}">
        <p14:creationId xmlns:p14="http://schemas.microsoft.com/office/powerpoint/2010/main" val="209800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D263-F1A2-7DFE-C5DE-475BD764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Thank You to Suleman Elahi for your wonderful description of the history of JavaScript!</a:t>
            </a:r>
          </a:p>
        </p:txBody>
      </p:sp>
    </p:spTree>
    <p:extLst>
      <p:ext uri="{BB962C8B-B14F-4D97-AF65-F5344CB8AC3E}">
        <p14:creationId xmlns:p14="http://schemas.microsoft.com/office/powerpoint/2010/main" val="315589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D3E3-774A-3034-F48A-E754600F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E6C04-2F9B-EC3F-6DBA-E5736105C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History of JavaScript and its Evolution, Suleman Elahi, August 27, 2023, https://</a:t>
            </a:r>
            <a:r>
              <a:rPr lang="en-US" sz="2000" dirty="0" err="1"/>
              <a:t>www.linkedin.com</a:t>
            </a:r>
            <a:r>
              <a:rPr lang="en-US" sz="2000" dirty="0"/>
              <a:t>/pulse/history-</a:t>
            </a:r>
            <a:r>
              <a:rPr lang="en-US" sz="2000" dirty="0" err="1"/>
              <a:t>javascript</a:t>
            </a:r>
            <a:r>
              <a:rPr lang="en-US" sz="2000" dirty="0"/>
              <a:t>-its-evolution-</a:t>
            </a:r>
            <a:r>
              <a:rPr lang="en-US" sz="2000" dirty="0" err="1"/>
              <a:t>suleman</a:t>
            </a:r>
            <a:r>
              <a:rPr lang="en-US" sz="2000" dirty="0"/>
              <a:t>-</a:t>
            </a:r>
            <a:r>
              <a:rPr lang="en-US" sz="2000" dirty="0" err="1"/>
              <a:t>elahi</a:t>
            </a:r>
            <a:r>
              <a:rPr lang="en-US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7770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511E-A245-880E-17A3-F7737F6A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History of the web before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E7582-00B0-2981-D7A6-876104236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/>
              <a:t>January 1, 1983 – the official birthday of the Internet (we’ll skip the history of the Internet itself)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1989 – Tim Berners-Lee proposed the concept of the World Wide Web while working at the European Organization for Nuclear Research (CERN)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1990 – Tim Berners-Lee wrote the first web browser and web server software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browser was called “</a:t>
            </a:r>
            <a:r>
              <a:rPr lang="en-US" dirty="0" err="1"/>
              <a:t>WorldWideWeb</a:t>
            </a:r>
            <a:r>
              <a:rPr lang="en-US" dirty="0"/>
              <a:t>” (later renamed “Nexus”)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browser was only available to a limited audience</a:t>
            </a:r>
          </a:p>
        </p:txBody>
      </p:sp>
    </p:spTree>
    <p:extLst>
      <p:ext uri="{BB962C8B-B14F-4D97-AF65-F5344CB8AC3E}">
        <p14:creationId xmlns:p14="http://schemas.microsoft.com/office/powerpoint/2010/main" val="293892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4B5D-E145-E204-60F1-C761A1BB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History before JavaScript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C5E9-FB58-F377-4828-7F7713B3C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1991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The first web page outside of CERN was published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More people gained access to the World Wide Web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The web started to gain attention and popularity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1993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The Mosaic web browser was released</a:t>
            </a:r>
          </a:p>
          <a:p>
            <a:pPr lvl="2">
              <a:spcAft>
                <a:spcPts val="600"/>
              </a:spcAft>
            </a:pPr>
            <a:r>
              <a:rPr lang="en-US" sz="1600" dirty="0"/>
              <a:t>Its graphical user interface and support for images made it more user-friendly and contributed significantly to the web’s rapid expansion</a:t>
            </a:r>
          </a:p>
        </p:txBody>
      </p:sp>
    </p:spTree>
    <p:extLst>
      <p:ext uri="{BB962C8B-B14F-4D97-AF65-F5344CB8AC3E}">
        <p14:creationId xmlns:p14="http://schemas.microsoft.com/office/powerpoint/2010/main" val="74706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92A4-B344-7E83-5F4F-26085324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History before JavaScript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BF138-D37C-A495-4D99-522D4CBCC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1994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Mark Andreesen, lead developer of Mosaic, founded a company called Netscape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Released a more polished browser called Netscape Navigator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Web pages at this time were static</a:t>
            </a:r>
          </a:p>
          <a:p>
            <a:pPr lvl="2">
              <a:spcAft>
                <a:spcPts val="600"/>
              </a:spcAft>
            </a:pPr>
            <a:r>
              <a:rPr lang="en-US" sz="1600" dirty="0"/>
              <a:t>Nothing dynamic, no interactivity after a page was loaded</a:t>
            </a:r>
          </a:p>
        </p:txBody>
      </p:sp>
    </p:spTree>
    <p:extLst>
      <p:ext uri="{BB962C8B-B14F-4D97-AF65-F5344CB8AC3E}">
        <p14:creationId xmlns:p14="http://schemas.microsoft.com/office/powerpoint/2010/main" val="413584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FCEDD0-C100-4360-2660-21BC407D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DCC896-FE50-E221-9E6B-0E8A68530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Created in September 1995 by Brendan </a:t>
            </a:r>
            <a:r>
              <a:rPr lang="en-US" sz="1800" dirty="0" err="1"/>
              <a:t>Eich</a:t>
            </a:r>
            <a:r>
              <a:rPr lang="en-US" sz="1800" dirty="0"/>
              <a:t> at the request of Netscape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Netscape’s original plan was to embed the programming language Scheme into its browser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Next plan was to create a language complementing Java in order to compete with Microsoft</a:t>
            </a:r>
          </a:p>
          <a:p>
            <a:pPr>
              <a:spcAft>
                <a:spcPts val="600"/>
              </a:spcAft>
            </a:pPr>
            <a:r>
              <a:rPr lang="en-US" sz="1800" dirty="0" err="1"/>
              <a:t>Eich</a:t>
            </a:r>
            <a:r>
              <a:rPr lang="en-US" sz="1800" dirty="0"/>
              <a:t> took inspiration from three languages – Java, Self and Scheme – in creating JavaScript</a:t>
            </a:r>
          </a:p>
        </p:txBody>
      </p:sp>
    </p:spTree>
    <p:extLst>
      <p:ext uri="{BB962C8B-B14F-4D97-AF65-F5344CB8AC3E}">
        <p14:creationId xmlns:p14="http://schemas.microsoft.com/office/powerpoint/2010/main" val="366195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B84D-81D2-BDCE-2120-B4C42AA5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B3B32-22E8-6C7F-637F-07C35EDE3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Originally called Mocha, then </a:t>
            </a:r>
            <a:r>
              <a:rPr lang="en-US" sz="2000" dirty="0" err="1"/>
              <a:t>LiveScript</a:t>
            </a:r>
            <a:r>
              <a:rPr lang="en-US" sz="2000" dirty="0"/>
              <a:t>, then JavaScript when going public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Name was simply a marketing strategy</a:t>
            </a:r>
          </a:p>
          <a:p>
            <a:pPr lvl="2">
              <a:spcAft>
                <a:spcPts val="600"/>
              </a:spcAft>
            </a:pPr>
            <a:r>
              <a:rPr lang="en-US" sz="1600" dirty="0"/>
              <a:t>“Java” to interest Java programmers</a:t>
            </a:r>
          </a:p>
          <a:p>
            <a:pPr lvl="2">
              <a:spcAft>
                <a:spcPts val="600"/>
              </a:spcAft>
            </a:pPr>
            <a:r>
              <a:rPr lang="en-US" sz="1600" dirty="0"/>
              <a:t>“Script” because it was trendy for describing lightweight programs at the time</a:t>
            </a:r>
          </a:p>
        </p:txBody>
      </p:sp>
    </p:spTree>
    <p:extLst>
      <p:ext uri="{BB962C8B-B14F-4D97-AF65-F5344CB8AC3E}">
        <p14:creationId xmlns:p14="http://schemas.microsoft.com/office/powerpoint/2010/main" val="125747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8838-7446-0C5E-C520-0861A310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48515-21BF-211A-F3FE-0C0C3C31B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/>
              <a:t>Internet Explorer created by Microsoft in August 1955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JavaScript fundamentally changed the user experience of the web, and Microsoft wanted in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Microsoft reverse-engineered the Netscape Navigator interpreter and created its own scripting language called Jscript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Made it difficult for developers to make their websites work well in both browsers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Threatened to fragment the web</a:t>
            </a:r>
          </a:p>
        </p:txBody>
      </p:sp>
    </p:spTree>
    <p:extLst>
      <p:ext uri="{BB962C8B-B14F-4D97-AF65-F5344CB8AC3E}">
        <p14:creationId xmlns:p14="http://schemas.microsoft.com/office/powerpoint/2010/main" val="306782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A4B2-9D26-7D2F-9999-D4DF0298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FD29B-DDDB-E75E-07ED-19768D915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November 1996 – Netscape submits JavaScript to the European Computer Manufacturers Association (ECMA) for standardization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Done to promote a consistent and standardized approach to JavaScript/JScript</a:t>
            </a:r>
          </a:p>
          <a:p>
            <a:pPr lvl="1"/>
            <a:r>
              <a:rPr lang="en-US" sz="1800" dirty="0"/>
              <a:t>ECMA is an international standards organization that insures that technologies are consistent, interoperable, and well-documented</a:t>
            </a:r>
          </a:p>
        </p:txBody>
      </p:sp>
    </p:spTree>
    <p:extLst>
      <p:ext uri="{BB962C8B-B14F-4D97-AF65-F5344CB8AC3E}">
        <p14:creationId xmlns:p14="http://schemas.microsoft.com/office/powerpoint/2010/main" val="179732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6C8-2146-A708-F09A-05524CB2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JavaScript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E41E-A447-FB85-FDA0-0DD25381D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The JavaScript standard is ECMA-262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JavaScript is referred to by ECMA as ECMAScript due to trademark issues</a:t>
            </a:r>
          </a:p>
        </p:txBody>
      </p:sp>
    </p:spTree>
    <p:extLst>
      <p:ext uri="{BB962C8B-B14F-4D97-AF65-F5344CB8AC3E}">
        <p14:creationId xmlns:p14="http://schemas.microsoft.com/office/powerpoint/2010/main" val="209589128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712</Words>
  <Application>Microsoft Macintosh PowerPoint</Application>
  <PresentationFormat>On-screen Show (16:9)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Fira Code</vt:lpstr>
      <vt:lpstr>Arial</vt:lpstr>
      <vt:lpstr>Programming Language Workshop for Beginners by Slidesgo</vt:lpstr>
      <vt:lpstr>PowerPoint Presentation</vt:lpstr>
      <vt:lpstr>History of the web before JavaScript</vt:lpstr>
      <vt:lpstr>History before JavaScript (cont’d)</vt:lpstr>
      <vt:lpstr>History before JavaScript (cont’d)</vt:lpstr>
      <vt:lpstr>History of JavaScript</vt:lpstr>
      <vt:lpstr>History of JavaScript (cont’d)</vt:lpstr>
      <vt:lpstr>History of JavaScript (cont’d)</vt:lpstr>
      <vt:lpstr>History of JavaScript (cont’d)</vt:lpstr>
      <vt:lpstr>History of JavaScript (cont’d)</vt:lpstr>
      <vt:lpstr>Evolution of ECMAScript standard</vt:lpstr>
      <vt:lpstr>Evolution of standard (cont’d)</vt:lpstr>
      <vt:lpstr>Evolution of standard (cont’d)</vt:lpstr>
      <vt:lpstr>Evolution of standard (cont’d)</vt:lpstr>
      <vt:lpstr>Thank You to Suleman Elahi for your wonderful description of the history of JavaScript!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{</dc:title>
  <dc:creator>David Tarvin</dc:creator>
  <cp:lastModifiedBy>Tarvin, David (drtarvin)</cp:lastModifiedBy>
  <cp:revision>10</cp:revision>
  <dcterms:modified xsi:type="dcterms:W3CDTF">2024-05-19T20:07:54Z</dcterms:modified>
</cp:coreProperties>
</file>