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Fira Code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8">
          <p15:clr>
            <a:srgbClr val="747775"/>
          </p15:clr>
        </p15:guide>
        <p15:guide id="2" orient="horz" pos="936">
          <p15:clr>
            <a:srgbClr val="747775"/>
          </p15:clr>
        </p15:guide>
        <p15:guide id="3" orient="horz" pos="1152">
          <p15:clr>
            <a:srgbClr val="747775"/>
          </p15:clr>
        </p15:guide>
        <p15:guide id="4" orient="horz" pos="1436">
          <p15:clr>
            <a:srgbClr val="747775"/>
          </p15:clr>
        </p15:guide>
        <p15:guide id="5" orient="horz" pos="1650">
          <p15:clr>
            <a:srgbClr val="747775"/>
          </p15:clr>
        </p15:guide>
        <p15:guide id="6" orient="horz" pos="1953">
          <p15:clr>
            <a:srgbClr val="747775"/>
          </p15:clr>
        </p15:guide>
        <p15:guide id="7" orient="horz" pos="2304">
          <p15:clr>
            <a:srgbClr val="747775"/>
          </p15:clr>
        </p15:guide>
        <p15:guide id="8" orient="horz" pos="2592">
          <p15:clr>
            <a:srgbClr val="747775"/>
          </p15:clr>
        </p15:guide>
        <p15:guide id="9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8" orient="horz"/>
        <p:guide pos="936" orient="horz"/>
        <p:guide pos="1152" orient="horz"/>
        <p:guide pos="1436" orient="horz"/>
        <p:guide pos="1650" orient="horz"/>
        <p:guide pos="1953" orient="horz"/>
        <p:guide pos="2304" orient="horz"/>
        <p:guide pos="2592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7184bb53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7184bb53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71f2f28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71f2f28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71f2f285b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71f2f285b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71f2f28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71f2f28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71f2f285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71f2f285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71f2f285b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71f2f285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71f2f285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71f2f285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1f2f285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71f2f285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71f2f285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71f2f285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71f2f285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71f2f285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71f2f285b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71f2f285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7184bb531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7184bb53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71f2f285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71f2f285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71f2f285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71f2f28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71f2f285b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71f2f285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71f2f285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71f2f285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71f2f285b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71f2f285b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1f2f285b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71f2f285b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71f2f285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71f2f285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Learn/JavaScript/First_steps/What_is_JavaScript" TargetMode="External"/><Relationship Id="rId4" Type="http://schemas.openxmlformats.org/officeDocument/2006/relationships/hyperlink" Target="https://javascript.plainenglish.io/why-javascript-is-called-lightweight-5a1996db9ef6" TargetMode="External"/><Relationship Id="rId5" Type="http://schemas.openxmlformats.org/officeDocument/2006/relationships/hyperlink" Target="https://www.geeksforgeeks.org/introduction-to-javascript/" TargetMode="External"/><Relationship Id="rId6" Type="http://schemas.openxmlformats.org/officeDocument/2006/relationships/hyperlink" Target="https://www.freecodecamp.org/news/compiled-versus-interpreted-languages/" TargetMode="External"/><Relationship Id="rId7" Type="http://schemas.openxmlformats.org/officeDocument/2006/relationships/hyperlink" Target="https://groovetechnology.com/blog/why-javascript-is-single-threaded/#:~:text=JavaScript%20was%20designed%20to%20be,interactivity%20to%20static%20web%20pag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reecodecamp.org/news/just-in-time-compilation-explaine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2D9F0"/>
                </a:solidFill>
              </a:rPr>
              <a:t>About JavaScript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David Tarvin, AIM Code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Why is JavaScript single-threaded?</a:t>
            </a:r>
            <a:endParaRPr sz="2700"/>
          </a:p>
        </p:txBody>
      </p:sp>
      <p:sp>
        <p:nvSpPr>
          <p:cNvPr id="510" name="Google Shape;510;p3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When JavaScript was invented, its primary use was in the browser to add </a:t>
            </a:r>
            <a:r>
              <a:rPr lang="en" sz="1800"/>
              <a:t>interactivity</a:t>
            </a:r>
            <a:r>
              <a:rPr lang="en" sz="1800"/>
              <a:t> to web pages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Computers were slower with limited processing power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JavaScript was made single-threaded to keep the language simple and efficient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around single-thread limitations</a:t>
            </a:r>
            <a:endParaRPr sz="2500"/>
          </a:p>
        </p:txBody>
      </p:sp>
      <p:sp>
        <p:nvSpPr>
          <p:cNvPr id="516" name="Google Shape;516;p35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Asynchronous Programming Techniques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Uses callbacks, promises, and async/await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400"/>
              <a:buChar char="-"/>
            </a:pPr>
            <a:r>
              <a:rPr lang="en" sz="1400">
                <a:solidFill>
                  <a:srgbClr val="72D9F0"/>
                </a:solidFill>
              </a:rPr>
              <a:t>Allows us to perform long-running tasks without blocking the execution of other code</a:t>
            </a:r>
            <a:endParaRPr sz="1400">
              <a:solidFill>
                <a:srgbClr val="72D9F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D9F0"/>
                </a:solidFill>
              </a:rPr>
              <a:t>Web workers</a:t>
            </a:r>
            <a:endParaRPr sz="1600">
              <a:solidFill>
                <a:srgbClr val="72D9F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400"/>
              <a:buChar char="-"/>
            </a:pPr>
            <a:r>
              <a:rPr lang="en" sz="1400">
                <a:solidFill>
                  <a:srgbClr val="72D9F0"/>
                </a:solidFill>
              </a:rPr>
              <a:t>A type of JavaScript thread that runs in the background</a:t>
            </a:r>
            <a:endParaRPr sz="1400">
              <a:solidFill>
                <a:srgbClr val="72D9F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400"/>
              <a:buChar char="-"/>
            </a:pPr>
            <a:r>
              <a:rPr lang="en" sz="1400">
                <a:solidFill>
                  <a:srgbClr val="72D9F0"/>
                </a:solidFill>
              </a:rPr>
              <a:t>Allows execution of heavy computations or I/O operations without blocking the main thread</a:t>
            </a:r>
            <a:endParaRPr sz="1400">
              <a:solidFill>
                <a:srgbClr val="72D9F0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200"/>
              <a:buChar char="-"/>
            </a:pPr>
            <a:r>
              <a:rPr lang="en" sz="1200">
                <a:solidFill>
                  <a:srgbClr val="72D9F0"/>
                </a:solidFill>
              </a:rPr>
              <a:t>Results in a more responsive user interface</a:t>
            </a:r>
            <a:endParaRPr sz="1200">
              <a:solidFill>
                <a:srgbClr val="72D9F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858"/>
                </a:solidFill>
              </a:rPr>
              <a:t>What is a compiled language?</a:t>
            </a:r>
            <a:endParaRPr/>
          </a:p>
        </p:txBody>
      </p:sp>
      <p:sp>
        <p:nvSpPr>
          <p:cNvPr id="522" name="Google Shape;522;p36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compiled language is a programming language that is converted from human-readable code into computer-readable machine code so that the computer’s CPU can execute it</a:t>
            </a:r>
            <a:endParaRPr sz="20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000"/>
              <a:t>Compiled languages include C, C++, COBOL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code?</a:t>
            </a:r>
            <a:endParaRPr/>
          </a:p>
        </p:txBody>
      </p:sp>
      <p:sp>
        <p:nvSpPr>
          <p:cNvPr id="528" name="Google Shape;528;p37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Machine code (machine language) is the elemental language of computers</a:t>
            </a:r>
            <a:endParaRPr sz="18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Called a low-level language because it is not readable by humans</a:t>
            </a:r>
            <a:endParaRPr sz="16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Consists of binary or hexadecimal code read directly by the computer’s CPU</a:t>
            </a:r>
            <a:endParaRPr sz="16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 sz="1600"/>
              <a:t>Allows direct control of the hardware of the computer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interpreted language?</a:t>
            </a:r>
            <a:endParaRPr/>
          </a:p>
        </p:txBody>
      </p:sp>
      <p:sp>
        <p:nvSpPr>
          <p:cNvPr id="534" name="Google Shape;534;p38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interpreted language is one in which implementations perform instructions directly and easily without compiling a program into machine language instructions first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The language interpreter reads the source file line by line and converts and executes it immediately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Interpreted languages are high-level because they are generally readable by humans (in English)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 sz="1400"/>
              <a:t>Interpreted languages include Python, JavaScript, Perl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 interpreted</a:t>
            </a:r>
            <a:endParaRPr/>
          </a:p>
        </p:txBody>
      </p:sp>
      <p:sp>
        <p:nvSpPr>
          <p:cNvPr id="540" name="Google Shape;540;p39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Compiled languages:</a:t>
            </a:r>
            <a:endParaRPr sz="18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Run faster than interpreted languages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Can be executed directly by the CPU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Deliver better performance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Give more control over hardware aspects, like memory management and CPU usage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Require recompilation every time code is edited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Are platform-dependent of the generated binary code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 interpreted (cont’d)</a:t>
            </a:r>
            <a:endParaRPr/>
          </a:p>
        </p:txBody>
      </p:sp>
      <p:sp>
        <p:nvSpPr>
          <p:cNvPr id="546" name="Google Shape;546;p40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Interpreted languages:</a:t>
            </a:r>
            <a:endParaRPr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Generally slower, but changing with just-in-time compilation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flexible</a:t>
            </a:r>
            <a:endParaRPr sz="14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developers can make changes to the code on the fly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Language can adapt to runtime conditions in an automated way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Often offer features such as dynamic typing and smaller program size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 sz="1400"/>
              <a:t>Platform independent because interpreters execute the source code themselves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just-in-time compilation?</a:t>
            </a:r>
            <a:endParaRPr/>
          </a:p>
        </p:txBody>
      </p:sp>
      <p:sp>
        <p:nvSpPr>
          <p:cNvPr id="552" name="Google Shape;552;p41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While the interpreted language is being run, the just-in-time compiler determines the most frequently used code and compiles it to machine code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Done just on sections of the entire code</a:t>
            </a:r>
            <a:endParaRPr sz="14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Result - interpreter doesn’t have to </a:t>
            </a:r>
            <a:r>
              <a:rPr lang="en" sz="1200"/>
              <a:t>interpret</a:t>
            </a:r>
            <a:r>
              <a:rPr lang="en" sz="1200"/>
              <a:t> bytecode ever </a:t>
            </a:r>
            <a:r>
              <a:rPr lang="en" sz="1200"/>
              <a:t>time</a:t>
            </a:r>
            <a:r>
              <a:rPr lang="en" sz="1200"/>
              <a:t> a method is invoked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Done during the </a:t>
            </a:r>
            <a:r>
              <a:rPr lang="en" sz="1400"/>
              <a:t>execution</a:t>
            </a:r>
            <a:r>
              <a:rPr lang="en" sz="1400"/>
              <a:t> of the code as opposed to prior to execution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 sz="1400"/>
              <a:t>Because compilation takes place at runtime, the just-in-time compiler has access to dynamic runtime information which enables it to make better optimizations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/>
          <p:nvPr>
            <p:ph type="title"/>
          </p:nvPr>
        </p:nvSpPr>
        <p:spPr>
          <a:xfrm>
            <a:off x="1124200" y="52555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58" name="Google Shape;558;p42"/>
          <p:cNvSpPr txBox="1"/>
          <p:nvPr>
            <p:ph idx="1" type="body"/>
          </p:nvPr>
        </p:nvSpPr>
        <p:spPr>
          <a:xfrm>
            <a:off x="1445200" y="100602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What is JavaScript?</a:t>
            </a:r>
            <a:r>
              <a:rPr lang="en"/>
              <a:t>, MDN Web Docs,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https://developer.mozilla.org/en-US/docs/Learn/JavaScript/First_steps/What_is_JavaScript</a:t>
            </a:r>
            <a:r>
              <a:rPr lang="en"/>
              <a:t>, accessed May 19, 2024.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Why JavaScript is called lightweight?</a:t>
            </a:r>
            <a:r>
              <a:rPr lang="en"/>
              <a:t>, Subodh Kumar, JavaScript in Plain English, Jan 3, 2022,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https://javascript.plainenglish.io/why-javascript-is-called-lightweight-5a1996db9ef6</a:t>
            </a:r>
            <a:r>
              <a:rPr lang="en"/>
              <a:t>, accessed May 19, 2024.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Introduction to JavaScript</a:t>
            </a:r>
            <a:r>
              <a:rPr lang="en"/>
              <a:t>, GeeksForGeeks, last updated Feb 2, 2024,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https://www.geeksforgeeks.org/introduction-to-javascript/</a:t>
            </a:r>
            <a:r>
              <a:rPr lang="en"/>
              <a:t>, accessed May 19, 2024.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Interpreted vs Compiled Programming Languages: What’s the Difference?</a:t>
            </a:r>
            <a:r>
              <a:rPr lang="en"/>
              <a:t>, Free Code Camp, January 10, 2020,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https://www.freecodecamp.org/news/compiled-versus-interpreted-languages/</a:t>
            </a:r>
            <a:r>
              <a:rPr lang="en"/>
              <a:t>, accessed May 19, 2024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Why is JavaScript Single Threaded?</a:t>
            </a:r>
            <a:r>
              <a:rPr lang="en"/>
              <a:t>, Matt Long, Grove Technology, July 21, 2023,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https://groovetechnology.com/blog/why-javascript-is-single-threaded/#:~:text=JavaScript%20was%20designed%20to%20be,interactivity%20to%20static%20web%20pages</a:t>
            </a:r>
            <a:r>
              <a:rPr lang="en"/>
              <a:t>., accessed May 19, 2024.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(cont’d)</a:t>
            </a:r>
            <a:endParaRPr/>
          </a:p>
        </p:txBody>
      </p:sp>
      <p:sp>
        <p:nvSpPr>
          <p:cNvPr id="564" name="Google Shape;564;p43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u="sng"/>
              <a:t>Just in Time Compilation Explained</a:t>
            </a:r>
            <a:r>
              <a:rPr lang="en"/>
              <a:t>, Free Code Camp, Feb 1, 2020,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https://www.freecodecamp.org/news/just-in-time-compilation-explained/</a:t>
            </a:r>
            <a:r>
              <a:rPr lang="en"/>
              <a:t>, accessed May 19, 2024.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858"/>
                </a:solidFill>
              </a:rPr>
              <a:t>What is JavaScript?</a:t>
            </a:r>
            <a:endParaRPr/>
          </a:p>
        </p:txBody>
      </p:sp>
      <p:sp>
        <p:nvSpPr>
          <p:cNvPr id="462" name="Google Shape;462;p26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2D9F0"/>
                </a:solidFill>
              </a:rPr>
              <a:t>JavaScript is a scripting or programming language that allows one to implement complex features on web pages</a:t>
            </a:r>
            <a:endParaRPr sz="1800">
              <a:solidFill>
                <a:srgbClr val="72D9F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displaying timely content updates</a:t>
            </a:r>
            <a:endParaRPr sz="1600">
              <a:solidFill>
                <a:srgbClr val="72D9F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Interactive maps</a:t>
            </a:r>
            <a:endParaRPr sz="1600">
              <a:solidFill>
                <a:srgbClr val="72D9F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Animated 2D/3D graphics</a:t>
            </a:r>
            <a:endParaRPr sz="1600">
              <a:solidFill>
                <a:srgbClr val="72D9F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Scrolling video jukeboxes</a:t>
            </a:r>
            <a:endParaRPr sz="1600">
              <a:solidFill>
                <a:srgbClr val="72D9F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Countless others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858"/>
                </a:solidFill>
              </a:rPr>
              <a:t>But what is it actually?</a:t>
            </a:r>
            <a:endParaRPr/>
          </a:p>
        </p:txBody>
      </p:sp>
      <p:sp>
        <p:nvSpPr>
          <p:cNvPr id="468" name="Google Shape;468;p27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2D9F0"/>
                </a:solidFill>
              </a:rPr>
              <a:t>JavaScript is a lightweight, cross-platform, single-threaded, and interpreted or just-in-time compiled programming language well-known for the development of web pages, as well as its use in many non-browser environments</a:t>
            </a:r>
            <a:endParaRPr sz="2000">
              <a:solidFill>
                <a:srgbClr val="72D9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858"/>
                </a:solidFill>
              </a:rPr>
              <a:t>What does lightweight mean?</a:t>
            </a:r>
            <a:endParaRPr/>
          </a:p>
        </p:txBody>
      </p:sp>
      <p:sp>
        <p:nvSpPr>
          <p:cNvPr id="474" name="Google Shape;474;p28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2D9F0"/>
                </a:solidFill>
              </a:rPr>
              <a:t>Lightweight programming languages are those which are designed:</a:t>
            </a:r>
            <a:endParaRPr sz="1800">
              <a:solidFill>
                <a:srgbClr val="72D9F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To consume minimal memory resources when its code or an application is running</a:t>
            </a:r>
            <a:endParaRPr sz="1600">
              <a:solidFill>
                <a:srgbClr val="72D9F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To ease the implementation across platforms such as web, mobile, desktop, etc.</a:t>
            </a:r>
            <a:endParaRPr sz="1600">
              <a:solidFill>
                <a:srgbClr val="72D9F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To have a minimalist, simple syntax, semantics to help in learning quickly</a:t>
            </a:r>
            <a:endParaRPr sz="1600">
              <a:solidFill>
                <a:srgbClr val="72D9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JavaScript lightweight?</a:t>
            </a:r>
            <a:endParaRPr/>
          </a:p>
        </p:txBody>
      </p:sp>
      <p:sp>
        <p:nvSpPr>
          <p:cNvPr id="480" name="Google Shape;480;p29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It makes applications consume fewer resources than other language implementations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It runs on browsers without any dependencies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New features are constantly added so users need not write any new code, making it leaner on resources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It has a minimal set of language constructs, which can be leveraged to handle any requirement for a given </a:t>
            </a:r>
            <a:r>
              <a:rPr lang="en" sz="1400"/>
              <a:t>application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 sz="1400"/>
              <a:t>Learning the language does  not require a great deal of effort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5858"/>
                </a:solidFill>
              </a:rPr>
              <a:t>What makes JavaScript cross-platform?</a:t>
            </a:r>
            <a:endParaRPr/>
          </a:p>
        </p:txBody>
      </p:sp>
      <p:sp>
        <p:nvSpPr>
          <p:cNvPr id="486" name="Google Shape;486;p30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800"/>
              <a:buChar char="-"/>
            </a:pPr>
            <a:r>
              <a:rPr lang="en" sz="1800">
                <a:solidFill>
                  <a:srgbClr val="72D9F0"/>
                </a:solidFill>
              </a:rPr>
              <a:t>Originally designed to run in the browser</a:t>
            </a:r>
            <a:endParaRPr sz="1800">
              <a:solidFill>
                <a:srgbClr val="72D9F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800"/>
              <a:buChar char="-"/>
            </a:pPr>
            <a:r>
              <a:rPr lang="en" sz="1800">
                <a:solidFill>
                  <a:srgbClr val="72D9F0"/>
                </a:solidFill>
              </a:rPr>
              <a:t>Now used for such things as:</a:t>
            </a:r>
            <a:endParaRPr sz="1800">
              <a:solidFill>
                <a:srgbClr val="72D9F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Native application development</a:t>
            </a:r>
            <a:endParaRPr sz="1600">
              <a:solidFill>
                <a:srgbClr val="72D9F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Virtual reality</a:t>
            </a:r>
            <a:endParaRPr sz="1600">
              <a:solidFill>
                <a:srgbClr val="72D9F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Building chat and voice-controlled bots</a:t>
            </a:r>
            <a:endParaRPr sz="1600">
              <a:solidFill>
                <a:srgbClr val="72D9F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Games</a:t>
            </a:r>
            <a:endParaRPr sz="1600">
              <a:solidFill>
                <a:srgbClr val="72D9F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Machine learning</a:t>
            </a:r>
            <a:endParaRPr sz="1600">
              <a:solidFill>
                <a:srgbClr val="72D9F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Just about anything you can think up</a:t>
            </a:r>
            <a:endParaRPr sz="1600">
              <a:solidFill>
                <a:srgbClr val="72D9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thread?</a:t>
            </a:r>
            <a:endParaRPr/>
          </a:p>
        </p:txBody>
      </p:sp>
      <p:sp>
        <p:nvSpPr>
          <p:cNvPr id="492" name="Google Shape;492;p31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Threads are lightweight </a:t>
            </a:r>
            <a:r>
              <a:rPr lang="en" sz="2000"/>
              <a:t>processes that run concurrently in a program</a:t>
            </a:r>
            <a:endParaRPr sz="20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Each thread has a stack upon which is put tasks that need completed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Threads share resources such as memory, code, and data with other threads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multi-threaded mean?</a:t>
            </a:r>
            <a:endParaRPr/>
          </a:p>
        </p:txBody>
      </p:sp>
      <p:sp>
        <p:nvSpPr>
          <p:cNvPr id="498" name="Google Shape;498;p32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Multithreading allows a program to perform several tasks simultaneously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Useful for running heavy computations or handling multiple requests in a web application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800"/>
              <a:t>Multi-threaded languages include Java, C and C++, C#, Python and Rust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858"/>
                </a:solidFill>
              </a:rPr>
              <a:t>What does single-threaded mean?</a:t>
            </a:r>
            <a:endParaRPr/>
          </a:p>
        </p:txBody>
      </p:sp>
      <p:sp>
        <p:nvSpPr>
          <p:cNvPr id="504" name="Google Shape;504;p33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D9F0"/>
              </a:buClr>
              <a:buSzPts val="1800"/>
              <a:buChar char="-"/>
            </a:pPr>
            <a:r>
              <a:rPr lang="en" sz="1800">
                <a:solidFill>
                  <a:srgbClr val="72D9F0"/>
                </a:solidFill>
              </a:rPr>
              <a:t>A single-threaded is one that can execute only one task at a time</a:t>
            </a:r>
            <a:endParaRPr sz="1800">
              <a:solidFill>
                <a:srgbClr val="72D9F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800"/>
              <a:buChar char="-"/>
            </a:pPr>
            <a:r>
              <a:rPr lang="en" sz="1800">
                <a:solidFill>
                  <a:srgbClr val="72D9F0"/>
                </a:solidFill>
              </a:rPr>
              <a:t>The program executes the tasks in sequence, and each task must complete</a:t>
            </a:r>
            <a:r>
              <a:rPr lang="en" sz="1800">
                <a:solidFill>
                  <a:srgbClr val="72D9F0"/>
                </a:solidFill>
              </a:rPr>
              <a:t> before the next task starts</a:t>
            </a:r>
            <a:endParaRPr sz="1800">
              <a:solidFill>
                <a:srgbClr val="72D9F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Long-running tasks can block the execution of other code</a:t>
            </a:r>
            <a:endParaRPr sz="1600">
              <a:solidFill>
                <a:srgbClr val="72D9F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72D9F0"/>
              </a:buClr>
              <a:buSzPts val="1600"/>
              <a:buChar char="-"/>
            </a:pPr>
            <a:r>
              <a:rPr lang="en" sz="1600">
                <a:solidFill>
                  <a:srgbClr val="72D9F0"/>
                </a:solidFill>
              </a:rPr>
              <a:t>Can result in slow and unresponsive web pages</a:t>
            </a:r>
            <a:endParaRPr sz="1600">
              <a:solidFill>
                <a:srgbClr val="72D9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