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15365"/>
              </p:ext>
            </p:extLst>
          </p:nvPr>
        </p:nvGraphicFramePr>
        <p:xfrm>
          <a:off x="922338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772400" cy="738664"/>
          </a:xfrm>
        </p:spPr>
        <p:txBody>
          <a:bodyPr/>
          <a:lstStyle/>
          <a:p>
            <a:r>
              <a:rPr lang="en-US" dirty="0"/>
              <a:t>How to work with a method that uses lambdas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85497"/>
              </p:ext>
            </p:extLst>
          </p:nvPr>
        </p:nvGraphicFramePr>
        <p:xfrm>
          <a:off x="922338" y="1074738"/>
          <a:ext cx="7300912" cy="418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4183966" progId="Word.Document.12">
                  <p:embed/>
                </p:oleObj>
              </mc:Choice>
              <mc:Fallback>
                <p:oleObj name="Document" r:id="rId3" imgW="7301323" imgH="4183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738"/>
                        <a:ext cx="7300912" cy="418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21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a lambda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33718"/>
              </p:ext>
            </p:extLst>
          </p:nvPr>
        </p:nvGraphicFramePr>
        <p:xfrm>
          <a:off x="922338" y="1066800"/>
          <a:ext cx="7301323" cy="317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01323" imgH="3175782" progId="Word.Document.12">
                  <p:embed/>
                </p:oleObj>
              </mc:Choice>
              <mc:Fallback>
                <p:oleObj name="Document" r:id="rId3" imgW="7301323" imgH="3175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17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91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 for the body of a lambda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79998"/>
              </p:ext>
            </p:extLst>
          </p:nvPr>
        </p:nvGraphicFramePr>
        <p:xfrm>
          <a:off x="922338" y="10668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0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Several ways to code a lambda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2286"/>
              </p:ext>
            </p:extLst>
          </p:nvPr>
        </p:nvGraphicFramePr>
        <p:xfrm>
          <a:off x="922338" y="990600"/>
          <a:ext cx="7300912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4156961" progId="Word.Document.12">
                  <p:embed/>
                </p:oleObj>
              </mc:Choice>
              <mc:Fallback>
                <p:oleObj name="Document" r:id="rId3" imgW="7301323" imgH="41569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15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28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Common functional interfaces 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java.util.function</a:t>
            </a:r>
            <a:r>
              <a:rPr lang="en-US" dirty="0"/>
              <a:t> package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061"/>
              </p:ext>
            </p:extLst>
          </p:nvPr>
        </p:nvGraphicFramePr>
        <p:xfrm>
          <a:off x="928277" y="1295400"/>
          <a:ext cx="7301323" cy="306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301323" imgH="3067762" progId="Word.Document.12">
                  <p:embed/>
                </p:oleObj>
              </mc:Choice>
              <mc:Fallback>
                <p:oleObj name="Document" r:id="rId3" imgW="7301323" imgH="3067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295400"/>
                        <a:ext cx="7301323" cy="306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04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Predicate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6693"/>
              </p:ext>
            </p:extLst>
          </p:nvPr>
        </p:nvGraphicFramePr>
        <p:xfrm>
          <a:off x="922338" y="1030287"/>
          <a:ext cx="7300912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3847305" progId="Word.Document.12">
                  <p:embed/>
                </p:oleObj>
              </mc:Choice>
              <mc:Fallback>
                <p:oleObj name="Document" r:id="rId3" imgW="7301323" imgH="3847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0287"/>
                        <a:ext cx="7300912" cy="38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9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contacts without phone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8980"/>
              </p:ext>
            </p:extLst>
          </p:nvPr>
        </p:nvGraphicFramePr>
        <p:xfrm>
          <a:off x="922338" y="1066800"/>
          <a:ext cx="7300912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1821213" progId="Word.Document.12">
                  <p:embed/>
                </p:oleObj>
              </mc:Choice>
              <mc:Fallback>
                <p:oleObj name="Document" r:id="rId3" imgW="7301323" imgH="182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82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99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Consumer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42792"/>
              </p:ext>
            </p:extLst>
          </p:nvPr>
        </p:nvGraphicFramePr>
        <p:xfrm>
          <a:off x="922338" y="10366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6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87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prints the names of the contacts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27195"/>
              </p:ext>
            </p:extLst>
          </p:nvPr>
        </p:nvGraphicFramePr>
        <p:xfrm>
          <a:off x="922338" y="1066800"/>
          <a:ext cx="73009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2051296" progId="Word.Document.12">
                  <p:embed/>
                </p:oleObj>
              </mc:Choice>
              <mc:Fallback>
                <p:oleObj name="Document" r:id="rId3" imgW="7301323" imgH="2051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3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changes the names of the contacts </a:t>
            </a:r>
            <a:br>
              <a:rPr lang="en-US" dirty="0"/>
            </a:br>
            <a:r>
              <a:rPr lang="en-US" dirty="0"/>
              <a:t>to upper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63546"/>
              </p:ext>
            </p:extLst>
          </p:nvPr>
        </p:nvGraphicFramePr>
        <p:xfrm>
          <a:off x="922338" y="1219200"/>
          <a:ext cx="73009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2051296" progId="Word.Document.12">
                  <p:embed/>
                </p:oleObj>
              </mc:Choice>
              <mc:Fallback>
                <p:oleObj name="Document" r:id="rId3" imgW="7301323" imgH="2051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095388"/>
              </p:ext>
            </p:extLst>
          </p:nvPr>
        </p:nvGraphicFramePr>
        <p:xfrm>
          <a:off x="922338" y="9906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2908613" progId="Word.Document.12">
                  <p:embed/>
                </p:oleObj>
              </mc:Choice>
              <mc:Fallback>
                <p:oleObj name="Document" r:id="rId3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changes the names of the contacts </a:t>
            </a:r>
            <a:br>
              <a:rPr lang="en-US" dirty="0"/>
            </a:br>
            <a:r>
              <a:rPr lang="en-US" dirty="0"/>
              <a:t>to their original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87391"/>
              </p:ext>
            </p:extLst>
          </p:nvPr>
        </p:nvGraphicFramePr>
        <p:xfrm>
          <a:off x="922338" y="1219200"/>
          <a:ext cx="7300912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3664751" progId="Word.Document.12">
                  <p:embed/>
                </p:oleObj>
              </mc:Choice>
              <mc:Fallback>
                <p:oleObj name="Document" r:id="rId3" imgW="7301323" imgH="366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64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59"/>
              </p:ext>
            </p:extLst>
          </p:nvPr>
        </p:nvGraphicFramePr>
        <p:xfrm>
          <a:off x="922338" y="1063625"/>
          <a:ext cx="73009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3737484" progId="Word.Document.12">
                  <p:embed/>
                </p:oleObj>
              </mc:Choice>
              <mc:Fallback>
                <p:oleObj name="Document" r:id="rId3" imgW="7301323" imgH="3737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3625"/>
                        <a:ext cx="7300912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92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new list of contact info </a:t>
            </a:r>
            <a:br>
              <a:rPr lang="en-US" dirty="0"/>
            </a:br>
            <a:r>
              <a:rPr lang="en-US" dirty="0"/>
              <a:t>with a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16268"/>
              </p:ext>
            </p:extLst>
          </p:nvPr>
        </p:nvGraphicFramePr>
        <p:xfrm>
          <a:off x="922338" y="1219200"/>
          <a:ext cx="73009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2743702" progId="Word.Document.12">
                  <p:embed/>
                </p:oleObj>
              </mc:Choice>
              <mc:Fallback>
                <p:oleObj name="Document" r:id="rId3" imgW="7301323" imgH="2743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09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runs a function on each object </a:t>
            </a:r>
            <a:br>
              <a:rPr lang="en-US" dirty="0"/>
            </a:br>
            <a:r>
              <a:rPr lang="en-US" dirty="0"/>
              <a:t>and returns a new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40634"/>
              </p:ext>
            </p:extLst>
          </p:nvPr>
        </p:nvGraphicFramePr>
        <p:xfrm>
          <a:off x="922338" y="1274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80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new list of contacts </a:t>
            </a:r>
            <a:br>
              <a:rPr lang="en-US" dirty="0"/>
            </a:br>
            <a:r>
              <a:rPr lang="en-US" dirty="0"/>
              <a:t>with uppercase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75411"/>
              </p:ext>
            </p:extLst>
          </p:nvPr>
        </p:nvGraphicFramePr>
        <p:xfrm>
          <a:off x="922338" y="1222375"/>
          <a:ext cx="7300912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2511820" progId="Word.Document.12">
                  <p:embed/>
                </p:oleObj>
              </mc:Choice>
              <mc:Fallback>
                <p:oleObj name="Document" r:id="rId3" imgW="7301323" imgH="25118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22375"/>
                        <a:ext cx="7300912" cy="251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61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uses three functional interfaces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25534"/>
              </p:ext>
            </p:extLst>
          </p:nvPr>
        </p:nvGraphicFramePr>
        <p:xfrm>
          <a:off x="922338" y="10414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14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98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calls the method </a:t>
            </a:r>
            <a:br>
              <a:rPr lang="en-US" dirty="0"/>
            </a:br>
            <a:r>
              <a:rPr lang="en-US" dirty="0"/>
              <a:t>with three lambda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9156"/>
              </p:ext>
            </p:extLst>
          </p:nvPr>
        </p:nvGraphicFramePr>
        <p:xfrm>
          <a:off x="922338" y="1219200"/>
          <a:ext cx="73009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2283178" progId="Word.Document.12">
                  <p:embed/>
                </p:oleObj>
              </mc:Choice>
              <mc:Fallback>
                <p:oleObj name="Document" r:id="rId3" imgW="7301323" imgH="22831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34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Another example of calling the method </a:t>
            </a:r>
            <a:br>
              <a:rPr lang="en-US" dirty="0"/>
            </a:br>
            <a:r>
              <a:rPr lang="en-US" dirty="0"/>
              <a:t>with three lambda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93419"/>
              </p:ext>
            </p:extLst>
          </p:nvPr>
        </p:nvGraphicFramePr>
        <p:xfrm>
          <a:off x="922338" y="1219200"/>
          <a:ext cx="7301323" cy="373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3737484" progId="Word.Document.12">
                  <p:embed/>
                </p:oleObj>
              </mc:Choice>
              <mc:Fallback>
                <p:oleObj name="Document" r:id="rId3" imgW="7301323" imgH="3737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3737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69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that return a Stream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254680"/>
              </p:ext>
            </p:extLst>
          </p:nvPr>
        </p:nvGraphicFramePr>
        <p:xfrm>
          <a:off x="922338" y="1047708"/>
          <a:ext cx="7301323" cy="26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2686092" progId="Word.Document.12">
                  <p:embed/>
                </p:oleObj>
              </mc:Choice>
              <mc:Fallback>
                <p:oleObj name="Document" r:id="rId3" imgW="7301323" imgH="2686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7708"/>
                        <a:ext cx="7301323" cy="26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3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a stream to filter a list </a:t>
            </a:r>
            <a:br>
              <a:rPr lang="en-US" dirty="0"/>
            </a:br>
            <a:r>
              <a:rPr lang="en-US" dirty="0"/>
              <a:t>and process each filtered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69752"/>
              </p:ext>
            </p:extLst>
          </p:nvPr>
        </p:nvGraphicFramePr>
        <p:xfrm>
          <a:off x="922338" y="1219200"/>
          <a:ext cx="73009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2051296" progId="Word.Document.12">
                  <p:embed/>
                </p:oleObj>
              </mc:Choice>
              <mc:Fallback>
                <p:oleObj name="Document" r:id="rId3" imgW="7301323" imgH="2051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8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23014"/>
              </p:ext>
            </p:extLst>
          </p:nvPr>
        </p:nvGraphicFramePr>
        <p:xfrm>
          <a:off x="922338" y="9906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2908613" progId="Word.Document.12">
                  <p:embed/>
                </p:oleObj>
              </mc:Choice>
              <mc:Fallback>
                <p:oleObj name="Document" r:id="rId3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202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a stream to filter a list </a:t>
            </a:r>
            <a:br>
              <a:rPr lang="en-US" dirty="0"/>
            </a:br>
            <a:r>
              <a:rPr lang="en-US" dirty="0"/>
              <a:t>and collect the filtered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43970"/>
              </p:ext>
            </p:extLst>
          </p:nvPr>
        </p:nvGraphicFramePr>
        <p:xfrm>
          <a:off x="922338" y="1219200"/>
          <a:ext cx="730091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01323" imgH="2616599" progId="Word.Document.12">
                  <p:embed/>
                </p:oleObj>
              </mc:Choice>
              <mc:Fallback>
                <p:oleObj name="Document" r:id="rId3" imgW="7301323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39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a stream to transform a list </a:t>
            </a:r>
            <a:br>
              <a:rPr lang="en-US" dirty="0"/>
            </a:br>
            <a:r>
              <a:rPr lang="en-US" dirty="0"/>
              <a:t>of Contact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84965"/>
              </p:ext>
            </p:extLst>
          </p:nvPr>
        </p:nvGraphicFramePr>
        <p:xfrm>
          <a:off x="922338" y="1293813"/>
          <a:ext cx="7300912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2973785" progId="Word.Document.12">
                  <p:embed/>
                </p:oleObj>
              </mc:Choice>
              <mc:Fallback>
                <p:oleObj name="Document" r:id="rId3" imgW="7301323" imgH="297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3813"/>
                        <a:ext cx="7300912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31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using the double colon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82104"/>
              </p:ext>
            </p:extLst>
          </p:nvPr>
        </p:nvGraphicFramePr>
        <p:xfrm>
          <a:off x="922338" y="10668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011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reduces a list of Contact objects </a:t>
            </a:r>
            <a:br>
              <a:rPr lang="en-US" dirty="0"/>
            </a:br>
            <a:r>
              <a:rPr lang="en-US" dirty="0"/>
              <a:t>to a single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53814"/>
              </p:ext>
            </p:extLst>
          </p:nvPr>
        </p:nvGraphicFramePr>
        <p:xfrm>
          <a:off x="922338" y="1219200"/>
          <a:ext cx="730091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301323" imgH="2616599" progId="Word.Document.12">
                  <p:embed/>
                </p:oleObj>
              </mc:Choice>
              <mc:Fallback>
                <p:oleObj name="Document" r:id="rId3" imgW="7301323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25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gets the largest total from a list </a:t>
            </a:r>
            <a:br>
              <a:rPr lang="en-US" dirty="0"/>
            </a:br>
            <a:r>
              <a:rPr lang="en-US" dirty="0"/>
              <a:t>of Invoice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99952"/>
              </p:ext>
            </p:extLst>
          </p:nvPr>
        </p:nvGraphicFramePr>
        <p:xfrm>
          <a:off x="922338" y="1219200"/>
          <a:ext cx="73009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01323" imgH="3886912" progId="Word.Document.12">
                  <p:embed/>
                </p:oleObj>
              </mc:Choice>
              <mc:Fallback>
                <p:oleObj name="Document" r:id="rId3" imgW="7301323" imgH="3886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5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an event handler to a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40058"/>
              </p:ext>
            </p:extLst>
          </p:nvPr>
        </p:nvGraphicFramePr>
        <p:xfrm>
          <a:off x="922338" y="990600"/>
          <a:ext cx="730091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4352117" progId="Word.Document.12">
                  <p:embed/>
                </p:oleObj>
              </mc:Choice>
              <mc:Fallback>
                <p:oleObj name="Document" r:id="rId3" imgW="7301323" imgH="4352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14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Pros of lambda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46206"/>
              </p:ext>
            </p:extLst>
          </p:nvPr>
        </p:nvGraphicFramePr>
        <p:xfrm>
          <a:off x="925513" y="1028700"/>
          <a:ext cx="72517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3539088" progId="Word.Document.12">
                  <p:embed/>
                </p:oleObj>
              </mc:Choice>
              <mc:Fallback>
                <p:oleObj name="Document" r:id="rId3" imgW="7301323" imgH="3539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28700"/>
                        <a:ext cx="7251700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9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8229600" cy="738664"/>
          </a:xfrm>
        </p:spPr>
        <p:txBody>
          <a:bodyPr/>
          <a:lstStyle/>
          <a:p>
            <a:r>
              <a:rPr lang="en-US" dirty="0"/>
              <a:t>How to work with a method that doesn’t use lambdas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59110"/>
              </p:ext>
            </p:extLst>
          </p:nvPr>
        </p:nvGraphicFramePr>
        <p:xfrm>
          <a:off x="922338" y="990600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90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work with a method that doesn’t use lambdas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320801"/>
              </p:ext>
            </p:extLst>
          </p:nvPr>
        </p:nvGraphicFramePr>
        <p:xfrm>
          <a:off x="922338" y="1143000"/>
          <a:ext cx="7300912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3021673" progId="Word.Document.12">
                  <p:embed/>
                </p:oleObj>
              </mc:Choice>
              <mc:Fallback>
                <p:oleObj name="Document" r:id="rId3" imgW="7301323" imgH="302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work with a method that doesn’t use lambdas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68100"/>
              </p:ext>
            </p:extLst>
          </p:nvPr>
        </p:nvGraphicFramePr>
        <p:xfrm>
          <a:off x="922338" y="1143000"/>
          <a:ext cx="7300912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3343932" progId="Word.Document.12">
                  <p:embed/>
                </p:oleObj>
              </mc:Choice>
              <mc:Fallback>
                <p:oleObj name="Document" r:id="rId3" imgW="7301323" imgH="3343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56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a method that uses lambdas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40989"/>
              </p:ext>
            </p:extLst>
          </p:nvPr>
        </p:nvGraphicFramePr>
        <p:xfrm>
          <a:off x="922338" y="990600"/>
          <a:ext cx="7300912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4258500" progId="Word.Document.12">
                  <p:embed/>
                </p:oleObj>
              </mc:Choice>
              <mc:Fallback>
                <p:oleObj name="Document" r:id="rId3" imgW="7301323" imgH="425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311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959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22</vt:lpstr>
      <vt:lpstr>Objectives</vt:lpstr>
      <vt:lpstr>Objectives (cont.)</vt:lpstr>
      <vt:lpstr>How to connect an event handler to a button</vt:lpstr>
      <vt:lpstr>Pros of lambda expressions</vt:lpstr>
      <vt:lpstr>How to work with a method that doesn’t use lambdas</vt:lpstr>
      <vt:lpstr>How to work with a method that doesn’t use lambdas (cont.)</vt:lpstr>
      <vt:lpstr>How to work with a method that doesn’t use lambdas (cont.)</vt:lpstr>
      <vt:lpstr>How to work with a method that uses lambdas</vt:lpstr>
      <vt:lpstr>How to work with a method that uses lambdas (cont.)</vt:lpstr>
      <vt:lpstr>The syntax of a lambda expression</vt:lpstr>
      <vt:lpstr>The rules for the body of a lambda expression</vt:lpstr>
      <vt:lpstr>Several ways to code a lambda expression</vt:lpstr>
      <vt:lpstr>Common functional interfaces  from the java.util.function package</vt:lpstr>
      <vt:lpstr>The Predicate interface</vt:lpstr>
      <vt:lpstr>Code that gets contacts without phone numbers</vt:lpstr>
      <vt:lpstr>The Consumer interface</vt:lpstr>
      <vt:lpstr>Code that prints the names of the contacts</vt:lpstr>
      <vt:lpstr>Code that changes the names of the contacts  to upper case</vt:lpstr>
      <vt:lpstr>Code that changes the names of the contacts  to their original state</vt:lpstr>
      <vt:lpstr>The Function interface</vt:lpstr>
      <vt:lpstr>Code that creates a new list of contact info  with a default value</vt:lpstr>
      <vt:lpstr>A method that runs a function on each object  and returns a new object</vt:lpstr>
      <vt:lpstr>Code that creates a new list of contacts  with uppercase names</vt:lpstr>
      <vt:lpstr>A method that uses three functional interfaces</vt:lpstr>
      <vt:lpstr>Code that calls the method  with three lambda expressions</vt:lpstr>
      <vt:lpstr>Another example of calling the method  with three lambda expressions</vt:lpstr>
      <vt:lpstr>Two methods that return a Stream object</vt:lpstr>
      <vt:lpstr>Code that uses a stream to filter a list  and process each filtered element</vt:lpstr>
      <vt:lpstr>Code that uses a stream to filter a list  and collect the filtered elements</vt:lpstr>
      <vt:lpstr>Code that uses a stream to transform a list  of Contact objects</vt:lpstr>
      <vt:lpstr>The syntax for using the double colon operator</vt:lpstr>
      <vt:lpstr>Code that reduces a list of Contact objects  to a single string</vt:lpstr>
      <vt:lpstr>Code that gets the largest total from a list  of Invoice objects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2017-06-13T23:53:01Z</dcterms:modified>
</cp:coreProperties>
</file>