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833B1C-FE68-4A44-A46D-9F1441D1B243}">
          <p14:sldIdLst>
            <p14:sldId id="256"/>
            <p14:sldId id="278"/>
            <p14:sldId id="257"/>
            <p14:sldId id="258"/>
            <p14:sldId id="259"/>
            <p14:sldId id="260"/>
            <p14:sldId id="261"/>
          </p14:sldIdLst>
        </p14:section>
        <p14:section name="Untitled Section" id="{1597E6EC-FD2C-4CD5-A9D2-3329BEAC477F}">
          <p14:sldIdLst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6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97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8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4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1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12B134-D57A-47B0-9FC8-42672359FFD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ABB9-A626-40E8-9D7E-401EA347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9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B8F9-9EA1-4E83-8D39-65FB403F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Document Object Model</a:t>
            </a:r>
            <a:b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(DOM)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97E2-01B4-4A7D-8C60-F5CE193E6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04640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B10C-1517-4B30-ADB1-BA0AD0CD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CDBC-52FC-4EBF-9C21-D75B122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6295075" cy="770106"/>
          </a:xfrm>
        </p:spPr>
        <p:txBody>
          <a:bodyPr/>
          <a:lstStyle/>
          <a:p>
            <a:r>
              <a:rPr lang="en-US" dirty="0"/>
              <a:t>In what order are these elements constructed?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D6D0B8-5179-4E75-9A66-5592846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429000"/>
            <a:ext cx="6295075" cy="17214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595C0-29C7-4AFA-8C34-79996F170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07030" y="2514600"/>
            <a:ext cx="2443804" cy="3741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</a:t>
            </a:r>
          </a:p>
          <a:p>
            <a:pPr marL="0" indent="0">
              <a:buNone/>
            </a:pPr>
            <a:r>
              <a:rPr lang="en-US" dirty="0"/>
              <a:t>--head</a:t>
            </a:r>
          </a:p>
          <a:p>
            <a:pPr marL="0" indent="0">
              <a:buNone/>
            </a:pPr>
            <a:r>
              <a:rPr lang="en-US" dirty="0"/>
              <a:t>----title</a:t>
            </a:r>
          </a:p>
          <a:p>
            <a:pPr marL="0" indent="0">
              <a:buNone/>
            </a:pPr>
            <a:r>
              <a:rPr lang="en-US" dirty="0"/>
              <a:t>--body</a:t>
            </a:r>
          </a:p>
          <a:p>
            <a:pPr marL="0" indent="0">
              <a:buNone/>
            </a:pPr>
            <a:r>
              <a:rPr lang="en-US" dirty="0"/>
              <a:t>----h1</a:t>
            </a:r>
          </a:p>
          <a:p>
            <a:pPr marL="0" indent="0">
              <a:buNone/>
            </a:pPr>
            <a:r>
              <a:rPr lang="en-US" dirty="0"/>
              <a:t>----p (first one)</a:t>
            </a:r>
          </a:p>
          <a:p>
            <a:pPr marL="0" indent="0">
              <a:buNone/>
            </a:pPr>
            <a:r>
              <a:rPr lang="en-US" dirty="0"/>
              <a:t>------a</a:t>
            </a:r>
          </a:p>
          <a:p>
            <a:pPr marL="0" indent="0">
              <a:buNone/>
            </a:pPr>
            <a:r>
              <a:rPr lang="en-US" dirty="0"/>
              <a:t>----p (second one)</a:t>
            </a:r>
          </a:p>
          <a:p>
            <a:pPr marL="0" indent="0">
              <a:buNone/>
            </a:pPr>
            <a:r>
              <a:rPr lang="en-US" dirty="0"/>
              <a:t>------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2683-110D-4D37-A0FD-449F37C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do we need to put the &lt;script&gt; tag at the end of the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2E94-8AA8-48AC-A1A5-AAB227FF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DOM gets constructed from the top down</a:t>
            </a:r>
          </a:p>
          <a:p>
            <a:r>
              <a:rPr lang="en-US" dirty="0"/>
              <a:t>If a &lt;script&gt; tag is in the &lt;head&gt; element, the script will most likely be loaded and run before the rest of the DOM is constructed</a:t>
            </a:r>
          </a:p>
          <a:p>
            <a:r>
              <a:rPr lang="en-US" dirty="0"/>
              <a:t>If that &lt;script&gt; tag refers to an element in the DOM, that element will not be there when the script is run</a:t>
            </a:r>
          </a:p>
        </p:txBody>
      </p:sp>
    </p:spTree>
    <p:extLst>
      <p:ext uri="{BB962C8B-B14F-4D97-AF65-F5344CB8AC3E}">
        <p14:creationId xmlns:p14="http://schemas.microsoft.com/office/powerpoint/2010/main" val="256836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CE38-7AB6-47FF-A501-A48552A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6778"/>
          </a:xfrm>
        </p:spPr>
        <p:txBody>
          <a:bodyPr/>
          <a:lstStyle/>
          <a:p>
            <a:r>
              <a:rPr lang="en-US" dirty="0"/>
              <a:t>Let’s test it! First in the head…</a:t>
            </a:r>
          </a:p>
        </p:txBody>
      </p:sp>
      <p:pic>
        <p:nvPicPr>
          <p:cNvPr id="1028" name="Picture 4" descr="https://ucarecdn.com/7cf60a47-54e9-4b8d-9164-fbd3dbefeca9/">
            <a:extLst>
              <a:ext uri="{FF2B5EF4-FFF2-40B4-BE49-F238E27FC236}">
                <a16:creationId xmlns:a16="http://schemas.microsoft.com/office/drawing/2014/main" id="{F9DAE6B9-282D-4A5C-9647-8FAE441E6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569496"/>
            <a:ext cx="7106409" cy="28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5C956-6E7E-4D7E-A782-917FB53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377" y="4485955"/>
            <a:ext cx="7106409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6384-E5EC-4B70-B6D1-CFF6871F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in the head - result</a:t>
            </a:r>
          </a:p>
        </p:txBody>
      </p:sp>
      <p:pic>
        <p:nvPicPr>
          <p:cNvPr id="2050" name="Picture 2" descr="https://ucarecdn.com/33509b0b-d105-4435-a850-0eda7a6b83b0/">
            <a:extLst>
              <a:ext uri="{FF2B5EF4-FFF2-40B4-BE49-F238E27FC236}">
                <a16:creationId xmlns:a16="http://schemas.microsoft.com/office/drawing/2014/main" id="{96149D4B-C2C9-4E59-A8B1-233B68C23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4" y="3217021"/>
            <a:ext cx="6756747" cy="18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0863-0ADB-4266-BB4D-366533A9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place it at the bottom of the body…</a:t>
            </a:r>
          </a:p>
        </p:txBody>
      </p:sp>
      <p:pic>
        <p:nvPicPr>
          <p:cNvPr id="3074" name="Picture 2" descr="https://ucarecdn.com/35ff5be1-efe4-4171-bd19-52260a43407e/">
            <a:extLst>
              <a:ext uri="{FF2B5EF4-FFF2-40B4-BE49-F238E27FC236}">
                <a16:creationId xmlns:a16="http://schemas.microsoft.com/office/drawing/2014/main" id="{DB0C6EA3-D6CE-4BC4-8F58-86B56C354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386" y="2232720"/>
            <a:ext cx="7849003" cy="38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26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C3BB-B1F4-405D-B442-B8614CD2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 at the bottom of the body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3DD4-8AFA-43DC-BF08-47040CDD8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FDCB-5992-41C8-A38D-62D119445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3096526"/>
            <a:ext cx="8942020" cy="24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13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4F42-CFB6-43CF-9D40-44D32355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ED64-881A-401A-A7CB-3DF72ACB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Trying to find a specific node in the document by starting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following a hard-coded path of links is a bad idea</a:t>
            </a:r>
          </a:p>
          <a:p>
            <a:pPr lvl="1"/>
            <a:r>
              <a:rPr lang="en-US" dirty="0"/>
              <a:t>Bakes assumptions into our program about the precise structure of the document – a structure we may want to change later</a:t>
            </a:r>
          </a:p>
          <a:p>
            <a:pPr lvl="1"/>
            <a:r>
              <a:rPr lang="en-US" dirty="0"/>
              <a:t>Another complicating factor – text nodes are created even for the whitespace between nodes</a:t>
            </a:r>
          </a:p>
        </p:txBody>
      </p:sp>
    </p:spTree>
    <p:extLst>
      <p:ext uri="{BB962C8B-B14F-4D97-AF65-F5344CB8AC3E}">
        <p14:creationId xmlns:p14="http://schemas.microsoft.com/office/powerpoint/2010/main" val="376576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A9B4-430A-4DE8-9CC7-2E942E12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– Finding elements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A0CBC-F5A1-4C49-AC0A-1FAEF0D29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8706" y="2056092"/>
            <a:ext cx="4395787" cy="19804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6AEC-D26E-4225-8231-D0B1CCABB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&lt;body&gt; does not have just three children (the &lt;h1&gt; and two &lt;p&gt;) but actually has seven</a:t>
            </a:r>
          </a:p>
          <a:p>
            <a:r>
              <a:rPr lang="en-US" dirty="0"/>
              <a:t>- The &lt;h1&gt;, the two &lt;p&gt;, plus the spaces before, after and between them</a:t>
            </a:r>
          </a:p>
          <a:p>
            <a:r>
              <a:rPr lang="en-US" dirty="0"/>
              <a:t>- If we want to get the </a:t>
            </a:r>
            <a:r>
              <a:rPr lang="en-US" dirty="0" err="1"/>
              <a:t>href</a:t>
            </a:r>
            <a:r>
              <a:rPr lang="en-US" dirty="0"/>
              <a:t> attribute of the link, we don’t want to say, “get the second child of the sixth child of the document body.”</a:t>
            </a:r>
          </a:p>
          <a:p>
            <a:r>
              <a:rPr lang="en-US" dirty="0"/>
              <a:t>- better to say “get the first link in the document.” And we can.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1D4A-9992-4887-BB10-8CD699C2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29" y="5565119"/>
            <a:ext cx="4396342" cy="4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538-A262-4B20-B8B7-D1E5ACA1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F953-3036-4957-8583-97BABBAD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element nodes have a </a:t>
            </a:r>
            <a:r>
              <a:rPr lang="en-US" dirty="0" err="1"/>
              <a:t>getElementsByTagName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Collects all elements with the given tag name that are descendants of the give node</a:t>
            </a:r>
          </a:p>
          <a:p>
            <a:pPr lvl="1"/>
            <a:r>
              <a:rPr lang="en-US" dirty="0"/>
              <a:t>Returns them as an array-like object</a:t>
            </a:r>
          </a:p>
          <a:p>
            <a:r>
              <a:rPr lang="en-US" dirty="0"/>
              <a:t>To find a specific single node, give it an id attribute and use </a:t>
            </a:r>
            <a:r>
              <a:rPr lang="en-US" dirty="0" err="1"/>
              <a:t>document.getElementById</a:t>
            </a:r>
            <a:endParaRPr lang="en-US" dirty="0"/>
          </a:p>
          <a:p>
            <a:r>
              <a:rPr lang="en-US" dirty="0"/>
              <a:t>A similar method, </a:t>
            </a:r>
            <a:r>
              <a:rPr lang="en-US" dirty="0" err="1"/>
              <a:t>getElementsByClassName</a:t>
            </a:r>
            <a:r>
              <a:rPr lang="en-US" dirty="0"/>
              <a:t>, searches through all the contents of an element node and retrieves all elements that have the given string in their class attribute</a:t>
            </a:r>
          </a:p>
        </p:txBody>
      </p:sp>
    </p:spTree>
    <p:extLst>
      <p:ext uri="{BB962C8B-B14F-4D97-AF65-F5344CB8AC3E}">
        <p14:creationId xmlns:p14="http://schemas.microsoft.com/office/powerpoint/2010/main" val="282625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AF1-26D5-4BFD-AC73-C5EB9F6B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simplest way to get the </a:t>
            </a:r>
            <a:r>
              <a:rPr lang="en-US" dirty="0" err="1"/>
              <a:t>img</a:t>
            </a:r>
            <a:r>
              <a:rPr lang="en-US" dirty="0"/>
              <a:t> element from the HTML below?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41A724-79C9-4F64-A7D9-3E05E8A5E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34972"/>
            <a:ext cx="8947150" cy="243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BE7F-5D84-EF4E-9644-1B20D96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3C475-A4DC-FE4D-8259-47FD495F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4FAF8-E385-3849-9D11-B112A72C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280" y="3261359"/>
            <a:ext cx="7074603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2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8151-F1DA-4F4B-A669-427A8458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r>
              <a:rPr lang="en-US" dirty="0"/>
              <a:t> and </a:t>
            </a:r>
            <a:r>
              <a:rPr lang="en-US" dirty="0" err="1"/>
              <a:t>querySelectorAll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532B-4ED7-4462-A32E-487FFBB0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is defined on both the document object and on element nodes</a:t>
            </a:r>
          </a:p>
          <a:p>
            <a:r>
              <a:rPr lang="en-US" dirty="0"/>
              <a:t>It takes a selector string and returns an array-like object containing all the elements that it matches</a:t>
            </a:r>
          </a:p>
          <a:p>
            <a:r>
              <a:rPr lang="en-US" dirty="0"/>
              <a:t>Unlike methods such as </a:t>
            </a:r>
            <a:r>
              <a:rPr lang="en-US" dirty="0" err="1"/>
              <a:t>getElementsByTagName</a:t>
            </a:r>
            <a:r>
              <a:rPr lang="en-US" dirty="0"/>
              <a:t>, the object returned by </a:t>
            </a:r>
            <a:r>
              <a:rPr lang="en-US" dirty="0" err="1"/>
              <a:t>querySelectorAll</a:t>
            </a:r>
            <a:r>
              <a:rPr lang="en-US" dirty="0"/>
              <a:t> is not live	</a:t>
            </a:r>
          </a:p>
          <a:p>
            <a:pPr lvl="1"/>
            <a:r>
              <a:rPr lang="en-US" dirty="0"/>
              <a:t>It wont change when you change the document</a:t>
            </a:r>
          </a:p>
          <a:p>
            <a:r>
              <a:rPr lang="en-US" dirty="0" err="1"/>
              <a:t>querySelector</a:t>
            </a:r>
            <a:r>
              <a:rPr lang="en-US" dirty="0"/>
              <a:t> is similar, but it returns only the first matching element, or null if no elements match</a:t>
            </a:r>
          </a:p>
          <a:p>
            <a:pPr lvl="1"/>
            <a:r>
              <a:rPr lang="en-US" dirty="0"/>
              <a:t>Useful if you want a specific, single element</a:t>
            </a:r>
          </a:p>
        </p:txBody>
      </p:sp>
    </p:spTree>
    <p:extLst>
      <p:ext uri="{BB962C8B-B14F-4D97-AF65-F5344CB8AC3E}">
        <p14:creationId xmlns:p14="http://schemas.microsoft.com/office/powerpoint/2010/main" val="420598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05F4-5DFA-4E86-9599-4C2823B5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querySelectorAll</a:t>
            </a:r>
            <a:r>
              <a:rPr lang="en-US" dirty="0"/>
              <a:t>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E445A-BC94-4FDC-BA72-CB888B76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1124" y="2052638"/>
            <a:ext cx="58515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92A3-DB51-4D2C-A132-2E2871AD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202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CB33-75E7-424D-AAFC-8D106A75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09800"/>
            <a:ext cx="8946541" cy="4038599"/>
          </a:xfrm>
        </p:spPr>
        <p:txBody>
          <a:bodyPr/>
          <a:lstStyle/>
          <a:p>
            <a:r>
              <a:rPr lang="en-US" dirty="0"/>
              <a:t>Some element attributes, such as </a:t>
            </a:r>
            <a:r>
              <a:rPr lang="en-US" dirty="0" err="1"/>
              <a:t>href</a:t>
            </a:r>
            <a:r>
              <a:rPr lang="en-US" dirty="0"/>
              <a:t>, can be accessed through a property of the same name on the element’s DOM object</a:t>
            </a:r>
          </a:p>
          <a:p>
            <a:pPr lvl="1"/>
            <a:r>
              <a:rPr lang="en-US" dirty="0"/>
              <a:t>True for a limited set of commonly used standard attributes</a:t>
            </a:r>
          </a:p>
          <a:p>
            <a:r>
              <a:rPr lang="en-US" dirty="0"/>
              <a:t>BUT HTML allows you to set any attribute you want on nodes</a:t>
            </a:r>
          </a:p>
          <a:p>
            <a:pPr lvl="1"/>
            <a:r>
              <a:rPr lang="en-US" dirty="0"/>
              <a:t>This allows you to store extra information in a document</a:t>
            </a:r>
          </a:p>
          <a:p>
            <a:r>
              <a:rPr lang="en-US" dirty="0"/>
              <a:t>Made-up attributes will not be present as a property on the element’s node</a:t>
            </a:r>
          </a:p>
        </p:txBody>
      </p:sp>
    </p:spTree>
    <p:extLst>
      <p:ext uri="{BB962C8B-B14F-4D97-AF65-F5344CB8AC3E}">
        <p14:creationId xmlns:p14="http://schemas.microsoft.com/office/powerpoint/2010/main" val="398497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CB8F-8237-7E4E-826E-5FA10E7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90BF-0D83-6E4E-96E5-19146B5D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and </a:t>
            </a:r>
            <a:r>
              <a:rPr lang="en-US" dirty="0" err="1"/>
              <a:t>setAttribute</a:t>
            </a:r>
            <a:r>
              <a:rPr lang="en-US" dirty="0"/>
              <a:t> methods can be used to work with made-up elements</a:t>
            </a:r>
          </a:p>
          <a:p>
            <a:r>
              <a:rPr lang="en-US" dirty="0"/>
              <a:t>It is recommended to prefix such made-up attributes with data- to ensure they do not conflict with any other attributes</a:t>
            </a:r>
          </a:p>
          <a:p>
            <a:r>
              <a:rPr lang="en-US" dirty="0"/>
              <a:t>The </a:t>
            </a:r>
            <a:r>
              <a:rPr lang="en-US" dirty="0" err="1"/>
              <a:t>getAttribute</a:t>
            </a:r>
            <a:r>
              <a:rPr lang="en-US" dirty="0"/>
              <a:t> method accepts a string and produces the value</a:t>
            </a:r>
          </a:p>
          <a:p>
            <a:r>
              <a:rPr lang="en-US" dirty="0"/>
              <a:t>The </a:t>
            </a:r>
            <a:r>
              <a:rPr lang="en-US" dirty="0" err="1"/>
              <a:t>setAttribute</a:t>
            </a:r>
            <a:r>
              <a:rPr lang="en-US" dirty="0"/>
              <a:t> method is used as follows:</a:t>
            </a:r>
          </a:p>
          <a:p>
            <a:pPr lvl="1"/>
            <a:r>
              <a:rPr lang="en-US" dirty="0" err="1"/>
              <a:t>element.setAttribute</a:t>
            </a:r>
            <a:r>
              <a:rPr lang="en-US" dirty="0"/>
              <a:t>(</a:t>
            </a:r>
            <a:r>
              <a:rPr lang="en-US" dirty="0" err="1"/>
              <a:t>attributeName</a:t>
            </a:r>
            <a:r>
              <a:rPr lang="en-US" dirty="0"/>
              <a:t>, </a:t>
            </a:r>
            <a:r>
              <a:rPr lang="en-US" dirty="0" err="1"/>
              <a:t>attributeValue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set the attribute “data-hello” equal to “world” in an element called </a:t>
            </a:r>
            <a:r>
              <a:rPr lang="en-US" dirty="0" err="1"/>
              <a:t>myElement</a:t>
            </a:r>
            <a:r>
              <a:rPr lang="en-US" dirty="0"/>
              <a:t>, you would write:</a:t>
            </a:r>
          </a:p>
          <a:p>
            <a:pPr lvl="2"/>
            <a:r>
              <a:rPr lang="en-US" dirty="0" err="1"/>
              <a:t>myElement.setAttribute</a:t>
            </a:r>
            <a:r>
              <a:rPr lang="en-US" dirty="0"/>
              <a:t>(“data-hello”, “world”);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9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761D-E6DE-3B4A-A7FC-1D143967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DB71-91C8-314D-ADDC-3FD99B35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textContent</a:t>
            </a:r>
            <a:r>
              <a:rPr lang="en-US" dirty="0"/>
              <a:t> property can be used to get all the text in the node</a:t>
            </a:r>
          </a:p>
          <a:p>
            <a:r>
              <a:rPr lang="en-US" dirty="0"/>
              <a:t>Setting it to an empty string empties the contents of the node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22BD9-1CE5-F14F-8E91-3616470D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82" y="3276600"/>
            <a:ext cx="60198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7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677A-5E72-7D45-AA0A-B94EB84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C6E4-3FC1-344D-AD6B-93C35BD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of an element can be directly manipulated via JavaScript through the node’s style property</a:t>
            </a:r>
          </a:p>
          <a:p>
            <a:pPr lvl="1"/>
            <a:r>
              <a:rPr lang="en-US" dirty="0"/>
              <a:t>This property holds an object that has properties for all possible style properties</a:t>
            </a:r>
          </a:p>
          <a:p>
            <a:pPr lvl="1"/>
            <a:r>
              <a:rPr lang="en-US" dirty="0"/>
              <a:t>The values of these properties are strings, which we can write to change a particular aspect of an element’s style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3BA5F-4B3D-9241-AE0D-8C0FDF22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29" y="4281747"/>
            <a:ext cx="4610706" cy="19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9238-4A20-2E40-A3EB-76A22A5E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styles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4619-7AFC-9841-A474-ED5D9120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style properties contain dashes, such as font-family. When working with them in JavaScript, the dashes are removed and the property name uses camelCase (ex: </a:t>
            </a:r>
            <a:r>
              <a:rPr lang="en-US" dirty="0" err="1"/>
              <a:t>fontFamily</a:t>
            </a:r>
            <a:r>
              <a:rPr lang="en-US" dirty="0"/>
              <a:t>).</a:t>
            </a:r>
          </a:p>
          <a:p>
            <a:r>
              <a:rPr lang="en-US" dirty="0"/>
              <a:t>A better idea is to add and remove classes with the styles you want to update by using the </a:t>
            </a:r>
            <a:r>
              <a:rPr lang="en-US" dirty="0" err="1"/>
              <a:t>className</a:t>
            </a:r>
            <a:r>
              <a:rPr lang="en-US" dirty="0"/>
              <a:t> property on a DOM element</a:t>
            </a:r>
          </a:p>
          <a:p>
            <a:pPr lvl="1"/>
            <a:r>
              <a:rPr lang="en-US" dirty="0"/>
              <a:t>Remember class names are separated by spaces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9ECA3-FF0F-D948-93C2-ECCFE939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00" y="4242829"/>
            <a:ext cx="4443743" cy="17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B45F-C4C1-8A40-BDA1-0B20007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180749"/>
            <a:ext cx="4086226" cy="1003651"/>
          </a:xfrm>
        </p:spPr>
        <p:txBody>
          <a:bodyPr>
            <a:normAutofit/>
          </a:bodyPr>
          <a:lstStyle/>
          <a:p>
            <a:r>
              <a:rPr lang="en-US" sz="2800" dirty="0"/>
              <a:t>Moving through the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772E5-9254-C243-9E2C-F455C275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489200"/>
            <a:ext cx="4086224" cy="3188051"/>
          </a:xfrm>
        </p:spPr>
        <p:txBody>
          <a:bodyPr>
            <a:noAutofit/>
          </a:bodyPr>
          <a:lstStyle/>
          <a:p>
            <a:r>
              <a:rPr lang="en-US" sz="1800" dirty="0"/>
              <a:t>DOM nodes contain a wealth of links to other nearby nodes, as shown in the diagram</a:t>
            </a:r>
          </a:p>
          <a:p>
            <a:r>
              <a:rPr lang="en-US" sz="1800" dirty="0"/>
              <a:t>Every node has a parentNode property that points to its containing node</a:t>
            </a:r>
          </a:p>
          <a:p>
            <a:r>
              <a:rPr lang="en-US" sz="1800" dirty="0"/>
              <a:t>Every element node (node type 1) has a childNodes property that points to an array-like object holding its children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973DEA7-65E5-4745-9236-BF6DBBA1FE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08" r="2208"/>
          <a:stretch>
            <a:fillRect/>
          </a:stretch>
        </p:blipFill>
        <p:spPr>
          <a:xfrm>
            <a:off x="5880100" y="1143000"/>
            <a:ext cx="505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90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9FA-08C5-A543-ACB8-B2856541D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994-09F6-4B41-894F-EFBBEB4E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anywhere in the tree using just parent and child links, but JavaScript also gives you access to a number of additional convenience links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firstChild</a:t>
            </a:r>
            <a:r>
              <a:rPr lang="en-US" dirty="0"/>
              <a:t> and </a:t>
            </a:r>
            <a:r>
              <a:rPr lang="en-US" dirty="0" err="1"/>
              <a:t>lastChild</a:t>
            </a:r>
            <a:r>
              <a:rPr lang="en-US" dirty="0"/>
              <a:t> properties point to the first and last child elements or have the value null for nodes without children</a:t>
            </a:r>
          </a:p>
          <a:p>
            <a:pPr lvl="1"/>
            <a:r>
              <a:rPr lang="en-US" dirty="0" err="1"/>
              <a:t>previousSibling</a:t>
            </a:r>
            <a:r>
              <a:rPr lang="en-US" dirty="0"/>
              <a:t> and </a:t>
            </a:r>
            <a:r>
              <a:rPr lang="en-US" dirty="0" err="1"/>
              <a:t>nexSibling</a:t>
            </a:r>
            <a:r>
              <a:rPr lang="en-US" dirty="0"/>
              <a:t> point to adjacent nodes (nodes that have the same parent that appear immediately before or after the node itself)</a:t>
            </a:r>
          </a:p>
          <a:p>
            <a:pPr lvl="2"/>
            <a:r>
              <a:rPr lang="en-US" dirty="0"/>
              <a:t>For a first child, </a:t>
            </a:r>
            <a:r>
              <a:rPr lang="en-US" dirty="0" err="1"/>
              <a:t>previousSibling</a:t>
            </a:r>
            <a:r>
              <a:rPr lang="en-US" dirty="0"/>
              <a:t> will be null, and for a last child, </a:t>
            </a:r>
            <a:r>
              <a:rPr lang="en-US" dirty="0" err="1"/>
              <a:t>nextSibling</a:t>
            </a:r>
            <a:r>
              <a:rPr lang="en-US" dirty="0"/>
              <a:t> will be null</a:t>
            </a:r>
          </a:p>
        </p:txBody>
      </p:sp>
    </p:spTree>
    <p:extLst>
      <p:ext uri="{BB962C8B-B14F-4D97-AF65-F5344CB8AC3E}">
        <p14:creationId xmlns:p14="http://schemas.microsoft.com/office/powerpoint/2010/main" val="1668203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C0D8-9185-FB45-B5E2-BAB9274C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through the tree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5B33-A595-5C49-8829-3D6945DA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a nested data structure, recursive functions are often useful. The following recursive function scans a document for text nodes containing a given string and returns true when it has found one.</a:t>
            </a:r>
          </a:p>
          <a:p>
            <a:r>
              <a:rPr lang="en-US" dirty="0"/>
              <a:t>The </a:t>
            </a:r>
            <a:r>
              <a:rPr lang="en-US" dirty="0" err="1"/>
              <a:t>nodeValue</a:t>
            </a:r>
            <a:r>
              <a:rPr lang="en-US" dirty="0"/>
              <a:t> property of a text node refers to the string of text that it represents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54377-E0DC-3047-BC67-6A4E1FBA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345" y="4150658"/>
            <a:ext cx="3846473" cy="20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F7-C5F7-4D23-9ADE-41CA0B19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is the Document Object Model (DOM)?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693-50FA-420C-B136-F7D4BE11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7652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It is a representation of the HTML that makes up the web page</a:t>
            </a:r>
          </a:p>
          <a:p>
            <a:r>
              <a:rPr lang="en-US" dirty="0">
                <a:effectLst/>
              </a:rPr>
              <a:t>When a web page is loaded, the following happens:</a:t>
            </a:r>
          </a:p>
          <a:p>
            <a:pPr lvl="1"/>
            <a:r>
              <a:rPr lang="en-US" dirty="0">
                <a:effectLst/>
              </a:rPr>
              <a:t>The JavaScript engine analyzes the HTML</a:t>
            </a:r>
          </a:p>
          <a:p>
            <a:pPr lvl="1"/>
            <a:r>
              <a:rPr lang="en-US" dirty="0">
                <a:effectLst/>
              </a:rPr>
              <a:t>The JavaScript converts the HTML into an internal format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that the runtime environment can actually run.</a:t>
            </a:r>
          </a:p>
          <a:p>
            <a:pPr lvl="2"/>
            <a:r>
              <a:rPr lang="en-US" dirty="0">
                <a:effectLst/>
              </a:rPr>
              <a:t>This internal format is called the DOM tree. </a:t>
            </a:r>
          </a:p>
          <a:p>
            <a:pPr lvl="2"/>
            <a:r>
              <a:rPr lang="en-US" dirty="0">
                <a:effectLst/>
              </a:rPr>
              <a:t>The act of analyzing and converting is called parsing the document.</a:t>
            </a:r>
          </a:p>
          <a:p>
            <a:pPr lvl="1"/>
            <a:r>
              <a:rPr lang="en-US" dirty="0">
                <a:effectLst/>
              </a:rPr>
              <a:t>The browser then builds up a model of the document’s structure</a:t>
            </a:r>
          </a:p>
          <a:p>
            <a:pPr lvl="1"/>
            <a:r>
              <a:rPr lang="en-US" dirty="0">
                <a:effectLst/>
              </a:rPr>
              <a:t>The browser then uses the model to draw the page on the screen</a:t>
            </a:r>
          </a:p>
          <a:p>
            <a:r>
              <a:rPr lang="en-US" dirty="0">
                <a:effectLst/>
              </a:rPr>
              <a:t>The model of the document is a live data structure that you can read from and change</a:t>
            </a:r>
          </a:p>
          <a:p>
            <a:pPr lvl="1"/>
            <a:r>
              <a:rPr lang="en-US" dirty="0">
                <a:effectLst/>
              </a:rPr>
              <a:t>When it is modified, the page on the screen is updated to reflect the changes</a:t>
            </a:r>
          </a:p>
        </p:txBody>
      </p:sp>
    </p:spTree>
    <p:extLst>
      <p:ext uri="{BB962C8B-B14F-4D97-AF65-F5344CB8AC3E}">
        <p14:creationId xmlns:p14="http://schemas.microsoft.com/office/powerpoint/2010/main" val="2120128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288E-71EB-6D42-A16C-00048A0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BBE67-A227-884B-BEA3-E8FB3834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everything about the DOM data structure can be changed</a:t>
            </a:r>
          </a:p>
          <a:p>
            <a:r>
              <a:rPr lang="en-US" dirty="0"/>
              <a:t>Element nodes have a number of methods that can be used to change their content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removeChild</a:t>
            </a:r>
            <a:r>
              <a:rPr lang="en-US" dirty="0"/>
              <a:t> method removes the given child node from the document</a:t>
            </a:r>
          </a:p>
          <a:p>
            <a:pPr lvl="1"/>
            <a:r>
              <a:rPr lang="en-US" dirty="0"/>
              <a:t>To add a child, we can use </a:t>
            </a:r>
            <a:r>
              <a:rPr lang="en-US" dirty="0" err="1"/>
              <a:t>appendChild</a:t>
            </a:r>
            <a:r>
              <a:rPr lang="en-US" dirty="0"/>
              <a:t>, which puts it at the end of the list of children, or </a:t>
            </a:r>
            <a:r>
              <a:rPr lang="en-US" dirty="0" err="1"/>
              <a:t>insertBefore</a:t>
            </a:r>
            <a:r>
              <a:rPr lang="en-US" dirty="0"/>
              <a:t>, which inserts the node given as the first argument before the node given as the second argument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0EBFA-2FD7-1C49-B8BC-DF46B49E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23" y="4826000"/>
            <a:ext cx="4871717" cy="1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8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B4FA-55EB-DE44-97B7-9EF2AE9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document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56A1-34D4-7548-B666-16C018BE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node can exist in the document in only one place</a:t>
            </a:r>
          </a:p>
          <a:p>
            <a:pPr lvl="1"/>
            <a:r>
              <a:rPr lang="en-US" dirty="0"/>
              <a:t>Inserting paragraph “Three” in front of paragraph “One” will first remove it from the end of the document and then insert it at the front, resulting in “Three/One/Two”</a:t>
            </a:r>
          </a:p>
          <a:p>
            <a:pPr lvl="1"/>
            <a:r>
              <a:rPr lang="en-US" dirty="0"/>
              <a:t>All operations that insert a node somewhere will, as a side effect, cause it to be removed from its current position (if it has one)</a:t>
            </a:r>
          </a:p>
          <a:p>
            <a:r>
              <a:rPr lang="en-US" dirty="0"/>
              <a:t>The </a:t>
            </a:r>
            <a:r>
              <a:rPr lang="en-US" dirty="0" err="1"/>
              <a:t>replaceChild</a:t>
            </a:r>
            <a:r>
              <a:rPr lang="en-US" dirty="0"/>
              <a:t> method is used to replace a child node with another one</a:t>
            </a:r>
          </a:p>
          <a:p>
            <a:pPr lvl="1"/>
            <a:r>
              <a:rPr lang="en-US" dirty="0"/>
              <a:t>It takes as arguments two nodes: the new node and the node to be replaced</a:t>
            </a:r>
          </a:p>
          <a:p>
            <a:pPr lvl="1"/>
            <a:r>
              <a:rPr lang="en-US" dirty="0"/>
              <a:t>The replaced node must be a child of the element the method is called on</a:t>
            </a:r>
          </a:p>
          <a:p>
            <a:pPr lvl="1"/>
            <a:r>
              <a:rPr lang="en-US" dirty="0"/>
              <a:t>Both </a:t>
            </a:r>
            <a:r>
              <a:rPr lang="en-US" dirty="0" err="1"/>
              <a:t>replaceChild</a:t>
            </a:r>
            <a:r>
              <a:rPr lang="en-US" dirty="0"/>
              <a:t> and </a:t>
            </a:r>
            <a:r>
              <a:rPr lang="en-US" dirty="0" err="1"/>
              <a:t>insertBefore</a:t>
            </a:r>
            <a:r>
              <a:rPr lang="en-US" dirty="0"/>
              <a:t> expect the new node as their first argument</a:t>
            </a:r>
          </a:p>
        </p:txBody>
      </p:sp>
    </p:spTree>
    <p:extLst>
      <p:ext uri="{BB962C8B-B14F-4D97-AF65-F5344CB8AC3E}">
        <p14:creationId xmlns:p14="http://schemas.microsoft.com/office/powerpoint/2010/main" val="131192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6734-D260-0E45-B7B4-D078DA0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394A-658D-E54D-BD4D-942621B1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on the following slide, we want to write a script that replaces all images (&lt;</a:t>
            </a:r>
            <a:r>
              <a:rPr lang="en-US" dirty="0" err="1"/>
              <a:t>img</a:t>
            </a:r>
            <a:r>
              <a:rPr lang="en-US" dirty="0"/>
              <a:t>&gt; tags) in the document with the text held in their alt attributes, which specifies an alternative textual representation of the image</a:t>
            </a:r>
          </a:p>
          <a:p>
            <a:r>
              <a:rPr lang="en-US" dirty="0"/>
              <a:t>This involves not only removing the images but adding a new text node to replace them. For this, we use the </a:t>
            </a:r>
            <a:r>
              <a:rPr lang="en-US" dirty="0" err="1"/>
              <a:t>document.createTextNode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0332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2AAC-0EB7-6B47-8C42-E7772835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9148-87A0-C445-B3F9-75CE6EFE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089F8-1306-644E-A0A2-31A4E18B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85" y="2052917"/>
            <a:ext cx="7362393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8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6542-0A7D-C940-B355-7D154054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532A-B824-8A4D-951C-1C4F5C53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string, </a:t>
            </a:r>
            <a:r>
              <a:rPr lang="en-US" dirty="0" err="1"/>
              <a:t>createTextNode</a:t>
            </a:r>
            <a:r>
              <a:rPr lang="en-US" dirty="0"/>
              <a:t> gives us a type 3 DOM node (a text node), which we can insert into the document to make it show up on the screen</a:t>
            </a:r>
          </a:p>
          <a:p>
            <a:r>
              <a:rPr lang="en-US" dirty="0"/>
              <a:t>The loop that goes over the images in the previous slide starts at the end of the list of nodes</a:t>
            </a:r>
          </a:p>
          <a:p>
            <a:pPr lvl="1"/>
            <a:r>
              <a:rPr lang="en-US" dirty="0"/>
              <a:t>This is necessary because the node list returned by a method like </a:t>
            </a:r>
            <a:r>
              <a:rPr lang="en-US" dirty="0" err="1"/>
              <a:t>getElementsByTagName</a:t>
            </a:r>
            <a:r>
              <a:rPr lang="en-US" dirty="0"/>
              <a:t> or a property like childNodes is live, meaning it is updated as the document changes</a:t>
            </a:r>
          </a:p>
          <a:p>
            <a:pPr lvl="1"/>
            <a:r>
              <a:rPr lang="en-US" dirty="0"/>
              <a:t>If we started from the front, removing the first image would cause the list to lose its first element so that the second time the loop repeats, </a:t>
            </a:r>
            <a:r>
              <a:rPr lang="en-US" dirty="0" err="1"/>
              <a:t>wher</a:t>
            </a:r>
            <a:r>
              <a:rPr lang="en-US" dirty="0"/>
              <a:t> I is 1, it would stop because the length of the collection is now also 1</a:t>
            </a:r>
          </a:p>
        </p:txBody>
      </p:sp>
    </p:spTree>
    <p:extLst>
      <p:ext uri="{BB962C8B-B14F-4D97-AF65-F5344CB8AC3E}">
        <p14:creationId xmlns:p14="http://schemas.microsoft.com/office/powerpoint/2010/main" val="1958666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D9-B542-2347-8D6C-AA7F6365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BE5A-66D9-AC44-9694-14029F6E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a solid collection of nodes, as opposed to a live one, you can convert the collection to a real array by calling the array slice method on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50B2D-CCF1-264B-B5E6-3EEBB595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3429000"/>
            <a:ext cx="7408985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A6C8-2A8A-1A4E-9506-F194392C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E4F8-D080-C74D-A3ED-6D303FB9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regular element nodes, you can use the </a:t>
            </a:r>
            <a:r>
              <a:rPr lang="en-US" dirty="0" err="1"/>
              <a:t>document.createElement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Takes a tag name and returns a new empty node of the given type</a:t>
            </a:r>
          </a:p>
          <a:p>
            <a:r>
              <a:rPr lang="en-US" dirty="0"/>
              <a:t>The example on the next slide defines a utility </a:t>
            </a:r>
            <a:r>
              <a:rPr lang="en-US" dirty="0" err="1"/>
              <a:t>elt</a:t>
            </a:r>
            <a:r>
              <a:rPr lang="en-US" dirty="0"/>
              <a:t>, which creates an element node and treats the rest of its arguments as children to that node</a:t>
            </a:r>
          </a:p>
          <a:p>
            <a:r>
              <a:rPr lang="en-US" dirty="0"/>
              <a:t>The function is then used to add a simple attribution to a quote</a:t>
            </a:r>
          </a:p>
        </p:txBody>
      </p:sp>
    </p:spTree>
    <p:extLst>
      <p:ext uri="{BB962C8B-B14F-4D97-AF65-F5344CB8AC3E}">
        <p14:creationId xmlns:p14="http://schemas.microsoft.com/office/powerpoint/2010/main" val="4200642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AC2E-D2C6-4A4B-AC51-F1FFF93D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nodes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5C339-69F6-4742-9916-73F1BE10C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F2E29-3829-CA4D-8457-44CC3372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2052918"/>
            <a:ext cx="4787900" cy="41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19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9A14-8E72-45D9-A916-0131C20B8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Events in the DOM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7F4CC-50B2-4A48-8CDD-932B70436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0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FB69D-0B45-4517-8D83-648A1164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an event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9CAE-6E52-417F-A3D2-15D2524B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DOM element has its own </a:t>
            </a:r>
            <a:r>
              <a:rPr lang="en-US" dirty="0" err="1"/>
              <a:t>addEventListener</a:t>
            </a:r>
            <a:r>
              <a:rPr lang="en-US" dirty="0"/>
              <a:t> method, which allows you to listen specifically on that element</a:t>
            </a:r>
          </a:p>
          <a:p>
            <a:r>
              <a:rPr lang="en-US" dirty="0"/>
              <a:t>In the following example, a handler is attached to the button node</a:t>
            </a:r>
          </a:p>
          <a:p>
            <a:pPr lvl="1"/>
            <a:r>
              <a:rPr lang="en-US" dirty="0"/>
              <a:t>Clicks on the button cause that handler to run, whereas clicks on the rest of the document do not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2E01-D566-474D-9DAF-66172581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47" y="4150658"/>
            <a:ext cx="5353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238-9C7F-4FA2-B830-8AFD28B8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980" y="1143000"/>
            <a:ext cx="5092906" cy="186601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 HTML document is like a series of nested boxes. Tags such as &lt;body&gt; and &lt;/body&gt; enclose other tags, which in turn contain other tags or text.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06BF373-8AC6-44F7-85BE-A3F642888C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3" r="313"/>
          <a:stretch>
            <a:fillRect/>
          </a:stretch>
        </p:blipFill>
        <p:spPr>
          <a:xfrm>
            <a:off x="6950075" y="1143000"/>
            <a:ext cx="409575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C1D03-AA72-45B4-BD6D-75526F4A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07" y="3657600"/>
            <a:ext cx="4556158" cy="2057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F9A1-9D24-4F40-A93A-F5CD85B8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5980" y="3636335"/>
            <a:ext cx="5084979" cy="2057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0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538F-5029-4996-B275-78325249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an event listener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43D2-825A-463E-B188-397AADF39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removeEventListener</a:t>
            </a:r>
            <a:r>
              <a:rPr lang="en-US" dirty="0"/>
              <a:t> method, called with arguments similar to as </a:t>
            </a:r>
            <a:r>
              <a:rPr lang="en-US" dirty="0" err="1"/>
              <a:t>addEventListener</a:t>
            </a:r>
            <a:r>
              <a:rPr lang="en-US" dirty="0"/>
              <a:t>, removes a handler</a:t>
            </a:r>
          </a:p>
          <a:p>
            <a:r>
              <a:rPr lang="en-US" dirty="0"/>
              <a:t>To be able to unregister a handler function, we give it a name (such as “once”) so that we can pass it to both </a:t>
            </a:r>
            <a:r>
              <a:rPr lang="en-US" dirty="0" err="1"/>
              <a:t>addEventListener</a:t>
            </a:r>
            <a:r>
              <a:rPr lang="en-US" dirty="0"/>
              <a:t> and </a:t>
            </a:r>
            <a:r>
              <a:rPr lang="en-US" dirty="0" err="1"/>
              <a:t>removeEventListener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ACDCD-31CB-4A4A-AF24-3B22EC0E5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07" y="3907221"/>
            <a:ext cx="5314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4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0310-4126-416A-AF06-E588C3B3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471-1937-48ED-9BE1-73EA073E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 functions are passed an argument, called the event object, which gives us additional information about the event</a:t>
            </a:r>
          </a:p>
          <a:p>
            <a:pPr lvl="1"/>
            <a:r>
              <a:rPr lang="en-US" dirty="0"/>
              <a:t>For example, if we want to know which mouse button was pressed, we can look at an event object’s which property</a:t>
            </a:r>
          </a:p>
          <a:p>
            <a:pPr lvl="1"/>
            <a:r>
              <a:rPr lang="en-US" dirty="0"/>
              <a:t>The object’s type property always holds a string identifying the event (for example “click” or “</a:t>
            </a:r>
            <a:r>
              <a:rPr lang="en-US" dirty="0" err="1"/>
              <a:t>mousedown</a:t>
            </a:r>
            <a:r>
              <a:rPr lang="en-US" dirty="0"/>
              <a:t>”)</a:t>
            </a:r>
          </a:p>
          <a:p>
            <a:r>
              <a:rPr lang="en-US" dirty="0"/>
              <a:t>The information stored in an event object differs per type of event</a:t>
            </a:r>
          </a:p>
        </p:txBody>
      </p:sp>
    </p:spTree>
    <p:extLst>
      <p:ext uri="{BB962C8B-B14F-4D97-AF65-F5344CB8AC3E}">
        <p14:creationId xmlns:p14="http://schemas.microsoft.com/office/powerpoint/2010/main" val="1472300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F580-17C4-4EBA-93B5-72862B71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 (cont’d)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57D660-31C9-4D24-BEBB-481C49FA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912" y="2204403"/>
            <a:ext cx="59721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10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7008-A9A8-4944-9748-0B0362A2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D103-FBE7-4DCC-8B30-0F121289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1B78-F334-442C-9331-24E3E236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Document Object Model (DOM)?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4ED4-F70C-48BB-B4AE-E3092B97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444628" cy="4195481"/>
          </a:xfrm>
        </p:spPr>
        <p:txBody>
          <a:bodyPr/>
          <a:lstStyle/>
          <a:p>
            <a:r>
              <a:rPr lang="en-US" dirty="0"/>
              <a:t>The data structure the browser uses to represent the HTML document follows this nested box shape</a:t>
            </a:r>
          </a:p>
          <a:p>
            <a:r>
              <a:rPr lang="en-US" dirty="0"/>
              <a:t>For each box, there is an object with which we can interact to find out things such as:</a:t>
            </a:r>
          </a:p>
          <a:p>
            <a:pPr lvl="1"/>
            <a:r>
              <a:rPr lang="en-US" dirty="0"/>
              <a:t>What HTML tag it represents</a:t>
            </a:r>
          </a:p>
          <a:p>
            <a:pPr lvl="1"/>
            <a:r>
              <a:rPr lang="en-US" dirty="0"/>
              <a:t>Which boxes and text it contains</a:t>
            </a:r>
          </a:p>
          <a:p>
            <a:r>
              <a:rPr lang="en-US" dirty="0"/>
              <a:t>This representation is called the Document Object Model, or DOM, for short</a:t>
            </a:r>
          </a:p>
          <a:p>
            <a:r>
              <a:rPr lang="en-US" dirty="0"/>
              <a:t>The global variable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document</a:t>
            </a:r>
            <a:r>
              <a:rPr lang="en-US" dirty="0"/>
              <a:t> gives us access to these objects</a:t>
            </a:r>
          </a:p>
          <a:p>
            <a:pPr lvl="1"/>
            <a:r>
              <a:rPr lang="en-US" dirty="0"/>
              <a:t>Its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documentElement</a:t>
            </a:r>
            <a:r>
              <a:rPr lang="en-US" dirty="0"/>
              <a:t> property refers to the object representing the HTML tag</a:t>
            </a:r>
          </a:p>
          <a:p>
            <a:pPr lvl="1"/>
            <a:r>
              <a:rPr lang="en-US" dirty="0"/>
              <a:t>It also provides the properties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body</a:t>
            </a:r>
            <a:r>
              <a:rPr lang="en-US" dirty="0"/>
              <a:t>, which hold the objects for those elements</a:t>
            </a:r>
          </a:p>
        </p:txBody>
      </p:sp>
    </p:spTree>
    <p:extLst>
      <p:ext uri="{BB962C8B-B14F-4D97-AF65-F5344CB8AC3E}">
        <p14:creationId xmlns:p14="http://schemas.microsoft.com/office/powerpoint/2010/main" val="13550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535-72A7-4FE0-908A-6FA4DF4D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6D64-92C4-4843-A46B-C845B0A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 is like a tree in that it is composed of many branches</a:t>
            </a:r>
          </a:p>
          <a:p>
            <a:pPr lvl="1"/>
            <a:r>
              <a:rPr lang="en-US" dirty="0"/>
              <a:t>Each element is referred to as a node</a:t>
            </a:r>
          </a:p>
          <a:p>
            <a:pPr lvl="1"/>
            <a:r>
              <a:rPr lang="en-US" dirty="0"/>
              <a:t>Each node may refer to other nodes, referred to as children, which in turn may have their own children</a:t>
            </a:r>
          </a:p>
          <a:p>
            <a:r>
              <a:rPr lang="en-US" dirty="0"/>
              <a:t>For a data structure to be a tree, it must have the following:</a:t>
            </a:r>
          </a:p>
          <a:p>
            <a:pPr lvl="1"/>
            <a:r>
              <a:rPr lang="en-US" dirty="0"/>
              <a:t>A branching structure</a:t>
            </a:r>
          </a:p>
          <a:p>
            <a:pPr lvl="1"/>
            <a:r>
              <a:rPr lang="en-US" dirty="0"/>
              <a:t>No cycles (a node may not contain itself, directly or indirectly)</a:t>
            </a:r>
          </a:p>
          <a:p>
            <a:pPr lvl="1"/>
            <a:r>
              <a:rPr lang="en-US" dirty="0"/>
              <a:t>A single, well-defined root (the root of the DOM is </a:t>
            </a:r>
            <a:br>
              <a:rPr lang="en-US" dirty="0"/>
            </a:b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document.documentElement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68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371E-D99F-43BE-9734-E137760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44D3-97BD-43C1-9549-FFC5519B0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Nodes for regular elements, which represent HTML tags, determine the structure of the document</a:t>
            </a:r>
          </a:p>
          <a:p>
            <a:r>
              <a:rPr lang="en-US" dirty="0"/>
              <a:t>Those nodes can have child nodes. An example is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document.body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/>
              <a:t>Some child nodes can be leaf nodes containing pieces of text or HTML comments</a:t>
            </a:r>
          </a:p>
          <a:p>
            <a:r>
              <a:rPr lang="en-US" dirty="0"/>
              <a:t>In the picture, the leaves are text nodes, and the arrows indicate parent-child relationships between 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3E70E-F42F-469C-B7DD-EF4325B6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4953" y="2663720"/>
            <a:ext cx="4395788" cy="26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175-EFF7-42FA-82B2-916DE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394"/>
          </a:xfrm>
        </p:spPr>
        <p:txBody>
          <a:bodyPr/>
          <a:lstStyle/>
          <a:p>
            <a:r>
              <a:rPr lang="en-US" dirty="0"/>
              <a:t>Quiz Time!!!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5C1D8C-BCE8-4671-B6B0-3E78415AA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800" y="1212850"/>
            <a:ext cx="8672976" cy="241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7C276-87A2-4240-B21F-999CF9BA3FDD}"/>
              </a:ext>
            </a:extLst>
          </p:cNvPr>
          <p:cNvSpPr txBox="1"/>
          <p:nvPr/>
        </p:nvSpPr>
        <p:spPr>
          <a:xfrm>
            <a:off x="1011800" y="3632200"/>
            <a:ext cx="8672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How many children does the body have?</a:t>
            </a:r>
          </a:p>
          <a:p>
            <a:r>
              <a:rPr lang="en-US" dirty="0"/>
              <a:t>How many root nodes are there?</a:t>
            </a:r>
          </a:p>
          <a:p>
            <a:r>
              <a:rPr lang="en-US" dirty="0"/>
              <a:t>Is DOCTYPE the root element?</a:t>
            </a:r>
          </a:p>
          <a:p>
            <a:r>
              <a:rPr lang="en-US" dirty="0"/>
              <a:t>Is the </a:t>
            </a:r>
            <a:r>
              <a:rPr lang="en-US" dirty="0" err="1"/>
              <a:t>img</a:t>
            </a:r>
            <a:r>
              <a:rPr lang="en-US" dirty="0"/>
              <a:t> element a node, given that it’s self closing?</a:t>
            </a:r>
          </a:p>
          <a:p>
            <a:r>
              <a:rPr lang="en-US" dirty="0"/>
              <a:t>Is the a node a child of anyone? If so, who?</a:t>
            </a:r>
          </a:p>
          <a:p>
            <a:r>
              <a:rPr lang="en-US" dirty="0"/>
              <a:t>How many total nodes are there in the tree?</a:t>
            </a:r>
          </a:p>
        </p:txBody>
      </p:sp>
    </p:spTree>
    <p:extLst>
      <p:ext uri="{BB962C8B-B14F-4D97-AF65-F5344CB8AC3E}">
        <p14:creationId xmlns:p14="http://schemas.microsoft.com/office/powerpoint/2010/main" val="34978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61-641D-4807-8777-B0120BA5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Construction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9AE7-38E5-4994-AA32-2A26BE60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78222"/>
          </a:xfrm>
        </p:spPr>
        <p:txBody>
          <a:bodyPr/>
          <a:lstStyle/>
          <a:p>
            <a:r>
              <a:rPr lang="en-US" dirty="0"/>
              <a:t>Once the HTML is parsed in the browser, the DOM gets constructed </a:t>
            </a:r>
            <a:r>
              <a:rPr lang="en-US" i="1" dirty="0"/>
              <a:t>depth first</a:t>
            </a:r>
            <a:r>
              <a:rPr lang="en-US" dirty="0"/>
              <a:t> from top to bottom</a:t>
            </a:r>
          </a:p>
          <a:p>
            <a:r>
              <a:rPr lang="en-US" dirty="0"/>
              <a:t>This means the browser starts at the top, then includes elements down and deeper into nested elements before going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EB23-F960-4282-8800-223000DF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3654155"/>
            <a:ext cx="4992688" cy="2253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924CA-3A16-4725-9014-E91F113DC942}"/>
              </a:ext>
            </a:extLst>
          </p:cNvPr>
          <p:cNvSpPr txBox="1"/>
          <p:nvPr/>
        </p:nvSpPr>
        <p:spPr>
          <a:xfrm>
            <a:off x="6760723" y="3628417"/>
            <a:ext cx="2898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--head</a:t>
            </a:r>
          </a:p>
          <a:p>
            <a:r>
              <a:rPr lang="en-US" dirty="0"/>
              <a:t>----title</a:t>
            </a:r>
          </a:p>
          <a:p>
            <a:r>
              <a:rPr lang="en-US" dirty="0"/>
              <a:t>--body</a:t>
            </a:r>
          </a:p>
          <a:p>
            <a:r>
              <a:rPr lang="en-US" dirty="0"/>
              <a:t>----h1</a:t>
            </a:r>
          </a:p>
          <a:p>
            <a:r>
              <a:rPr lang="en-US" dirty="0"/>
              <a:t>----p (first one)</a:t>
            </a:r>
          </a:p>
          <a:p>
            <a:r>
              <a:rPr lang="en-US" dirty="0"/>
              <a:t>----p (second one)</a:t>
            </a:r>
          </a:p>
          <a:p>
            <a:r>
              <a:rPr lang="en-US" dirty="0"/>
              <a:t>------a</a:t>
            </a:r>
          </a:p>
        </p:txBody>
      </p:sp>
    </p:spTree>
    <p:extLst>
      <p:ext uri="{BB962C8B-B14F-4D97-AF65-F5344CB8AC3E}">
        <p14:creationId xmlns:p14="http://schemas.microsoft.com/office/powerpoint/2010/main" val="383635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9409</TotalTime>
  <Words>2384</Words>
  <Application>Microsoft Macintosh PowerPoint</Application>
  <PresentationFormat>Widescreen</PresentationFormat>
  <Paragraphs>183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Century Gothic</vt:lpstr>
      <vt:lpstr>Courier New</vt:lpstr>
      <vt:lpstr>Wingdings 3</vt:lpstr>
      <vt:lpstr>Ion</vt:lpstr>
      <vt:lpstr>Document Object Model (DOM)</vt:lpstr>
      <vt:lpstr>textContent</vt:lpstr>
      <vt:lpstr>What is the Document Object Model (DOM)?</vt:lpstr>
      <vt:lpstr>An HTML document is like a series of nested boxes. Tags such as &lt;body&gt; and &lt;/body&gt; enclose other tags, which in turn contain other tags or text.</vt:lpstr>
      <vt:lpstr>What is the Document Object Model (DOM)? (cont’d)</vt:lpstr>
      <vt:lpstr>Trees</vt:lpstr>
      <vt:lpstr>Trees (cont’d)</vt:lpstr>
      <vt:lpstr>Quiz Time!!!</vt:lpstr>
      <vt:lpstr>DOM Construction Order</vt:lpstr>
      <vt:lpstr>DOM Construction Order (cont)</vt:lpstr>
      <vt:lpstr>Why do we need to put the &lt;script&gt; tag at the end of the body?</vt:lpstr>
      <vt:lpstr>Let’s test it! First in the head…</vt:lpstr>
      <vt:lpstr>&lt;script&gt; tag in the head - result</vt:lpstr>
      <vt:lpstr>Now let’s place it at the bottom of the body…</vt:lpstr>
      <vt:lpstr>&lt;script&gt; tag at the bottom of the body - result</vt:lpstr>
      <vt:lpstr>DOM – Finding elements</vt:lpstr>
      <vt:lpstr>DOM – Finding elements (cont’d)</vt:lpstr>
      <vt:lpstr>Retrieving elements</vt:lpstr>
      <vt:lpstr>What is the simplest way to get the img element from the HTML below?</vt:lpstr>
      <vt:lpstr>querySelector and querySelectorAll</vt:lpstr>
      <vt:lpstr>querySelectorAll - example</vt:lpstr>
      <vt:lpstr>Attributes</vt:lpstr>
      <vt:lpstr>getAttribute and setAttribute</vt:lpstr>
      <vt:lpstr>textContent</vt:lpstr>
      <vt:lpstr>Updating styles</vt:lpstr>
      <vt:lpstr>Updating styles (cont’d)</vt:lpstr>
      <vt:lpstr>Moving through the tree</vt:lpstr>
      <vt:lpstr>Moving through the tree (cont’d)</vt:lpstr>
      <vt:lpstr>Moving through the tree (cont’d)</vt:lpstr>
      <vt:lpstr>Changing the document</vt:lpstr>
      <vt:lpstr>Changing the document (cont’d)</vt:lpstr>
      <vt:lpstr>Creating nodes</vt:lpstr>
      <vt:lpstr>Creating nodes (cont’d)</vt:lpstr>
      <vt:lpstr>Creating nodes (cont’d)</vt:lpstr>
      <vt:lpstr>Creating nodes (cont’d)</vt:lpstr>
      <vt:lpstr>Creating nodes (cont’d)</vt:lpstr>
      <vt:lpstr>Creating nodes (cont’d)</vt:lpstr>
      <vt:lpstr>Events in the DOM  </vt:lpstr>
      <vt:lpstr>Adding and removing an event listener</vt:lpstr>
      <vt:lpstr>Adding and removing an event listener (cont’d)</vt:lpstr>
      <vt:lpstr>Event objects</vt:lpstr>
      <vt:lpstr>Event object (cont’d)</vt:lpstr>
      <vt:lpstr>Key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(DOM)</dc:title>
  <dc:creator>David Tarvin</dc:creator>
  <cp:lastModifiedBy>Tarvin, David (drtarvin)</cp:lastModifiedBy>
  <cp:revision>34</cp:revision>
  <dcterms:created xsi:type="dcterms:W3CDTF">2022-03-23T13:37:20Z</dcterms:created>
  <dcterms:modified xsi:type="dcterms:W3CDTF">2024-09-15T19:53:50Z</dcterms:modified>
</cp:coreProperties>
</file>