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37fa247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37fa247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37fa247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37fa247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37fa247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37fa247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37fa247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37fa247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37fa247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37fa247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37fa247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37fa247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37fa247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37fa247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c37fa247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c37fa247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37fa247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c37fa247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37fa247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37fa247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37fa24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37fa24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c37fa2472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c37fa2472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c37fa247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c37fa247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c37fa247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c37fa247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c37fa247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c37fa247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c37fa247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c37fa247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c37fa247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c37fa247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37fa247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37fa247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c37fa247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c37fa247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c37fa247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c37fa247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c37fa247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c37fa247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37fa24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37fa24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efd865e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efd865e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baa92a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baa92a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efd865e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efd865e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efd865e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efd865e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c37fa247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c37fa247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efd865e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efd865e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efd865e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efd865e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efd865e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efd865e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efd865e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efd865e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efd865e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efd865e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37fa24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37fa24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efd865e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efd865e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efd865e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efd865e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efd865e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efd865e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efd865e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efd865e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efd865e8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efd865e8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eb68bdb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eb68bd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c37fa247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c37fa247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37fa24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37fa24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c37fa24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c37fa24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c37fa247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c37fa247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37fa247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37fa247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c37fa247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c37fa247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mitripavlutin.com/what-every-javascript-developer-should-know-about-unicod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Unit One</a:t>
            </a:r>
            <a:endParaRPr/>
          </a:p>
          <a:p>
            <a:pPr indent="0" lvl="0" marL="0" rtl="0" algn="ctr">
              <a:spcBef>
                <a:spcPts val="0"/>
              </a:spcBef>
              <a:spcAft>
                <a:spcPts val="0"/>
              </a:spcAft>
              <a:buNone/>
            </a:pPr>
            <a:r>
              <a:rPr lang="en"/>
              <a:t>Data Types &amp; Operators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By: Vanessa Kasun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122" name="Google Shape;122;p22"/>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string is a sequence of one or more characters (letters, numbers, symbols). Strings are useful in that they represent textual data.</a:t>
            </a:r>
            <a:endParaRPr/>
          </a:p>
          <a:p>
            <a:pPr indent="0" lvl="0" marL="0" rtl="0" algn="l">
              <a:spcBef>
                <a:spcPts val="1200"/>
              </a:spcBef>
              <a:spcAft>
                <a:spcPts val="0"/>
              </a:spcAft>
              <a:buNone/>
            </a:pPr>
            <a:r>
              <a:rPr lang="en" sz="1700"/>
              <a:t>In JavaScript, strings exist within either single quotes ' or double quotes ", so to create a string, enclose a sequence of characters in quotes:</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3" name="Google Shape;123;p22"/>
          <p:cNvSpPr txBox="1"/>
          <p:nvPr/>
        </p:nvSpPr>
        <p:spPr>
          <a:xfrm>
            <a:off x="1102025" y="25098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singleQuotes = </a:t>
            </a:r>
            <a:r>
              <a:rPr lang="en">
                <a:solidFill>
                  <a:srgbClr val="38761D"/>
                </a:solidFill>
              </a:rPr>
              <a:t>‘This is a string in a single quotes.’</a:t>
            </a:r>
            <a:r>
              <a:rPr lang="en"/>
              <a:t>;</a:t>
            </a:r>
            <a:r>
              <a:rPr lang="en"/>
              <a:t>  </a:t>
            </a:r>
            <a:endParaRPr/>
          </a:p>
          <a:p>
            <a:pPr indent="0" lvl="0" marL="0" rtl="0" algn="l">
              <a:spcBef>
                <a:spcPts val="0"/>
              </a:spcBef>
              <a:spcAft>
                <a:spcPts val="0"/>
              </a:spcAft>
              <a:buNone/>
            </a:pPr>
            <a:r>
              <a:rPr b="1" lang="en">
                <a:solidFill>
                  <a:srgbClr val="0000FF"/>
                </a:solidFill>
              </a:rPr>
              <a:t>l</a:t>
            </a:r>
            <a:r>
              <a:rPr b="1" lang="en">
                <a:solidFill>
                  <a:srgbClr val="0000FF"/>
                </a:solidFill>
              </a:rPr>
              <a:t>et </a:t>
            </a:r>
            <a:r>
              <a:rPr lang="en"/>
              <a:t>doubleQuotes = </a:t>
            </a:r>
            <a:r>
              <a:rPr lang="en">
                <a:solidFill>
                  <a:srgbClr val="38761D"/>
                </a:solidFill>
              </a:rPr>
              <a:t>“This is a string in double quotes.”</a:t>
            </a:r>
            <a:r>
              <a:rPr lang="en"/>
              <a:t>;</a:t>
            </a:r>
            <a:endParaRPr/>
          </a:p>
        </p:txBody>
      </p:sp>
      <p:sp>
        <p:nvSpPr>
          <p:cNvPr id="124" name="Google Shape;124;p22"/>
          <p:cNvSpPr txBox="1"/>
          <p:nvPr/>
        </p:nvSpPr>
        <p:spPr>
          <a:xfrm>
            <a:off x="537325" y="3342475"/>
            <a:ext cx="79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You can choose to use either single quotes or double quotes, but whichever you decide on you should remain consistent within a program.</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program “Hello, World!” demonstrates how a string can be used in computer programming, as the characters that make up the phrase Hello, World! in the alert() below are a string.</a:t>
            </a:r>
            <a:endParaRPr/>
          </a:p>
        </p:txBody>
      </p:sp>
      <p:sp>
        <p:nvSpPr>
          <p:cNvPr id="130" name="Google Shape;130;p23"/>
          <p:cNvSpPr txBox="1"/>
          <p:nvPr/>
        </p:nvSpPr>
        <p:spPr>
          <a:xfrm>
            <a:off x="364250" y="1398725"/>
            <a:ext cx="5583000" cy="3155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a:t>
            </a:r>
            <a:r>
              <a:rPr lang="en">
                <a:solidFill>
                  <a:srgbClr val="0000FF"/>
                </a:solidFill>
              </a:rPr>
              <a:t>DOCTYPE HTML</a:t>
            </a:r>
            <a:r>
              <a:rPr lang="en"/>
              <a:t>&gt;</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rPr lang="en"/>
              <a:t>&lt;head&gt;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solidFill>
                  <a:srgbClr val="0000FF"/>
                </a:solidFill>
              </a:rPr>
              <a:t>function </a:t>
            </a:r>
            <a:r>
              <a:rPr lang="en">
                <a:solidFill>
                  <a:srgbClr val="980000"/>
                </a:solidFill>
              </a:rPr>
              <a:t>hellFunction() </a:t>
            </a:r>
            <a:r>
              <a:rPr lang="en"/>
              <a:t>{</a:t>
            </a:r>
            <a:endParaRPr/>
          </a:p>
          <a:p>
            <a:pPr indent="0" lvl="0" marL="0" rtl="0" algn="l">
              <a:spcBef>
                <a:spcPts val="0"/>
              </a:spcBef>
              <a:spcAft>
                <a:spcPts val="0"/>
              </a:spcAft>
              <a:buNone/>
            </a:pPr>
            <a:r>
              <a:rPr lang="en"/>
              <a:t>	</a:t>
            </a:r>
            <a:r>
              <a:rPr lang="en">
                <a:solidFill>
                  <a:srgbClr val="980000"/>
                </a:solidFill>
              </a:rPr>
              <a:t>alert</a:t>
            </a:r>
            <a:r>
              <a:rPr lang="en"/>
              <a:t>(</a:t>
            </a:r>
            <a:r>
              <a:rPr lang="en">
                <a:solidFill>
                  <a:srgbClr val="38761D"/>
                </a:solidFill>
              </a:rPr>
              <a:t>“Hello, World!”</a:t>
            </a:r>
            <a:r>
              <a:rPr lang="en"/>
              <a:t>);</a:t>
            </a:r>
            <a:endParaRPr/>
          </a:p>
          <a:p>
            <a:pPr indent="0" lvl="0" marL="0" rtl="0" algn="l">
              <a:spcBef>
                <a:spcPts val="0"/>
              </a:spcBef>
              <a:spcAft>
                <a:spcPts val="0"/>
              </a:spcAft>
              <a:buNone/>
            </a:pPr>
            <a:r>
              <a:rPr lang="en"/>
              <a:t>}</a:t>
            </a:r>
            <a:r>
              <a:rPr lang="en">
                <a:solidFill>
                  <a:srgbClr val="0000FF"/>
                </a:solidFill>
              </a:rPr>
              <a:t> </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t>&lt;/head&gt;</a:t>
            </a:r>
            <a:endParaRPr/>
          </a:p>
          <a:p>
            <a:pPr indent="0" lvl="0" marL="0" rtl="0" algn="l">
              <a:spcBef>
                <a:spcPts val="0"/>
              </a:spcBef>
              <a:spcAft>
                <a:spcPts val="0"/>
              </a:spcAft>
              <a:buNone/>
            </a:pPr>
            <a:r>
              <a:rPr lang="en"/>
              <a:t>&lt;body&gt;</a:t>
            </a:r>
            <a:endParaRPr/>
          </a:p>
          <a:p>
            <a:pPr indent="0" lvl="0" marL="0" rtl="0" algn="l">
              <a:spcBef>
                <a:spcPts val="0"/>
              </a:spcBef>
              <a:spcAft>
                <a:spcPts val="0"/>
              </a:spcAft>
              <a:buNone/>
            </a:pPr>
            <a:r>
              <a:rPr lang="en"/>
              <a:t>	&lt;p&gt;&lt;button onclick= </a:t>
            </a:r>
            <a:r>
              <a:rPr lang="en">
                <a:solidFill>
                  <a:srgbClr val="38761D"/>
                </a:solidFill>
              </a:rPr>
              <a:t>“helloFunction()”</a:t>
            </a:r>
            <a:r>
              <a:rPr lang="en"/>
              <a:t>&gt; Click me &lt;/button&gt;&lt;/p&gt;</a:t>
            </a:r>
            <a:endParaRPr/>
          </a:p>
          <a:p>
            <a:pPr indent="0" lvl="0" marL="0" rtl="0" algn="l">
              <a:spcBef>
                <a:spcPts val="0"/>
              </a:spcBef>
              <a:spcAft>
                <a:spcPts val="0"/>
              </a:spcAft>
              <a:buNone/>
            </a:pPr>
            <a:r>
              <a:rPr lang="en"/>
              <a:t>&lt;/body&gt;</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t/>
            </a:r>
            <a:endParaRPr sz="1100"/>
          </a:p>
        </p:txBody>
      </p:sp>
      <p:sp>
        <p:nvSpPr>
          <p:cNvPr id="131" name="Google Shape;131;p23"/>
          <p:cNvSpPr txBox="1"/>
          <p:nvPr/>
        </p:nvSpPr>
        <p:spPr>
          <a:xfrm>
            <a:off x="6193150" y="1548275"/>
            <a:ext cx="214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Output: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Hello, World!</a:t>
            </a:r>
            <a:endParaRP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with other data types, we can store strings in variables:</a:t>
            </a:r>
            <a:endParaRPr/>
          </a:p>
        </p:txBody>
      </p:sp>
      <p:sp>
        <p:nvSpPr>
          <p:cNvPr id="137" name="Google Shape;137;p24"/>
          <p:cNvSpPr txBox="1"/>
          <p:nvPr/>
        </p:nvSpPr>
        <p:spPr>
          <a:xfrm>
            <a:off x="628350" y="779425"/>
            <a:ext cx="4389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hw</a:t>
            </a:r>
            <a:r>
              <a:rPr lang="en">
                <a:solidFill>
                  <a:srgbClr val="0000FF"/>
                </a:solidFill>
              </a:rPr>
              <a:t> = </a:t>
            </a:r>
            <a:r>
              <a:rPr lang="en">
                <a:solidFill>
                  <a:srgbClr val="38761D"/>
                </a:solidFill>
              </a:rPr>
              <a:t>“Hello, World!”</a:t>
            </a:r>
            <a:r>
              <a:rPr lang="en"/>
              <a:t>;</a:t>
            </a:r>
            <a:endParaRPr sz="1100"/>
          </a:p>
        </p:txBody>
      </p:sp>
      <p:sp>
        <p:nvSpPr>
          <p:cNvPr id="138" name="Google Shape;138;p24"/>
          <p:cNvSpPr txBox="1"/>
          <p:nvPr/>
        </p:nvSpPr>
        <p:spPr>
          <a:xfrm>
            <a:off x="510025" y="1375250"/>
            <a:ext cx="63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And display the string in the alert() by calling the variable:</a:t>
            </a:r>
            <a:endParaRPr>
              <a:solidFill>
                <a:schemeClr val="lt2"/>
              </a:solidFill>
            </a:endParaRPr>
          </a:p>
        </p:txBody>
      </p:sp>
      <p:sp>
        <p:nvSpPr>
          <p:cNvPr id="139" name="Google Shape;139;p24"/>
          <p:cNvSpPr txBox="1"/>
          <p:nvPr/>
        </p:nvSpPr>
        <p:spPr>
          <a:xfrm>
            <a:off x="698775" y="1733275"/>
            <a:ext cx="4389900" cy="1908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solidFill>
                  <a:srgbClr val="0000FF"/>
                </a:solidFill>
              </a:rPr>
              <a:t>let </a:t>
            </a:r>
            <a:r>
              <a:rPr lang="en"/>
              <a:t>hw</a:t>
            </a:r>
            <a:r>
              <a:rPr lang="en">
                <a:solidFill>
                  <a:srgbClr val="0000FF"/>
                </a:solidFill>
              </a:rPr>
              <a:t> = </a:t>
            </a:r>
            <a:r>
              <a:rPr lang="en">
                <a:solidFill>
                  <a:srgbClr val="38761D"/>
                </a:solidFill>
              </a:rPr>
              <a:t>“Hello, World!”</a:t>
            </a:r>
            <a:r>
              <a:rPr lang="en"/>
              <a:t>;</a:t>
            </a:r>
            <a:endParaRPr sz="1100"/>
          </a:p>
          <a:p>
            <a:pPr indent="0" lvl="0" marL="0" rtl="0" algn="l">
              <a:spcBef>
                <a:spcPts val="0"/>
              </a:spcBef>
              <a:spcAft>
                <a:spcPts val="0"/>
              </a:spcAft>
              <a:buNone/>
            </a:pPr>
            <a:r>
              <a:rPr lang="en">
                <a:solidFill>
                  <a:srgbClr val="0000FF"/>
                </a:solidFill>
              </a:rPr>
              <a:t>function </a:t>
            </a:r>
            <a:r>
              <a:rPr lang="en">
                <a:solidFill>
                  <a:srgbClr val="980000"/>
                </a:solidFill>
              </a:rPr>
              <a:t>helloFunction()</a:t>
            </a:r>
            <a:r>
              <a:rPr lang="en"/>
              <a:t>{</a:t>
            </a:r>
            <a:endParaRPr/>
          </a:p>
          <a:p>
            <a:pPr indent="0" lvl="0" marL="0" rtl="0" algn="l">
              <a:spcBef>
                <a:spcPts val="0"/>
              </a:spcBef>
              <a:spcAft>
                <a:spcPts val="0"/>
              </a:spcAft>
              <a:buNone/>
            </a:pPr>
            <a:r>
              <a:rPr lang="en"/>
              <a:t>	</a:t>
            </a:r>
            <a:r>
              <a:rPr lang="en">
                <a:solidFill>
                  <a:srgbClr val="980000"/>
                </a:solidFill>
              </a:rPr>
              <a:t>alert</a:t>
            </a:r>
            <a:r>
              <a:rPr lang="en"/>
              <a:t>(hw);</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t>...</a:t>
            </a:r>
            <a:endParaRPr/>
          </a:p>
        </p:txBody>
      </p:sp>
      <p:sp>
        <p:nvSpPr>
          <p:cNvPr id="140" name="Google Shape;140;p24"/>
          <p:cNvSpPr txBox="1"/>
          <p:nvPr/>
        </p:nvSpPr>
        <p:spPr>
          <a:xfrm>
            <a:off x="6405025" y="2250800"/>
            <a:ext cx="140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Hello, World!</a:t>
            </a:r>
            <a:endParaRPr>
              <a:solidFill>
                <a:schemeClr val="lt2"/>
              </a:solidFill>
            </a:endParaRPr>
          </a:p>
        </p:txBody>
      </p:sp>
      <p:sp>
        <p:nvSpPr>
          <p:cNvPr id="141" name="Google Shape;141;p24"/>
          <p:cNvSpPr/>
          <p:nvPr/>
        </p:nvSpPr>
        <p:spPr>
          <a:xfrm>
            <a:off x="5364350" y="2522800"/>
            <a:ext cx="765000" cy="32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698775" y="3911725"/>
            <a:ext cx="718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2"/>
                </a:solidFill>
              </a:rPr>
              <a:t>-- There are many operations that we can perform on strings within our programs in order to manipulate them to achieve the results we are seeking. Strings are important for communicating information to the user, and for the user to communicate information back to the program.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up code lines within strings</a:t>
            </a:r>
            <a:endParaRPr/>
          </a:p>
        </p:txBody>
      </p:sp>
      <p:sp>
        <p:nvSpPr>
          <p:cNvPr id="148" name="Google Shape;148;p25"/>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JavaScript, you can </a:t>
            </a:r>
            <a:r>
              <a:rPr lang="en"/>
              <a:t>declare</a:t>
            </a:r>
            <a:r>
              <a:rPr lang="en"/>
              <a:t> a line break (or a new line) with the \n character.</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The document.write() method writes a string of text to a document stream opened by document.open()</a:t>
            </a:r>
            <a:endParaRPr sz="1400">
              <a:solidFill>
                <a:srgbClr val="000000"/>
              </a:solidFill>
            </a:endParaRPr>
          </a:p>
          <a:p>
            <a:pPr indent="0" lvl="0" marL="0" rtl="0" algn="l">
              <a:spcBef>
                <a:spcPts val="1200"/>
              </a:spcBef>
              <a:spcAft>
                <a:spcPts val="1200"/>
              </a:spcAft>
              <a:buNone/>
            </a:pPr>
            <a:r>
              <a:t/>
            </a:r>
            <a:endParaRPr/>
          </a:p>
        </p:txBody>
      </p:sp>
      <p:sp>
        <p:nvSpPr>
          <p:cNvPr id="149" name="Google Shape;149;p25"/>
          <p:cNvSpPr txBox="1"/>
          <p:nvPr/>
        </p:nvSpPr>
        <p:spPr>
          <a:xfrm>
            <a:off x="2791675" y="1317175"/>
            <a:ext cx="25176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lineBreak = </a:t>
            </a:r>
            <a:r>
              <a:rPr lang="en">
                <a:solidFill>
                  <a:srgbClr val="38761D"/>
                </a:solidFill>
              </a:rPr>
              <a:t>‘\n’</a:t>
            </a:r>
            <a:r>
              <a:rPr lang="en"/>
              <a:t>;</a:t>
            </a:r>
            <a:endParaRPr/>
          </a:p>
        </p:txBody>
      </p:sp>
      <p:sp>
        <p:nvSpPr>
          <p:cNvPr id="150" name="Google Shape;150;p25"/>
          <p:cNvSpPr txBox="1"/>
          <p:nvPr/>
        </p:nvSpPr>
        <p:spPr>
          <a:xfrm>
            <a:off x="2546450" y="3085300"/>
            <a:ext cx="47256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document.write(</a:t>
            </a:r>
            <a:r>
              <a:rPr lang="en">
                <a:solidFill>
                  <a:srgbClr val="38761D"/>
                </a:solidFill>
              </a:rPr>
              <a:t>“\n”</a:t>
            </a:r>
            <a:r>
              <a:rPr lang="en"/>
              <a:t>); // new line in js</a:t>
            </a:r>
            <a:endParaRPr/>
          </a:p>
          <a:p>
            <a:pPr indent="0" lvl="0" marL="0" rtl="0" algn="l">
              <a:spcBef>
                <a:spcPts val="0"/>
              </a:spcBef>
              <a:spcAft>
                <a:spcPts val="0"/>
              </a:spcAft>
              <a:buNone/>
            </a:pPr>
            <a:r>
              <a:rPr lang="en"/>
              <a:t>//second method for html page</a:t>
            </a:r>
            <a:endParaRPr/>
          </a:p>
          <a:p>
            <a:pPr indent="0" lvl="0" marL="0" rtl="0" algn="l">
              <a:spcBef>
                <a:spcPts val="0"/>
              </a:spcBef>
              <a:spcAft>
                <a:spcPts val="0"/>
              </a:spcAft>
              <a:buNone/>
            </a:pPr>
            <a:r>
              <a:rPr lang="en"/>
              <a:t>document.write(</a:t>
            </a:r>
            <a:r>
              <a:rPr lang="en">
                <a:solidFill>
                  <a:srgbClr val="38761D"/>
                </a:solidFill>
              </a:rPr>
              <a:t>“&lt;br&gt;”</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Escaping Characters</a:t>
            </a:r>
            <a:endParaRPr/>
          </a:p>
        </p:txBody>
      </p:sp>
      <p:sp>
        <p:nvSpPr>
          <p:cNvPr id="156" name="Google Shape;156;p26"/>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strings must be written within quotes, JavaScript will misunderstand the following string...</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The solution to avoid this problem, is to use the backslash escape character.</a:t>
            </a:r>
            <a:endParaRPr/>
          </a:p>
          <a:p>
            <a:pPr indent="0" lvl="0" marL="0" rtl="0" algn="l">
              <a:spcBef>
                <a:spcPts val="1200"/>
              </a:spcBef>
              <a:spcAft>
                <a:spcPts val="0"/>
              </a:spcAft>
              <a:buNone/>
            </a:pPr>
            <a:r>
              <a:rPr lang="en"/>
              <a:t>The backslash (\) escape character turns special characters into string characters:</a:t>
            </a:r>
            <a:endParaRPr/>
          </a:p>
          <a:p>
            <a:pPr indent="0" lvl="0" marL="0" rtl="0" algn="l">
              <a:spcBef>
                <a:spcPts val="1200"/>
              </a:spcBef>
              <a:spcAft>
                <a:spcPts val="1200"/>
              </a:spcAft>
              <a:buNone/>
            </a:pPr>
            <a:r>
              <a:t/>
            </a:r>
            <a:endParaRPr/>
          </a:p>
        </p:txBody>
      </p:sp>
      <p:sp>
        <p:nvSpPr>
          <p:cNvPr id="157" name="Google Shape;157;p26"/>
          <p:cNvSpPr txBox="1"/>
          <p:nvPr/>
        </p:nvSpPr>
        <p:spPr>
          <a:xfrm>
            <a:off x="1803425" y="173130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“We are the so-called “</a:t>
            </a:r>
            <a:r>
              <a:rPr lang="en"/>
              <a:t>Vikings</a:t>
            </a:r>
            <a:r>
              <a:rPr lang="en">
                <a:solidFill>
                  <a:srgbClr val="980000"/>
                </a:solidFill>
              </a:rPr>
              <a:t>” from the north.”</a:t>
            </a:r>
            <a:r>
              <a:rPr lang="en"/>
              <a:t>;</a:t>
            </a:r>
            <a:endParaRPr/>
          </a:p>
        </p:txBody>
      </p:sp>
      <p:pic>
        <p:nvPicPr>
          <p:cNvPr id="158" name="Google Shape;158;p26"/>
          <p:cNvPicPr preferRelativeResize="0"/>
          <p:nvPr/>
        </p:nvPicPr>
        <p:blipFill>
          <a:blip r:embed="rId3">
            <a:alphaModFix/>
          </a:blip>
          <a:stretch>
            <a:fillRect/>
          </a:stretch>
        </p:blipFill>
        <p:spPr>
          <a:xfrm>
            <a:off x="1816650" y="3591950"/>
            <a:ext cx="5510698" cy="107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62000" y="251675"/>
            <a:ext cx="8520600" cy="417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The sequence \” inserts a double quote in a string:</a:t>
            </a:r>
            <a:endParaRPr sz="14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4" name="Google Shape;164;p27"/>
          <p:cNvSpPr txBox="1"/>
          <p:nvPr/>
        </p:nvSpPr>
        <p:spPr>
          <a:xfrm>
            <a:off x="345675" y="73735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“We are the so-called \“Vikings\” from the north.”</a:t>
            </a:r>
            <a:r>
              <a:rPr lang="en"/>
              <a:t>;</a:t>
            </a:r>
            <a:endParaRPr/>
          </a:p>
        </p:txBody>
      </p:sp>
      <p:pic>
        <p:nvPicPr>
          <p:cNvPr id="165" name="Google Shape;165;p27"/>
          <p:cNvPicPr preferRelativeResize="0"/>
          <p:nvPr/>
        </p:nvPicPr>
        <p:blipFill>
          <a:blip r:embed="rId3">
            <a:alphaModFix/>
          </a:blip>
          <a:stretch>
            <a:fillRect/>
          </a:stretch>
        </p:blipFill>
        <p:spPr>
          <a:xfrm>
            <a:off x="262000" y="1391475"/>
            <a:ext cx="4461124" cy="2840950"/>
          </a:xfrm>
          <a:prstGeom prst="rect">
            <a:avLst/>
          </a:prstGeom>
          <a:noFill/>
          <a:ln>
            <a:noFill/>
          </a:ln>
        </p:spPr>
      </p:pic>
      <p:pic>
        <p:nvPicPr>
          <p:cNvPr id="166" name="Google Shape;166;p27"/>
          <p:cNvPicPr preferRelativeResize="0"/>
          <p:nvPr/>
        </p:nvPicPr>
        <p:blipFill>
          <a:blip r:embed="rId4">
            <a:alphaModFix/>
          </a:blip>
          <a:stretch>
            <a:fillRect/>
          </a:stretch>
        </p:blipFill>
        <p:spPr>
          <a:xfrm>
            <a:off x="5071700" y="2459925"/>
            <a:ext cx="3840350" cy="1267225"/>
          </a:xfrm>
          <a:prstGeom prst="rect">
            <a:avLst/>
          </a:prstGeom>
          <a:noFill/>
          <a:ln>
            <a:noFill/>
          </a:ln>
        </p:spPr>
      </p:pic>
      <p:sp>
        <p:nvSpPr>
          <p:cNvPr id="167" name="Google Shape;167;p27"/>
          <p:cNvSpPr txBox="1"/>
          <p:nvPr/>
        </p:nvSpPr>
        <p:spPr>
          <a:xfrm>
            <a:off x="5276025" y="1954700"/>
            <a:ext cx="29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262000" y="251675"/>
            <a:ext cx="8520600" cy="417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The sequence \” inserts a double quote in a string:</a:t>
            </a:r>
            <a:endParaRPr sz="14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3" name="Google Shape;173;p28"/>
          <p:cNvSpPr txBox="1"/>
          <p:nvPr/>
        </p:nvSpPr>
        <p:spPr>
          <a:xfrm>
            <a:off x="345675" y="73735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 It\’s alright.’</a:t>
            </a:r>
            <a:r>
              <a:rPr lang="en"/>
              <a:t>;</a:t>
            </a:r>
            <a:endParaRPr/>
          </a:p>
        </p:txBody>
      </p:sp>
      <p:sp>
        <p:nvSpPr>
          <p:cNvPr id="174" name="Google Shape;174;p28"/>
          <p:cNvSpPr txBox="1"/>
          <p:nvPr/>
        </p:nvSpPr>
        <p:spPr>
          <a:xfrm>
            <a:off x="5276025" y="1954700"/>
            <a:ext cx="29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a:t>
            </a:r>
            <a:endParaRPr>
              <a:solidFill>
                <a:schemeClr val="lt2"/>
              </a:solidFill>
            </a:endParaRPr>
          </a:p>
        </p:txBody>
      </p:sp>
      <p:pic>
        <p:nvPicPr>
          <p:cNvPr id="175" name="Google Shape;175;p28"/>
          <p:cNvPicPr preferRelativeResize="0"/>
          <p:nvPr/>
        </p:nvPicPr>
        <p:blipFill>
          <a:blip r:embed="rId3">
            <a:alphaModFix/>
          </a:blip>
          <a:stretch>
            <a:fillRect/>
          </a:stretch>
        </p:blipFill>
        <p:spPr>
          <a:xfrm>
            <a:off x="345675" y="1384725"/>
            <a:ext cx="4681249" cy="2599200"/>
          </a:xfrm>
          <a:prstGeom prst="rect">
            <a:avLst/>
          </a:prstGeom>
          <a:noFill/>
          <a:ln>
            <a:noFill/>
          </a:ln>
        </p:spPr>
      </p:pic>
      <p:pic>
        <p:nvPicPr>
          <p:cNvPr id="176" name="Google Shape;176;p28"/>
          <p:cNvPicPr preferRelativeResize="0"/>
          <p:nvPr/>
        </p:nvPicPr>
        <p:blipFill>
          <a:blip r:embed="rId4">
            <a:alphaModFix/>
          </a:blip>
          <a:stretch>
            <a:fillRect/>
          </a:stretch>
        </p:blipFill>
        <p:spPr>
          <a:xfrm>
            <a:off x="5226350" y="2441950"/>
            <a:ext cx="3816110" cy="126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Concatenation</a:t>
            </a:r>
            <a:endParaRPr/>
          </a:p>
        </p:txBody>
      </p:sp>
      <p:sp>
        <p:nvSpPr>
          <p:cNvPr id="182" name="Google Shape;182;p29"/>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3 ways to concatenate string in JavaScript.</a:t>
            </a:r>
            <a:endParaRPr/>
          </a:p>
          <a:p>
            <a:pPr indent="-342900" lvl="0" marL="457200" rtl="0" algn="l">
              <a:spcBef>
                <a:spcPts val="1200"/>
              </a:spcBef>
              <a:spcAft>
                <a:spcPts val="0"/>
              </a:spcAft>
              <a:buSzPts val="1800"/>
              <a:buAutoNum type="arabicPeriod"/>
            </a:pPr>
            <a:r>
              <a:rPr lang="en"/>
              <a:t>Using the + operator</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2.)You can also use +=, where a += b is a shorthand for a = a + 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3" name="Google Shape;183;p29"/>
          <p:cNvSpPr txBox="1"/>
          <p:nvPr/>
        </p:nvSpPr>
        <p:spPr>
          <a:xfrm>
            <a:off x="801225" y="1838975"/>
            <a:ext cx="57975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a:t>
            </a:r>
            <a:r>
              <a:rPr lang="en">
                <a:solidFill>
                  <a:srgbClr val="0000FF"/>
                </a:solidFill>
              </a:rPr>
              <a:t> </a:t>
            </a:r>
            <a:r>
              <a:rPr lang="en"/>
              <a:t>str</a:t>
            </a:r>
            <a:r>
              <a:rPr lang="en"/>
              <a:t> = </a:t>
            </a:r>
            <a:r>
              <a:rPr lang="en">
                <a:solidFill>
                  <a:srgbClr val="0000FF"/>
                </a:solidFill>
              </a:rPr>
              <a:t> </a:t>
            </a:r>
            <a:r>
              <a:rPr lang="en">
                <a:solidFill>
                  <a:srgbClr val="980000"/>
                </a:solidFill>
              </a:rPr>
              <a:t>“Hello” </a:t>
            </a:r>
            <a:r>
              <a:rPr lang="en"/>
              <a:t>+</a:t>
            </a:r>
            <a:r>
              <a:rPr lang="en">
                <a:solidFill>
                  <a:srgbClr val="980000"/>
                </a:solidFill>
              </a:rPr>
              <a:t> “ “ </a:t>
            </a:r>
            <a:r>
              <a:rPr lang="en"/>
              <a:t>+</a:t>
            </a:r>
            <a:r>
              <a:rPr lang="en">
                <a:solidFill>
                  <a:srgbClr val="980000"/>
                </a:solidFill>
              </a:rPr>
              <a:t> “World!”</a:t>
            </a:r>
            <a:r>
              <a:rPr lang="en"/>
              <a:t>;</a:t>
            </a:r>
            <a:endParaRPr/>
          </a:p>
          <a:p>
            <a:pPr indent="0" lvl="0" marL="0" rtl="0" algn="l">
              <a:spcBef>
                <a:spcPts val="0"/>
              </a:spcBef>
              <a:spcAft>
                <a:spcPts val="0"/>
              </a:spcAft>
              <a:buNone/>
            </a:pPr>
            <a:r>
              <a:rPr lang="en"/>
              <a:t>console.log(</a:t>
            </a:r>
            <a:r>
              <a:rPr lang="en">
                <a:solidFill>
                  <a:srgbClr val="0000FF"/>
                </a:solidFill>
              </a:rPr>
              <a:t>str</a:t>
            </a:r>
            <a:r>
              <a:rPr lang="en"/>
              <a:t>); // “Hello World!”</a:t>
            </a:r>
            <a:endParaRPr/>
          </a:p>
        </p:txBody>
      </p:sp>
      <p:sp>
        <p:nvSpPr>
          <p:cNvPr id="184" name="Google Shape;184;p29"/>
          <p:cNvSpPr txBox="1"/>
          <p:nvPr/>
        </p:nvSpPr>
        <p:spPr>
          <a:xfrm>
            <a:off x="801225" y="3134375"/>
            <a:ext cx="57975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 = </a:t>
            </a:r>
            <a:r>
              <a:rPr lang="en">
                <a:solidFill>
                  <a:srgbClr val="0000FF"/>
                </a:solidFill>
              </a:rPr>
              <a:t> </a:t>
            </a:r>
            <a:r>
              <a:rPr lang="en">
                <a:solidFill>
                  <a:srgbClr val="980000"/>
                </a:solidFill>
              </a:rPr>
              <a:t>“Hello”</a:t>
            </a:r>
            <a:r>
              <a:rPr lang="en"/>
              <a:t>;</a:t>
            </a:r>
            <a:endParaRPr/>
          </a:p>
          <a:p>
            <a:pPr indent="0" lvl="0" marL="0" rtl="0" algn="l">
              <a:spcBef>
                <a:spcPts val="0"/>
              </a:spcBef>
              <a:spcAft>
                <a:spcPts val="0"/>
              </a:spcAft>
              <a:buNone/>
            </a:pPr>
            <a:r>
              <a:rPr lang="en"/>
              <a:t>str</a:t>
            </a:r>
            <a:r>
              <a:rPr lang="en">
                <a:solidFill>
                  <a:srgbClr val="0000FF"/>
                </a:solidFill>
              </a:rPr>
              <a:t> </a:t>
            </a:r>
            <a:r>
              <a:rPr lang="en"/>
              <a:t>=+ </a:t>
            </a:r>
            <a:r>
              <a:rPr lang="en">
                <a:solidFill>
                  <a:srgbClr val="0000FF"/>
                </a:solidFill>
              </a:rPr>
              <a:t> </a:t>
            </a:r>
            <a:r>
              <a:rPr lang="en">
                <a:solidFill>
                  <a:srgbClr val="980000"/>
                </a:solidFill>
              </a:rPr>
              <a:t>“ ”</a:t>
            </a:r>
            <a:r>
              <a:rPr lang="en"/>
              <a:t>;</a:t>
            </a:r>
            <a:endParaRPr/>
          </a:p>
          <a:p>
            <a:pPr indent="0" lvl="0" marL="0" rtl="0" algn="l">
              <a:spcBef>
                <a:spcPts val="0"/>
              </a:spcBef>
              <a:spcAft>
                <a:spcPts val="0"/>
              </a:spcAft>
              <a:buNone/>
            </a:pPr>
            <a:r>
              <a:rPr lang="en"/>
              <a:t>str</a:t>
            </a:r>
            <a:r>
              <a:rPr lang="en">
                <a:solidFill>
                  <a:srgbClr val="0000FF"/>
                </a:solidFill>
              </a:rPr>
              <a:t> </a:t>
            </a:r>
            <a:r>
              <a:rPr lang="en"/>
              <a:t>=+ </a:t>
            </a:r>
            <a:r>
              <a:rPr lang="en">
                <a:solidFill>
                  <a:srgbClr val="0000FF"/>
                </a:solidFill>
              </a:rPr>
              <a:t> </a:t>
            </a:r>
            <a:r>
              <a:rPr lang="en">
                <a:solidFill>
                  <a:srgbClr val="980000"/>
                </a:solidFill>
              </a:rPr>
              <a:t>“ World!”</a:t>
            </a:r>
            <a:r>
              <a:rPr lang="en"/>
              <a:t>;</a:t>
            </a:r>
            <a:endParaRPr/>
          </a:p>
          <a:p>
            <a:pPr indent="0" lvl="0" marL="0" rtl="0" algn="l">
              <a:spcBef>
                <a:spcPts val="0"/>
              </a:spcBef>
              <a:spcAft>
                <a:spcPts val="0"/>
              </a:spcAft>
              <a:buNone/>
            </a:pPr>
            <a:r>
              <a:rPr lang="en"/>
              <a:t>console.log(</a:t>
            </a:r>
            <a:r>
              <a:rPr lang="en">
                <a:solidFill>
                  <a:srgbClr val="0000FF"/>
                </a:solidFill>
              </a:rPr>
              <a:t>str</a:t>
            </a:r>
            <a:r>
              <a:rPr lang="en"/>
              <a:t>); // “Hello World!”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11700" y="26825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If the left hand side of the + operator is a string, JavaScript will coerce the right hand side to a string. That means it is safe to concatenate objects, numbers, null, and undefined.</a:t>
            </a:r>
            <a:endParaRPr/>
          </a:p>
          <a:p>
            <a:pPr indent="0" lvl="0" marL="0" rtl="0" algn="l">
              <a:spcBef>
                <a:spcPts val="1200"/>
              </a:spcBef>
              <a:spcAft>
                <a:spcPts val="1200"/>
              </a:spcAft>
              <a:buNone/>
            </a:pPr>
            <a:r>
              <a:t/>
            </a:r>
            <a:endParaRPr/>
          </a:p>
        </p:txBody>
      </p:sp>
      <p:sp>
        <p:nvSpPr>
          <p:cNvPr id="190" name="Google Shape;190;p30"/>
          <p:cNvSpPr txBox="1"/>
          <p:nvPr/>
        </p:nvSpPr>
        <p:spPr>
          <a:xfrm>
            <a:off x="2298350" y="1312225"/>
            <a:ext cx="5797500" cy="2736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let str = </a:t>
            </a:r>
            <a:r>
              <a:rPr b="1" lang="en" sz="1100">
                <a:solidFill>
                  <a:srgbClr val="980000"/>
                </a:solidFill>
                <a:latin typeface="Courier New"/>
                <a:ea typeface="Courier New"/>
                <a:cs typeface="Courier New"/>
                <a:sym typeface="Courier New"/>
              </a:rPr>
              <a:t>'Values: '</a:t>
            </a:r>
            <a:r>
              <a:rPr b="1" lang="en" sz="1100">
                <a:solidFill>
                  <a:srgbClr val="333333"/>
                </a:solidFill>
                <a:latin typeface="Courier New"/>
                <a:ea typeface="Courier New"/>
                <a:cs typeface="Courier New"/>
                <a:sym typeface="Courier New"/>
              </a:rPr>
              <a:t>;</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38761D"/>
                </a:solidFill>
                <a:latin typeface="Courier New"/>
                <a:ea typeface="Courier New"/>
                <a:cs typeface="Courier New"/>
                <a:sym typeface="Courier New"/>
              </a:rPr>
              <a:t>42</a:t>
            </a:r>
            <a:r>
              <a:rPr b="1" lang="en" sz="1100">
                <a:solidFill>
                  <a:srgbClr val="333333"/>
                </a:solidFill>
                <a:latin typeface="Courier New"/>
                <a:ea typeface="Courier New"/>
                <a:cs typeface="Courier New"/>
                <a:sym typeface="Courier New"/>
              </a:rPr>
              <a:t>; // Values: = Values: + 42</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980000"/>
                </a:solidFill>
                <a:latin typeface="Courier New"/>
                <a:ea typeface="Courier New"/>
                <a:cs typeface="Courier New"/>
                <a:sym typeface="Courier New"/>
              </a:rPr>
              <a:t>' '</a:t>
            </a:r>
            <a:r>
              <a:rPr b="1" lang="en" sz="1100">
                <a:solidFill>
                  <a:srgbClr val="333333"/>
                </a:solidFill>
                <a:latin typeface="Courier New"/>
                <a:ea typeface="Courier New"/>
                <a:cs typeface="Courier New"/>
                <a:sym typeface="Courier New"/>
              </a:rPr>
              <a:t>; // </a:t>
            </a:r>
            <a:r>
              <a:rPr b="1" lang="en" sz="1100">
                <a:solidFill>
                  <a:srgbClr val="333333"/>
                </a:solidFill>
                <a:latin typeface="Courier New"/>
                <a:ea typeface="Courier New"/>
                <a:cs typeface="Courier New"/>
                <a:sym typeface="Courier New"/>
              </a:rPr>
              <a:t>Values: + 42 = Values: + 42 + ‘ ‘</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 //</a:t>
            </a:r>
            <a:r>
              <a:rPr b="1" lang="en" sz="1100">
                <a:solidFill>
                  <a:srgbClr val="333333"/>
                </a:solidFill>
                <a:latin typeface="Courier New"/>
                <a:ea typeface="Courier New"/>
                <a:cs typeface="Courier New"/>
                <a:sym typeface="Courier New"/>
              </a:rPr>
              <a:t> Values: + 42 + ‘ ‘ = Values: + 42 = Values: + 42 +    //‘ ‘ +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980000"/>
                </a:solidFill>
                <a:latin typeface="Courier New"/>
                <a:ea typeface="Courier New"/>
                <a:cs typeface="Courier New"/>
                <a:sym typeface="Courier New"/>
              </a:rPr>
              <a:t>' '</a:t>
            </a:r>
            <a:r>
              <a:rPr b="1" lang="en" sz="1100">
                <a:solidFill>
                  <a:srgbClr val="333333"/>
                </a:solidFill>
                <a:latin typeface="Courier New"/>
                <a:ea typeface="Courier New"/>
                <a:cs typeface="Courier New"/>
                <a:sym typeface="Courier New"/>
              </a:rPr>
              <a:t>;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null;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console.log(</a:t>
            </a:r>
            <a:r>
              <a:rPr b="1" lang="en" sz="1100">
                <a:solidFill>
                  <a:srgbClr val="0000FF"/>
                </a:solidFill>
                <a:latin typeface="Courier New"/>
                <a:ea typeface="Courier New"/>
                <a:cs typeface="Courier New"/>
                <a:sym typeface="Courier New"/>
              </a:rPr>
              <a:t>str</a:t>
            </a:r>
            <a:r>
              <a:rPr b="1" lang="en" sz="1100">
                <a:solidFill>
                  <a:srgbClr val="333333"/>
                </a:solidFill>
                <a:latin typeface="Courier New"/>
                <a:ea typeface="Courier New"/>
                <a:cs typeface="Courier New"/>
                <a:sym typeface="Courier New"/>
              </a:rPr>
              <a:t>); // 'Values: 42 [object Object] null'</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FF"/>
              </a:solidFill>
            </a:endParaRPr>
          </a:p>
        </p:txBody>
      </p:sp>
      <p:sp>
        <p:nvSpPr>
          <p:cNvPr id="191" name="Google Shape;191;p30"/>
          <p:cNvSpPr txBox="1"/>
          <p:nvPr/>
        </p:nvSpPr>
        <p:spPr>
          <a:xfrm>
            <a:off x="2298350" y="4437825"/>
            <a:ext cx="5590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Verdana"/>
                <a:ea typeface="Verdana"/>
                <a:cs typeface="Verdana"/>
                <a:sym typeface="Verdana"/>
              </a:rPr>
              <a:t>The + and += operators are fast on modern JavaScript engines, so no need to worry about something like Java's StringBuilder class.</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Literals</a:t>
            </a:r>
            <a:endParaRPr/>
          </a:p>
        </p:txBody>
      </p:sp>
      <p:sp>
        <p:nvSpPr>
          <p:cNvPr id="197" name="Google Shape;197;p31"/>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Template Literals are a new ES2015 / ES6 feature that allows you to work with strings in a novel way compared to ES5 and below.</a:t>
            </a:r>
            <a:endParaRPr/>
          </a:p>
          <a:p>
            <a:pPr indent="-342900" lvl="0" marL="457200" rtl="0" algn="l">
              <a:spcBef>
                <a:spcPts val="1200"/>
              </a:spcBef>
              <a:spcAft>
                <a:spcPts val="0"/>
              </a:spcAft>
              <a:buSzPts val="1800"/>
              <a:buAutoNum type="arabicPeriod"/>
            </a:pPr>
            <a:r>
              <a:rPr lang="en" sz="1500"/>
              <a:t>T</a:t>
            </a:r>
            <a:r>
              <a:rPr lang="en" sz="1600"/>
              <a:t>he syntax at a first glance is very simple, just use backticks instead of single or double quotes.</a:t>
            </a:r>
            <a:endParaRPr sz="16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8" name="Google Shape;198;p31"/>
          <p:cNvSpPr txBox="1"/>
          <p:nvPr/>
        </p:nvSpPr>
        <p:spPr>
          <a:xfrm>
            <a:off x="1822325" y="2230800"/>
            <a:ext cx="3205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a_string = </a:t>
            </a:r>
            <a:r>
              <a:rPr lang="en">
                <a:solidFill>
                  <a:srgbClr val="0000FF"/>
                </a:solidFill>
              </a:rPr>
              <a:t> </a:t>
            </a:r>
            <a:r>
              <a:rPr lang="en">
                <a:solidFill>
                  <a:srgbClr val="980000"/>
                </a:solidFill>
              </a:rPr>
              <a:t>`</a:t>
            </a:r>
            <a:r>
              <a:rPr lang="en">
                <a:solidFill>
                  <a:srgbClr val="980000"/>
                </a:solidFill>
              </a:rPr>
              <a:t>something`</a:t>
            </a:r>
            <a:r>
              <a:rPr lang="en"/>
              <a:t>;</a:t>
            </a:r>
            <a:endParaRPr/>
          </a:p>
        </p:txBody>
      </p:sp>
      <p:sp>
        <p:nvSpPr>
          <p:cNvPr id="199" name="Google Shape;199;p31"/>
          <p:cNvSpPr txBox="1"/>
          <p:nvPr/>
        </p:nvSpPr>
        <p:spPr>
          <a:xfrm>
            <a:off x="679175" y="2865775"/>
            <a:ext cx="7959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They are unique because they provide a lot of features that normal strings built with quotes do not, in particular:</a:t>
            </a:r>
            <a:endParaRPr>
              <a:solidFill>
                <a:schemeClr val="lt2"/>
              </a:solidFill>
            </a:endParaRPr>
          </a:p>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offer a great syntax to define multiline strings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provide an easy way to interpolate variables and expressions in strings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allow you to create DSLs with template tags (DSL means domain specific language, and it’s for example used in React by Styled Components, to define CSS for a component)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Let’s dive into each of these details.</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Data Types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 are used to classify one particular type of data in programming languages. For instance, a number and a string of characters are different types of data that will be treated differently by JavaScript.</a:t>
            </a:r>
            <a:endParaRPr/>
          </a:p>
          <a:p>
            <a:pPr indent="0" lvl="0" marL="0" rtl="0" algn="l">
              <a:spcBef>
                <a:spcPts val="1200"/>
              </a:spcBef>
              <a:spcAft>
                <a:spcPts val="1200"/>
              </a:spcAft>
              <a:buNone/>
            </a:pPr>
            <a:r>
              <a:rPr lang="en"/>
              <a:t>This is important because the specific data type you use will determine what values you can assign to it and what you can do to it. This is to say, to be able to do operations with variables in JavaScript, it is important to understand the data type of any given variable.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Literals - multiline strings</a:t>
            </a:r>
            <a:endParaRPr/>
          </a:p>
        </p:txBody>
      </p:sp>
      <p:sp>
        <p:nvSpPr>
          <p:cNvPr id="205" name="Google Shape;205;p32"/>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Pre-ES6, to create a string spanning over two lines you had to use the \ character at the end of a line. This allows you to create a string on 2 lines, but it’s rendered on just one line.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6" name="Google Shape;206;p32"/>
          <p:cNvSpPr txBox="1"/>
          <p:nvPr/>
        </p:nvSpPr>
        <p:spPr>
          <a:xfrm>
            <a:off x="2286150" y="1601325"/>
            <a:ext cx="53091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a:t>
            </a:r>
            <a:r>
              <a:rPr lang="en"/>
              <a:t> = </a:t>
            </a:r>
            <a:r>
              <a:rPr lang="en">
                <a:solidFill>
                  <a:srgbClr val="0000FF"/>
                </a:solidFill>
              </a:rPr>
              <a:t> </a:t>
            </a:r>
            <a:r>
              <a:rPr lang="en">
                <a:solidFill>
                  <a:srgbClr val="980000"/>
                </a:solidFill>
              </a:rPr>
              <a:t>‘first part \</a:t>
            </a:r>
            <a:endParaRPr>
              <a:solidFill>
                <a:srgbClr val="980000"/>
              </a:solidFill>
            </a:endParaRPr>
          </a:p>
          <a:p>
            <a:pPr indent="0" lvl="0" marL="914400" rtl="0" algn="l">
              <a:spcBef>
                <a:spcPts val="0"/>
              </a:spcBef>
              <a:spcAft>
                <a:spcPts val="0"/>
              </a:spcAft>
              <a:buNone/>
            </a:pPr>
            <a:r>
              <a:rPr lang="en">
                <a:solidFill>
                  <a:srgbClr val="980000"/>
                </a:solidFill>
              </a:rPr>
              <a:t>second part’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output &gt;&gt; first part </a:t>
            </a:r>
            <a:r>
              <a:rPr lang="en"/>
              <a:t>second part</a:t>
            </a:r>
            <a:endParaRPr/>
          </a:p>
        </p:txBody>
      </p:sp>
      <p:sp>
        <p:nvSpPr>
          <p:cNvPr id="207" name="Google Shape;207;p32"/>
          <p:cNvSpPr txBox="1"/>
          <p:nvPr/>
        </p:nvSpPr>
        <p:spPr>
          <a:xfrm>
            <a:off x="621300" y="2700100"/>
            <a:ext cx="795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 </a:t>
            </a:r>
            <a:r>
              <a:rPr lang="en">
                <a:solidFill>
                  <a:schemeClr val="lt2"/>
                </a:solidFill>
              </a:rPr>
              <a:t>RECAP --: To render a string on multiple lines as well, you </a:t>
            </a:r>
            <a:r>
              <a:rPr lang="en">
                <a:solidFill>
                  <a:schemeClr val="lt2"/>
                </a:solidFill>
              </a:rPr>
              <a:t>explicitly</a:t>
            </a:r>
            <a:r>
              <a:rPr lang="en">
                <a:solidFill>
                  <a:schemeClr val="lt2"/>
                </a:solidFill>
              </a:rPr>
              <a:t> need to add \n at the end of each line. </a:t>
            </a:r>
            <a:endParaRPr>
              <a:solidFill>
                <a:schemeClr val="lt2"/>
              </a:solidFill>
            </a:endParaRPr>
          </a:p>
        </p:txBody>
      </p:sp>
      <p:sp>
        <p:nvSpPr>
          <p:cNvPr id="208" name="Google Shape;208;p32"/>
          <p:cNvSpPr txBox="1"/>
          <p:nvPr/>
        </p:nvSpPr>
        <p:spPr>
          <a:xfrm>
            <a:off x="1875325" y="3377350"/>
            <a:ext cx="5309100" cy="1477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 line\n  \</a:t>
            </a:r>
            <a:endParaRPr>
              <a:solidFill>
                <a:srgbClr val="980000"/>
              </a:solidFill>
            </a:endParaRPr>
          </a:p>
          <a:p>
            <a:pPr indent="0" lvl="0" marL="914400" rtl="0" algn="l">
              <a:spcBef>
                <a:spcPts val="0"/>
              </a:spcBef>
              <a:spcAft>
                <a:spcPts val="0"/>
              </a:spcAft>
              <a:buNone/>
            </a:pPr>
            <a:r>
              <a:rPr lang="en">
                <a:solidFill>
                  <a:srgbClr val="980000"/>
                </a:solidFill>
              </a:rPr>
              <a:t>second line’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 line\n’ </a:t>
            </a:r>
            <a:r>
              <a:rPr lang="en"/>
              <a:t>+</a:t>
            </a:r>
            <a:r>
              <a:rPr lang="en">
                <a:solidFill>
                  <a:srgbClr val="980000"/>
                </a:solidFill>
              </a:rPr>
              <a:t> ‘second line’</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311700" y="231925"/>
            <a:ext cx="8520600" cy="47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Template literals make multiline strings much simpler.</a:t>
            </a:r>
            <a:endParaRPr/>
          </a:p>
          <a:p>
            <a:pPr indent="0" lvl="0" marL="0" rtl="0" algn="l">
              <a:spcBef>
                <a:spcPts val="1200"/>
              </a:spcBef>
              <a:spcAft>
                <a:spcPts val="0"/>
              </a:spcAft>
              <a:buNone/>
            </a:pPr>
            <a:r>
              <a:rPr lang="en"/>
              <a:t>Once a template literal is opened with the backtick, you just press enter to create a new line, with no special characters, and it’s rendered as is:</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a:t>Keep in mind that space is meaningful, so doing this: </a:t>
            </a:r>
            <a:endParaRPr/>
          </a:p>
        </p:txBody>
      </p:sp>
      <p:sp>
        <p:nvSpPr>
          <p:cNvPr id="214" name="Google Shape;214;p33"/>
          <p:cNvSpPr txBox="1"/>
          <p:nvPr/>
        </p:nvSpPr>
        <p:spPr>
          <a:xfrm>
            <a:off x="1176250" y="1526800"/>
            <a:ext cx="32799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a:t>
            </a:r>
            <a:r>
              <a:rPr lang="en">
                <a:solidFill>
                  <a:srgbClr val="980000"/>
                </a:solidFill>
              </a:rPr>
              <a:t>hey </a:t>
            </a:r>
            <a:endParaRPr>
              <a:solidFill>
                <a:srgbClr val="980000"/>
              </a:solidFill>
            </a:endParaRPr>
          </a:p>
          <a:p>
            <a:pPr indent="0" lvl="0" marL="914400" rtl="0" algn="l">
              <a:spcBef>
                <a:spcPts val="0"/>
              </a:spcBef>
              <a:spcAft>
                <a:spcPts val="0"/>
              </a:spcAft>
              <a:buNone/>
            </a:pPr>
            <a:r>
              <a:rPr lang="en">
                <a:solidFill>
                  <a:srgbClr val="980000"/>
                </a:solidFill>
              </a:rPr>
              <a:t>this</a:t>
            </a:r>
            <a:endParaRPr>
              <a:solidFill>
                <a:srgbClr val="980000"/>
              </a:solidFill>
            </a:endParaRPr>
          </a:p>
          <a:p>
            <a:pPr indent="0" lvl="0" marL="914400" rtl="0" algn="l">
              <a:spcBef>
                <a:spcPts val="0"/>
              </a:spcBef>
              <a:spcAft>
                <a:spcPts val="0"/>
              </a:spcAft>
              <a:buNone/>
            </a:pPr>
            <a:r>
              <a:t/>
            </a:r>
            <a:endParaRPr>
              <a:solidFill>
                <a:srgbClr val="980000"/>
              </a:solidFill>
            </a:endParaRPr>
          </a:p>
          <a:p>
            <a:pPr indent="0" lvl="0" marL="914400" rtl="0" algn="l">
              <a:spcBef>
                <a:spcPts val="0"/>
              </a:spcBef>
              <a:spcAft>
                <a:spcPts val="0"/>
              </a:spcAft>
              <a:buNone/>
            </a:pPr>
            <a:r>
              <a:rPr lang="en">
                <a:solidFill>
                  <a:srgbClr val="980000"/>
                </a:solidFill>
              </a:rPr>
              <a:t>string</a:t>
            </a:r>
            <a:endParaRPr>
              <a:solidFill>
                <a:srgbClr val="980000"/>
              </a:solidFill>
            </a:endParaRPr>
          </a:p>
          <a:p>
            <a:pPr indent="0" lvl="0" marL="914400" rtl="0" algn="l">
              <a:spcBef>
                <a:spcPts val="0"/>
              </a:spcBef>
              <a:spcAft>
                <a:spcPts val="0"/>
              </a:spcAft>
              <a:buNone/>
            </a:pPr>
            <a:r>
              <a:rPr lang="en">
                <a:solidFill>
                  <a:srgbClr val="980000"/>
                </a:solidFill>
              </a:rPr>
              <a:t>is awesome`</a:t>
            </a:r>
            <a:r>
              <a:rPr lang="en"/>
              <a:t>;</a:t>
            </a:r>
            <a:endParaRPr/>
          </a:p>
        </p:txBody>
      </p:sp>
      <p:sp>
        <p:nvSpPr>
          <p:cNvPr id="215" name="Google Shape;215;p33"/>
          <p:cNvSpPr txBox="1"/>
          <p:nvPr/>
        </p:nvSpPr>
        <p:spPr>
          <a:xfrm>
            <a:off x="657775" y="3393700"/>
            <a:ext cx="32799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a:t>
            </a:r>
            <a:endParaRPr>
              <a:solidFill>
                <a:srgbClr val="980000"/>
              </a:solidFill>
            </a:endParaRPr>
          </a:p>
          <a:p>
            <a:pPr indent="0" lvl="0" marL="914400" rtl="0" algn="l">
              <a:spcBef>
                <a:spcPts val="0"/>
              </a:spcBef>
              <a:spcAft>
                <a:spcPts val="0"/>
              </a:spcAft>
              <a:buNone/>
            </a:pPr>
            <a:r>
              <a:rPr lang="en">
                <a:solidFill>
                  <a:srgbClr val="980000"/>
                </a:solidFill>
              </a:rPr>
              <a:t>      second` </a:t>
            </a:r>
            <a:endParaRPr/>
          </a:p>
        </p:txBody>
      </p:sp>
      <p:sp>
        <p:nvSpPr>
          <p:cNvPr id="216" name="Google Shape;216;p33"/>
          <p:cNvSpPr/>
          <p:nvPr/>
        </p:nvSpPr>
        <p:spPr>
          <a:xfrm>
            <a:off x="4108175" y="3712275"/>
            <a:ext cx="463800" cy="16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nvSpPr>
        <p:spPr>
          <a:xfrm>
            <a:off x="4734350" y="3612875"/>
            <a:ext cx="29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5F5F5"/>
                </a:solidFill>
              </a:rPr>
              <a:t>I</a:t>
            </a:r>
            <a:r>
              <a:rPr lang="en">
                <a:solidFill>
                  <a:srgbClr val="F5F5F5"/>
                </a:solidFill>
              </a:rPr>
              <a:t>s going to create a string like this:</a:t>
            </a:r>
            <a:endParaRPr>
              <a:solidFill>
                <a:srgbClr val="F5F5F5"/>
              </a:solidFill>
            </a:endParaRPr>
          </a:p>
        </p:txBody>
      </p:sp>
      <p:pic>
        <p:nvPicPr>
          <p:cNvPr id="218" name="Google Shape;218;p33"/>
          <p:cNvPicPr preferRelativeResize="0"/>
          <p:nvPr/>
        </p:nvPicPr>
        <p:blipFill>
          <a:blip r:embed="rId3">
            <a:alphaModFix/>
          </a:blip>
          <a:stretch>
            <a:fillRect/>
          </a:stretch>
        </p:blipFill>
        <p:spPr>
          <a:xfrm>
            <a:off x="4832050" y="4013076"/>
            <a:ext cx="2684600" cy="57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idx="1" type="body"/>
          </p:nvPr>
        </p:nvSpPr>
        <p:spPr>
          <a:xfrm>
            <a:off x="311700" y="231925"/>
            <a:ext cx="8520600" cy="47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an easy way to fix this problem is by having an empty first line, and appending the trim() method right after the closing backtick, which will eliminate any space before the first character: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4" name="Google Shape;224;p34"/>
          <p:cNvSpPr txBox="1"/>
          <p:nvPr/>
        </p:nvSpPr>
        <p:spPr>
          <a:xfrm>
            <a:off x="2567750" y="2060200"/>
            <a:ext cx="32799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a:t>
            </a:r>
            <a:endParaRPr>
              <a:solidFill>
                <a:srgbClr val="980000"/>
              </a:solidFill>
            </a:endParaRPr>
          </a:p>
          <a:p>
            <a:pPr indent="0" lvl="0" marL="0" rtl="0" algn="l">
              <a:spcBef>
                <a:spcPts val="0"/>
              </a:spcBef>
              <a:spcAft>
                <a:spcPts val="0"/>
              </a:spcAft>
              <a:buNone/>
            </a:pPr>
            <a:r>
              <a:rPr lang="en">
                <a:solidFill>
                  <a:srgbClr val="980000"/>
                </a:solidFill>
              </a:rPr>
              <a:t>First</a:t>
            </a:r>
            <a:endParaRPr>
              <a:solidFill>
                <a:srgbClr val="980000"/>
              </a:solidFill>
            </a:endParaRPr>
          </a:p>
          <a:p>
            <a:pPr indent="0" lvl="0" marL="0" rtl="0" algn="l">
              <a:spcBef>
                <a:spcPts val="0"/>
              </a:spcBef>
              <a:spcAft>
                <a:spcPts val="0"/>
              </a:spcAft>
              <a:buNone/>
            </a:pPr>
            <a:r>
              <a:rPr lang="en">
                <a:solidFill>
                  <a:srgbClr val="980000"/>
                </a:solidFill>
              </a:rPr>
              <a:t>Second`</a:t>
            </a:r>
            <a:r>
              <a:rPr lang="en"/>
              <a:t>.</a:t>
            </a:r>
            <a:r>
              <a:rPr lang="en">
                <a:solidFill>
                  <a:srgbClr val="FF9900"/>
                </a:solidFill>
              </a:rPr>
              <a:t>trim</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a:t>
            </a:r>
            <a:endParaRPr/>
          </a:p>
        </p:txBody>
      </p:sp>
      <p:sp>
        <p:nvSpPr>
          <p:cNvPr id="230" name="Google Shape;230;p35"/>
          <p:cNvSpPr txBox="1"/>
          <p:nvPr>
            <p:ph idx="1" type="body"/>
          </p:nvPr>
        </p:nvSpPr>
        <p:spPr>
          <a:xfrm>
            <a:off x="311700" y="814900"/>
            <a:ext cx="8520600" cy="4176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600"/>
              <a:t>If not specified otherwise, the browser assumes the source code of any program to be written in the local charset, which varies by country and might give unexpected issues. For this reason, it’s important to set the charset of any JavaScript document.</a:t>
            </a:r>
            <a:endParaRPr sz="1600"/>
          </a:p>
          <a:p>
            <a:pPr indent="0" lvl="0" marL="0" rtl="0" algn="l">
              <a:spcBef>
                <a:spcPts val="1200"/>
              </a:spcBef>
              <a:spcAft>
                <a:spcPts val="0"/>
              </a:spcAft>
              <a:buNone/>
            </a:pPr>
            <a:r>
              <a:rPr lang="en" sz="1600"/>
              <a:t>Unicode represents a character in an abstract way and leaves the visual rendering (size, shape, font, or style) to other software, such as a web browser or word processor.</a:t>
            </a:r>
            <a:endParaRPr sz="1600"/>
          </a:p>
          <a:p>
            <a:pPr indent="0" lvl="0" marL="0" rtl="0" algn="l">
              <a:spcBef>
                <a:spcPts val="1200"/>
              </a:spcBef>
              <a:spcAft>
                <a:spcPts val="0"/>
              </a:spcAft>
              <a:buNone/>
            </a:pPr>
            <a:r>
              <a:rPr lang="en" sz="2700">
                <a:solidFill>
                  <a:srgbClr val="FFFFFF"/>
                </a:solidFill>
              </a:rPr>
              <a:t>The idea behind unicode</a:t>
            </a:r>
            <a:endParaRPr sz="2700">
              <a:solidFill>
                <a:srgbClr val="FFFFFF"/>
              </a:solidFill>
            </a:endParaRPr>
          </a:p>
          <a:p>
            <a:pPr indent="0" lvl="0" marL="0" rtl="0" algn="l">
              <a:spcBef>
                <a:spcPts val="1200"/>
              </a:spcBef>
              <a:spcAft>
                <a:spcPts val="0"/>
              </a:spcAft>
              <a:buNone/>
            </a:pPr>
            <a:r>
              <a:rPr lang="en" sz="1600"/>
              <a:t>Let’s start with an elementary question. How are you able to read and understand the current article? Simply: because you know the meaning of letters and words as a group of letters.</a:t>
            </a:r>
            <a:endParaRPr sz="1600"/>
          </a:p>
          <a:p>
            <a:pPr indent="0" lvl="0" marL="0" rtl="0" algn="l">
              <a:spcBef>
                <a:spcPts val="1200"/>
              </a:spcBef>
              <a:spcAft>
                <a:spcPts val="0"/>
              </a:spcAft>
              <a:buNone/>
            </a:pPr>
            <a:r>
              <a:rPr lang="en" sz="1600"/>
              <a:t>Why are you able to understand the meaning of letters? Simply: because you (reader) and me (writer) have an agreement over the association between the graphical symbol (what is seen on the screen) and the English language letter (the meaning).</a:t>
            </a:r>
            <a:endParaRPr sz="1600"/>
          </a:p>
          <a:p>
            <a:pPr indent="0" lvl="0" marL="0" rtl="0" algn="l">
              <a:spcBef>
                <a:spcPts val="1200"/>
              </a:spcBef>
              <a:spcAft>
                <a:spcPts val="0"/>
              </a:spcAft>
              <a:buNone/>
            </a:pPr>
            <a:r>
              <a:rPr lang="en" sz="1700"/>
              <a:t>The same happens with computers. The difference is that computers don’t understand the meaning of letters: these are just sequences of bits.</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Imagine a </a:t>
            </a:r>
            <a:r>
              <a:rPr lang="en"/>
              <a:t>scenario</a:t>
            </a:r>
            <a:r>
              <a:rPr lang="en"/>
              <a:t>...</a:t>
            </a:r>
            <a:endParaRPr/>
          </a:p>
        </p:txBody>
      </p:sp>
      <p:sp>
        <p:nvSpPr>
          <p:cNvPr id="236" name="Google Shape;236;p36"/>
          <p:cNvSpPr txBox="1"/>
          <p:nvPr>
            <p:ph idx="1" type="body"/>
          </p:nvPr>
        </p:nvSpPr>
        <p:spPr>
          <a:xfrm>
            <a:off x="311700" y="814900"/>
            <a:ext cx="8520600" cy="41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When User1 sends a message ‘hello’ to User2 through network…</a:t>
            </a:r>
            <a:endParaRPr sz="1600"/>
          </a:p>
          <a:p>
            <a:pPr indent="0" lvl="0" marL="0" rtl="0" algn="l">
              <a:spcBef>
                <a:spcPts val="1200"/>
              </a:spcBef>
              <a:spcAft>
                <a:spcPts val="0"/>
              </a:spcAft>
              <a:buNone/>
            </a:pPr>
            <a:r>
              <a:rPr lang="en" sz="1600"/>
              <a:t>User1’s computer doesn’t know the meaning of letters. So it transforms 'hello' into a sequence of numbers 0x68 0x65 0x6C 0x6C 0x6F, where each letter uniquely corresponds to a number: h is 0x68, e is 0x65, etc. These numbers are sent to User2’s computer.</a:t>
            </a:r>
            <a:endParaRPr sz="1700"/>
          </a:p>
          <a:p>
            <a:pPr indent="0" lvl="0" marL="0" rtl="0" algn="l">
              <a:spcBef>
                <a:spcPts val="1200"/>
              </a:spcBef>
              <a:spcAft>
                <a:spcPts val="0"/>
              </a:spcAft>
              <a:buNone/>
            </a:pPr>
            <a:r>
              <a:rPr lang="en"/>
              <a:t>When the computer of User2 receives the sequence of numbers 0x68 0x65 0x6C 0x6C 0x6F, it uses the same letter to number correspondence and restores the message. Then it displays the correct message: 'hello'.</a:t>
            </a:r>
            <a:endParaRPr/>
          </a:p>
          <a:p>
            <a:pPr indent="0" lvl="0" marL="0" rtl="0" algn="l">
              <a:spcBef>
                <a:spcPts val="1200"/>
              </a:spcBef>
              <a:spcAft>
                <a:spcPts val="0"/>
              </a:spcAft>
              <a:buNone/>
            </a:pPr>
            <a:r>
              <a:rPr lang="en"/>
              <a:t>The agreement between the two computers about the correspondence between letters and numbers is what Unicode standardizes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in JavaScript</a:t>
            </a:r>
            <a:endParaRPr/>
          </a:p>
        </p:txBody>
      </p:sp>
      <p:sp>
        <p:nvSpPr>
          <p:cNvPr id="242" name="Google Shape;242;p37"/>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 recommend keeping the source code text with characters from Basic Latin Unicode block (or ASCII). Characters outside ASCII should be escaped. This will ensure fewer problems when comes to encoding.</a:t>
            </a:r>
            <a:endParaRPr sz="1600"/>
          </a:p>
          <a:p>
            <a:pPr indent="0" lvl="0" marL="0" rtl="0" algn="l">
              <a:spcBef>
                <a:spcPts val="1200"/>
              </a:spcBef>
              <a:spcAft>
                <a:spcPts val="0"/>
              </a:spcAft>
              <a:buNone/>
            </a:pPr>
            <a:r>
              <a:rPr lang="en" sz="1600"/>
              <a:t>Internally, at the language level, ECMAScript 2015 provides an explicit definition what strings are in JavaScript:</a:t>
            </a:r>
            <a:endParaRPr sz="1600"/>
          </a:p>
          <a:p>
            <a:pPr indent="0" lvl="0" marL="0" rtl="0" algn="l">
              <a:spcBef>
                <a:spcPts val="1200"/>
              </a:spcBef>
              <a:spcAft>
                <a:spcPts val="0"/>
              </a:spcAft>
              <a:buNone/>
            </a:pPr>
            <a:r>
              <a:rPr i="1" lang="en" sz="1600"/>
              <a:t>“The String type is the set of all ordered sequences of zero or more 16-bit unsigned integer values (“elements”) up to a maximum length of 253-1 elements. The String type is generally used to represent textual data in a running ECMAScript program, in which case each element in the String is treated as a UTF-16 code unit value.”</a:t>
            </a:r>
            <a:endParaRPr i="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in JavaScript</a:t>
            </a:r>
            <a:endParaRPr/>
          </a:p>
        </p:txBody>
      </p:sp>
      <p:sp>
        <p:nvSpPr>
          <p:cNvPr id="248" name="Google Shape;248;p38"/>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Every element of a string is interpreted by the engine as a code unit. The way a string is rendered does not provide a deterministic way to decide what code units (that represent code points) it contains. See the following example:</a:t>
            </a:r>
            <a:endParaRPr sz="1600"/>
          </a:p>
          <a:p>
            <a:pPr indent="0" lvl="0" marL="0" rtl="0" algn="l">
              <a:lnSpc>
                <a:spcPct val="100000"/>
              </a:lnSpc>
              <a:spcBef>
                <a:spcPts val="1200"/>
              </a:spcBef>
              <a:spcAft>
                <a:spcPts val="0"/>
              </a:spcAft>
              <a:buNone/>
            </a:pPr>
            <a:r>
              <a:t/>
            </a:r>
            <a:endParaRPr sz="14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49" name="Google Shape;249;p38"/>
          <p:cNvSpPr txBox="1"/>
          <p:nvPr/>
        </p:nvSpPr>
        <p:spPr>
          <a:xfrm>
            <a:off x="1954700" y="1962975"/>
            <a:ext cx="4158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console.log(</a:t>
            </a:r>
            <a:r>
              <a:rPr lang="en">
                <a:solidFill>
                  <a:srgbClr val="38761D"/>
                </a:solidFill>
              </a:rPr>
              <a:t>‘cafe\u0301’</a:t>
            </a:r>
            <a:r>
              <a:rPr lang="en"/>
              <a:t>); //=&gt; ‘café’</a:t>
            </a:r>
            <a:endParaRPr/>
          </a:p>
          <a:p>
            <a:pPr indent="0" lvl="0" marL="0" rtl="0" algn="l">
              <a:spcBef>
                <a:spcPts val="0"/>
              </a:spcBef>
              <a:spcAft>
                <a:spcPts val="0"/>
              </a:spcAft>
              <a:buNone/>
            </a:pPr>
            <a:r>
              <a:rPr lang="en"/>
              <a:t>console.log(</a:t>
            </a:r>
            <a:r>
              <a:rPr lang="en">
                <a:solidFill>
                  <a:srgbClr val="38761D"/>
                </a:solidFill>
              </a:rPr>
              <a:t>‘café’</a:t>
            </a:r>
            <a:r>
              <a:rPr lang="en"/>
              <a:t>); //=&gt; ‘café’</a:t>
            </a:r>
            <a:endParaRPr/>
          </a:p>
        </p:txBody>
      </p:sp>
      <p:sp>
        <p:nvSpPr>
          <p:cNvPr id="250" name="Google Shape;250;p38"/>
          <p:cNvSpPr txBox="1"/>
          <p:nvPr/>
        </p:nvSpPr>
        <p:spPr>
          <a:xfrm>
            <a:off x="861375" y="2816075"/>
            <a:ext cx="75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'cafe\u0301' and 'café' literals have slightly different code units, but both are rendered the same sequence of symbols café.</a:t>
            </a:r>
            <a:endParaRPr>
              <a:solidFill>
                <a:schemeClr val="lt2"/>
              </a:solidFill>
            </a:endParaRPr>
          </a:p>
        </p:txBody>
      </p:sp>
      <p:sp>
        <p:nvSpPr>
          <p:cNvPr id="251" name="Google Shape;251;p38"/>
          <p:cNvSpPr txBox="1"/>
          <p:nvPr/>
        </p:nvSpPr>
        <p:spPr>
          <a:xfrm>
            <a:off x="612925" y="3851425"/>
            <a:ext cx="40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More on Unicode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Strings</a:t>
            </a:r>
            <a:endParaRPr/>
          </a:p>
        </p:txBody>
      </p:sp>
      <p:sp>
        <p:nvSpPr>
          <p:cNvPr id="257" name="Google Shape;257;p39"/>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58" name="Google Shape;258;p39"/>
          <p:cNvSpPr txBox="1"/>
          <p:nvPr/>
        </p:nvSpPr>
        <p:spPr>
          <a:xfrm>
            <a:off x="463825" y="969075"/>
            <a:ext cx="4158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         // x is a number</a:t>
            </a:r>
            <a:endParaRPr/>
          </a:p>
          <a:p>
            <a:pPr indent="0" lvl="0" marL="0" rtl="0" algn="l">
              <a:spcBef>
                <a:spcPts val="0"/>
              </a:spcBef>
              <a:spcAft>
                <a:spcPts val="0"/>
              </a:spcAft>
              <a:buNone/>
            </a:pPr>
            <a:r>
              <a:rPr lang="en"/>
              <a:t>var y = "100";       // y is a string</a:t>
            </a:r>
            <a:endParaRPr/>
          </a:p>
        </p:txBody>
      </p:sp>
      <p:sp>
        <p:nvSpPr>
          <p:cNvPr id="259" name="Google Shape;259;p39"/>
          <p:cNvSpPr txBox="1"/>
          <p:nvPr/>
        </p:nvSpPr>
        <p:spPr>
          <a:xfrm>
            <a:off x="311700" y="1643075"/>
            <a:ext cx="494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JavaScript will try to convert strings to numbers in all numeric operations: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This will work:</a:t>
            </a:r>
            <a:endParaRPr>
              <a:solidFill>
                <a:schemeClr val="lt2"/>
              </a:solidFill>
            </a:endParaRPr>
          </a:p>
        </p:txBody>
      </p:sp>
      <p:sp>
        <p:nvSpPr>
          <p:cNvPr id="260" name="Google Shape;260;p39"/>
          <p:cNvSpPr txBox="1"/>
          <p:nvPr/>
        </p:nvSpPr>
        <p:spPr>
          <a:xfrm>
            <a:off x="414000" y="2670575"/>
            <a:ext cx="4158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10</a:t>
            </a:r>
            <a:endParaRPr/>
          </a:p>
        </p:txBody>
      </p:sp>
      <p:sp>
        <p:nvSpPr>
          <p:cNvPr id="261" name="Google Shape;261;p39"/>
          <p:cNvSpPr txBox="1"/>
          <p:nvPr/>
        </p:nvSpPr>
        <p:spPr>
          <a:xfrm>
            <a:off x="311700" y="3501875"/>
            <a:ext cx="2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This will also work:</a:t>
            </a:r>
            <a:endParaRPr>
              <a:solidFill>
                <a:schemeClr val="lt2"/>
              </a:solidFill>
            </a:endParaRPr>
          </a:p>
        </p:txBody>
      </p:sp>
      <p:sp>
        <p:nvSpPr>
          <p:cNvPr id="262" name="Google Shape;262;p39"/>
          <p:cNvSpPr txBox="1"/>
          <p:nvPr/>
        </p:nvSpPr>
        <p:spPr>
          <a:xfrm>
            <a:off x="414000" y="3867300"/>
            <a:ext cx="4158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1000</a:t>
            </a:r>
            <a:endParaRPr/>
          </a:p>
        </p:txBody>
      </p:sp>
      <p:sp>
        <p:nvSpPr>
          <p:cNvPr id="263" name="Google Shape;263;p39"/>
          <p:cNvSpPr txBox="1"/>
          <p:nvPr/>
        </p:nvSpPr>
        <p:spPr>
          <a:xfrm>
            <a:off x="5257500" y="1767150"/>
            <a:ext cx="17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And this will work:</a:t>
            </a:r>
            <a:endParaRPr>
              <a:solidFill>
                <a:schemeClr val="lt2"/>
              </a:solidFill>
            </a:endParaRPr>
          </a:p>
        </p:txBody>
      </p:sp>
      <p:sp>
        <p:nvSpPr>
          <p:cNvPr id="264" name="Google Shape;264;p39"/>
          <p:cNvSpPr txBox="1"/>
          <p:nvPr/>
        </p:nvSpPr>
        <p:spPr>
          <a:xfrm>
            <a:off x="5257375" y="2182450"/>
            <a:ext cx="37323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90</a:t>
            </a:r>
            <a:endParaRPr/>
          </a:p>
        </p:txBody>
      </p:sp>
      <p:sp>
        <p:nvSpPr>
          <p:cNvPr id="265" name="Google Shape;265;p39"/>
          <p:cNvSpPr txBox="1"/>
          <p:nvPr/>
        </p:nvSpPr>
        <p:spPr>
          <a:xfrm>
            <a:off x="5295775" y="3019600"/>
            <a:ext cx="2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But this will not work:</a:t>
            </a:r>
            <a:endParaRPr>
              <a:solidFill>
                <a:schemeClr val="lt2"/>
              </a:solidFill>
            </a:endParaRPr>
          </a:p>
        </p:txBody>
      </p:sp>
      <p:sp>
        <p:nvSpPr>
          <p:cNvPr id="266" name="Google Shape;266;p39"/>
          <p:cNvSpPr txBox="1"/>
          <p:nvPr/>
        </p:nvSpPr>
        <p:spPr>
          <a:xfrm>
            <a:off x="5280850" y="3419800"/>
            <a:ext cx="37323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not be 110 (It will be 10010)</a:t>
            </a:r>
            <a:endParaRPr/>
          </a:p>
        </p:txBody>
      </p:sp>
      <p:sp>
        <p:nvSpPr>
          <p:cNvPr id="267" name="Google Shape;267;p39"/>
          <p:cNvSpPr txBox="1"/>
          <p:nvPr/>
        </p:nvSpPr>
        <p:spPr>
          <a:xfrm>
            <a:off x="5441725" y="4533950"/>
            <a:ext cx="340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2"/>
                </a:solidFill>
              </a:rPr>
              <a:t>In the last example JavaScript uses the + operator to concatenate the strings.</a:t>
            </a:r>
            <a:endParaRPr i="1" sz="1100">
              <a:solidFill>
                <a:schemeClr val="l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Booleans</a:t>
            </a:r>
            <a:endParaRPr/>
          </a:p>
        </p:txBody>
      </p:sp>
      <p:sp>
        <p:nvSpPr>
          <p:cNvPr id="273" name="Google Shape;273;p40"/>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Boolean data type can be one of two values, either true or false. Booleans are used to represent the truth values that are associated with the logic branch of mathematics, which informs algorithms in computer science.</a:t>
            </a:r>
            <a:endParaRPr/>
          </a:p>
          <a:p>
            <a:pPr indent="-342900" lvl="0" marL="457200" rtl="0" algn="l">
              <a:spcBef>
                <a:spcPts val="1200"/>
              </a:spcBef>
              <a:spcAft>
                <a:spcPts val="0"/>
              </a:spcAft>
              <a:buSzPts val="1800"/>
              <a:buChar char="●"/>
            </a:pPr>
            <a:r>
              <a:rPr lang="en"/>
              <a:t>greater than</a:t>
            </a:r>
            <a:endParaRPr/>
          </a:p>
          <a:p>
            <a:pPr indent="-317500" lvl="1" marL="914400" rtl="0" algn="l">
              <a:spcBef>
                <a:spcPts val="0"/>
              </a:spcBef>
              <a:spcAft>
                <a:spcPts val="0"/>
              </a:spcAft>
              <a:buSzPts val="1400"/>
              <a:buChar char="○"/>
            </a:pPr>
            <a:r>
              <a:rPr lang="en"/>
              <a:t>500 &gt; 100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1 &gt; 5 </a:t>
            </a:r>
            <a:r>
              <a:rPr lang="en">
                <a:solidFill>
                  <a:schemeClr val="dk1"/>
                </a:solidFill>
              </a:rPr>
              <a:t>false</a:t>
            </a:r>
            <a:endParaRPr>
              <a:solidFill>
                <a:schemeClr val="dk1"/>
              </a:solidFill>
            </a:endParaRPr>
          </a:p>
          <a:p>
            <a:pPr indent="-342900" lvl="0" marL="457200" rtl="0" algn="l">
              <a:spcBef>
                <a:spcPts val="0"/>
              </a:spcBef>
              <a:spcAft>
                <a:spcPts val="0"/>
              </a:spcAft>
              <a:buSzPts val="1800"/>
              <a:buChar char="●"/>
            </a:pPr>
            <a:r>
              <a:rPr lang="en"/>
              <a:t>less than</a:t>
            </a:r>
            <a:endParaRPr/>
          </a:p>
          <a:p>
            <a:pPr indent="-317500" lvl="1" marL="914400" rtl="0" algn="l">
              <a:spcBef>
                <a:spcPts val="0"/>
              </a:spcBef>
              <a:spcAft>
                <a:spcPts val="0"/>
              </a:spcAft>
              <a:buSzPts val="1400"/>
              <a:buChar char="○"/>
            </a:pPr>
            <a:r>
              <a:rPr lang="en"/>
              <a:t>200 &lt; 400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4 &lt; 2 </a:t>
            </a:r>
            <a:r>
              <a:rPr lang="en">
                <a:solidFill>
                  <a:srgbClr val="FFFFFF"/>
                </a:solidFill>
              </a:rPr>
              <a:t>false</a:t>
            </a:r>
            <a:endParaRPr>
              <a:solidFill>
                <a:srgbClr val="FFFFFF"/>
              </a:solidFill>
            </a:endParaRPr>
          </a:p>
          <a:p>
            <a:pPr indent="-342900" lvl="0" marL="457200" rtl="0" algn="l">
              <a:spcBef>
                <a:spcPts val="0"/>
              </a:spcBef>
              <a:spcAft>
                <a:spcPts val="0"/>
              </a:spcAft>
              <a:buSzPts val="1800"/>
              <a:buChar char="●"/>
            </a:pPr>
            <a:r>
              <a:rPr lang="en"/>
              <a:t>Equal</a:t>
            </a:r>
            <a:endParaRPr/>
          </a:p>
          <a:p>
            <a:pPr indent="-317500" lvl="1" marL="914400" rtl="0" algn="l">
              <a:spcBef>
                <a:spcPts val="0"/>
              </a:spcBef>
              <a:spcAft>
                <a:spcPts val="0"/>
              </a:spcAft>
              <a:buSzPts val="1400"/>
              <a:buChar char="○"/>
            </a:pPr>
            <a:r>
              <a:rPr lang="en"/>
              <a:t>5 = 5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500 = 400 </a:t>
            </a:r>
            <a:r>
              <a:rPr lang="en">
                <a:solidFill>
                  <a:srgbClr val="FFFFFF"/>
                </a:solidFill>
              </a:rPr>
              <a:t>false</a:t>
            </a:r>
            <a:endParaRPr>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body"/>
          </p:nvPr>
        </p:nvSpPr>
        <p:spPr>
          <a:xfrm>
            <a:off x="311700" y="1937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with other data types, we can store a Boolean value in a variable:</a:t>
            </a:r>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t/>
            </a:r>
            <a:endParaRPr/>
          </a:p>
        </p:txBody>
      </p:sp>
      <p:sp>
        <p:nvSpPr>
          <p:cNvPr id="279" name="Google Shape;279;p41"/>
          <p:cNvSpPr txBox="1"/>
          <p:nvPr/>
        </p:nvSpPr>
        <p:spPr>
          <a:xfrm>
            <a:off x="472100" y="786850"/>
            <a:ext cx="5301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myBool = </a:t>
            </a:r>
            <a:r>
              <a:rPr lang="en">
                <a:solidFill>
                  <a:srgbClr val="351C75"/>
                </a:solidFill>
              </a:rPr>
              <a:t>5</a:t>
            </a:r>
            <a:r>
              <a:rPr lang="en"/>
              <a:t> &gt; </a:t>
            </a:r>
            <a:r>
              <a:rPr lang="en">
                <a:solidFill>
                  <a:srgbClr val="351C75"/>
                </a:solidFill>
              </a:rPr>
              <a:t>8</a:t>
            </a:r>
            <a:r>
              <a:rPr lang="en"/>
              <a:t>;   //false</a:t>
            </a:r>
            <a:endParaRPr/>
          </a:p>
        </p:txBody>
      </p:sp>
      <p:sp>
        <p:nvSpPr>
          <p:cNvPr id="280" name="Google Shape;280;p41"/>
          <p:cNvSpPr txBox="1"/>
          <p:nvPr/>
        </p:nvSpPr>
        <p:spPr>
          <a:xfrm>
            <a:off x="538375" y="1350075"/>
            <a:ext cx="795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Since 5 is not greater than 8, the variable myBool has the value of false.</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2"/>
                </a:solidFill>
              </a:rPr>
              <a:t>As you write more programs in JavaScript, you will become more familiar with how Booleans work and how different functions and operations evaluating to either true or false can change the course of the program.</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 Data Types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different types of data that we can use in a JavaScript Program. For Example: </a:t>
            </a:r>
            <a:endParaRPr/>
          </a:p>
          <a:p>
            <a:pPr indent="0" lvl="0" marL="0" rtl="0" algn="l">
              <a:spcBef>
                <a:spcPts val="1200"/>
              </a:spcBef>
              <a:spcAft>
                <a:spcPts val="0"/>
              </a:spcAft>
              <a:buNone/>
            </a:pPr>
            <a:r>
              <a:rPr lang="en">
                <a:solidFill>
                  <a:srgbClr val="FFFFFF"/>
                </a:solidFill>
              </a:rPr>
              <a:t>const x </a:t>
            </a:r>
            <a:r>
              <a:rPr lang="en"/>
              <a:t>= 5</a:t>
            </a:r>
            <a:r>
              <a:rPr lang="en">
                <a:solidFill>
                  <a:schemeClr val="accent1"/>
                </a:solidFill>
              </a:rPr>
              <a:t>;</a:t>
            </a:r>
            <a:endParaRPr>
              <a:solidFill>
                <a:schemeClr val="accent1"/>
              </a:solidFill>
            </a:endParaRPr>
          </a:p>
          <a:p>
            <a:pPr indent="0" lvl="0" marL="0" rtl="0" algn="l">
              <a:spcBef>
                <a:spcPts val="1200"/>
              </a:spcBef>
              <a:spcAft>
                <a:spcPts val="0"/>
              </a:spcAft>
              <a:buNone/>
            </a:pPr>
            <a:r>
              <a:rPr lang="en">
                <a:solidFill>
                  <a:srgbClr val="FFFFFF"/>
                </a:solidFill>
              </a:rPr>
              <a:t>const y </a:t>
            </a:r>
            <a:r>
              <a:rPr lang="en"/>
              <a:t>= </a:t>
            </a:r>
            <a:r>
              <a:rPr lang="en">
                <a:solidFill>
                  <a:schemeClr val="accent5"/>
                </a:solidFill>
              </a:rPr>
              <a:t>“</a:t>
            </a:r>
            <a:r>
              <a:rPr lang="en"/>
              <a:t>Hello</a:t>
            </a:r>
            <a:r>
              <a:rPr lang="en">
                <a:solidFill>
                  <a:schemeClr val="accent5"/>
                </a:solidFill>
              </a:rPr>
              <a:t>”</a:t>
            </a:r>
            <a:r>
              <a:rPr lang="en">
                <a:solidFill>
                  <a:schemeClr val="accent1"/>
                </a:solidFill>
              </a:rPr>
              <a:t>;</a:t>
            </a:r>
            <a:endParaRPr>
              <a:solidFill>
                <a:schemeClr val="accent1"/>
              </a:solidFill>
            </a:endParaRPr>
          </a:p>
          <a:p>
            <a:pPr indent="0" lvl="0" marL="0" rtl="0" algn="l">
              <a:spcBef>
                <a:spcPts val="1200"/>
              </a:spcBef>
              <a:spcAft>
                <a:spcPts val="0"/>
              </a:spcAft>
              <a:buNone/>
            </a:pPr>
            <a:r>
              <a:rPr lang="en"/>
              <a:t>Here…</a:t>
            </a:r>
            <a:endParaRPr/>
          </a:p>
          <a:p>
            <a:pPr indent="0" lvl="0" marL="0" rtl="0" algn="l">
              <a:spcBef>
                <a:spcPts val="1200"/>
              </a:spcBef>
              <a:spcAft>
                <a:spcPts val="0"/>
              </a:spcAft>
              <a:buNone/>
            </a:pPr>
            <a:r>
              <a:rPr lang="en"/>
              <a:t> 5 is an integer data</a:t>
            </a:r>
            <a:endParaRPr/>
          </a:p>
          <a:p>
            <a:pPr indent="0" lvl="0" marL="0" rtl="0" algn="l">
              <a:spcBef>
                <a:spcPts val="1200"/>
              </a:spcBef>
              <a:spcAft>
                <a:spcPts val="1200"/>
              </a:spcAft>
              <a:buNone/>
            </a:pPr>
            <a:r>
              <a:rPr lang="en"/>
              <a:t>“Hello” is a string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Operators</a:t>
            </a:r>
            <a:endParaRPr/>
          </a:p>
        </p:txBody>
      </p:sp>
      <p:sp>
        <p:nvSpPr>
          <p:cNvPr id="286" name="Google Shape;286;p42"/>
          <p:cNvSpPr txBox="1"/>
          <p:nvPr>
            <p:ph idx="1" type="body"/>
          </p:nvPr>
        </p:nvSpPr>
        <p:spPr>
          <a:xfrm>
            <a:off x="311700" y="814900"/>
            <a:ext cx="8520600" cy="417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Comparison </a:t>
            </a:r>
            <a:r>
              <a:rPr lang="en"/>
              <a:t>operators</a:t>
            </a:r>
            <a:r>
              <a:rPr lang="en"/>
              <a:t> - operators that compare values and return true or false</a:t>
            </a:r>
            <a:endParaRPr/>
          </a:p>
          <a:p>
            <a:pPr indent="-317500" lvl="0" marL="457200" rtl="0" algn="l">
              <a:spcBef>
                <a:spcPts val="1200"/>
              </a:spcBef>
              <a:spcAft>
                <a:spcPts val="0"/>
              </a:spcAft>
              <a:buSzPts val="1400"/>
              <a:buChar char="●"/>
            </a:pPr>
            <a:r>
              <a:rPr lang="en" sz="1400"/>
              <a:t>&lt; - returns true if the value on the left is less than the value on the right, otherwise it returns false.</a:t>
            </a:r>
            <a:endParaRPr sz="1400"/>
          </a:p>
          <a:p>
            <a:pPr indent="-317500" lvl="0" marL="457200" rtl="0" algn="l">
              <a:spcBef>
                <a:spcPts val="0"/>
              </a:spcBef>
              <a:spcAft>
                <a:spcPts val="0"/>
              </a:spcAft>
              <a:buSzPts val="1400"/>
              <a:buChar char="●"/>
            </a:pPr>
            <a:r>
              <a:rPr lang="en" sz="1400"/>
              <a:t>&gt; - returns true if the value on the left is greater than the value on the right, otherwise it returns false.</a:t>
            </a:r>
            <a:endParaRPr sz="1400"/>
          </a:p>
          <a:p>
            <a:pPr indent="-317500" lvl="0" marL="457200" rtl="0" algn="l">
              <a:spcBef>
                <a:spcPts val="0"/>
              </a:spcBef>
              <a:spcAft>
                <a:spcPts val="0"/>
              </a:spcAft>
              <a:buSzPts val="1400"/>
              <a:buChar char="●"/>
            </a:pPr>
            <a:r>
              <a:rPr lang="en" sz="1400"/>
              <a:t>&lt;= - returns true if the value on the left is less than or equal to the value on the right, otherwise it returns false.</a:t>
            </a:r>
            <a:endParaRPr sz="1400"/>
          </a:p>
          <a:p>
            <a:pPr indent="-317500" lvl="0" marL="457200" rtl="0" algn="l">
              <a:spcBef>
                <a:spcPts val="0"/>
              </a:spcBef>
              <a:spcAft>
                <a:spcPts val="0"/>
              </a:spcAft>
              <a:buSzPts val="1400"/>
              <a:buChar char="●"/>
            </a:pPr>
            <a:r>
              <a:rPr lang="en" sz="1400"/>
              <a:t>&gt;= - returns true if the value on the left is greater than or equal to the value on the right, otherwise it returns false.</a:t>
            </a:r>
            <a:endParaRPr sz="1400"/>
          </a:p>
          <a:p>
            <a:pPr indent="-317500" lvl="0" marL="457200" rtl="0" algn="l">
              <a:spcBef>
                <a:spcPts val="0"/>
              </a:spcBef>
              <a:spcAft>
                <a:spcPts val="0"/>
              </a:spcAft>
              <a:buSzPts val="1400"/>
              <a:buChar char="●"/>
            </a:pPr>
            <a:r>
              <a:rPr lang="en" sz="1400"/>
              <a:t>== (equal to)- used for comparing two variables, but it ignores the datatype of the variable.</a:t>
            </a:r>
            <a:endParaRPr sz="1400"/>
          </a:p>
          <a:p>
            <a:pPr indent="-317500" lvl="0" marL="457200" rtl="0" algn="l">
              <a:spcBef>
                <a:spcPts val="0"/>
              </a:spcBef>
              <a:spcAft>
                <a:spcPts val="0"/>
              </a:spcAft>
              <a:buSzPts val="1400"/>
              <a:buChar char="●"/>
            </a:pPr>
            <a:r>
              <a:rPr lang="en" sz="1400"/>
              <a:t>=== (</a:t>
            </a:r>
            <a:r>
              <a:rPr lang="en" sz="1400"/>
              <a:t>equal value and equal type</a:t>
            </a:r>
            <a:r>
              <a:rPr lang="en" sz="1400"/>
              <a:t>) - used for comparing two variables AND checks datatype and compares two values.</a:t>
            </a:r>
            <a:endParaRPr b="1" sz="1400"/>
          </a:p>
          <a:p>
            <a:pPr indent="-317500" lvl="0" marL="457200" rtl="0" algn="l">
              <a:spcBef>
                <a:spcPts val="0"/>
              </a:spcBef>
              <a:spcAft>
                <a:spcPts val="0"/>
              </a:spcAft>
              <a:buSzPts val="1400"/>
              <a:buChar char="●"/>
            </a:pPr>
            <a:r>
              <a:rPr lang="en" sz="1400"/>
              <a:t>!== (not equal to)- returns true if the value on the left is not equal to the value on the right, otherwise it returns false.</a:t>
            </a:r>
            <a:endParaRPr b="1" sz="1400"/>
          </a:p>
          <a:p>
            <a:pPr indent="-317500" lvl="0" marL="457200" rtl="0" algn="l">
              <a:spcBef>
                <a:spcPts val="0"/>
              </a:spcBef>
              <a:spcAft>
                <a:spcPts val="0"/>
              </a:spcAft>
              <a:buSzPts val="1400"/>
              <a:buChar char="●"/>
            </a:pPr>
            <a:r>
              <a:rPr lang="en" sz="1400"/>
              <a:t>!=== (not equal value or not equal type)- returns true if the value on the left is not equal to the value on the right, otherwise it returns false.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22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vs ===</a:t>
            </a:r>
            <a:endParaRPr/>
          </a:p>
        </p:txBody>
      </p:sp>
      <p:pic>
        <p:nvPicPr>
          <p:cNvPr id="292" name="Google Shape;292;p43"/>
          <p:cNvPicPr preferRelativeResize="0"/>
          <p:nvPr/>
        </p:nvPicPr>
        <p:blipFill>
          <a:blip r:embed="rId3">
            <a:alphaModFix/>
          </a:blip>
          <a:stretch>
            <a:fillRect/>
          </a:stretch>
        </p:blipFill>
        <p:spPr>
          <a:xfrm>
            <a:off x="406450" y="859550"/>
            <a:ext cx="3918375" cy="1936450"/>
          </a:xfrm>
          <a:prstGeom prst="rect">
            <a:avLst/>
          </a:prstGeom>
          <a:noFill/>
          <a:ln>
            <a:noFill/>
          </a:ln>
        </p:spPr>
      </p:pic>
      <p:sp>
        <p:nvSpPr>
          <p:cNvPr id="293" name="Google Shape;293;p43"/>
          <p:cNvSpPr txBox="1"/>
          <p:nvPr/>
        </p:nvSpPr>
        <p:spPr>
          <a:xfrm>
            <a:off x="5388750" y="903975"/>
            <a:ext cx="32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94" name="Google Shape;294;p43"/>
          <p:cNvSpPr txBox="1"/>
          <p:nvPr/>
        </p:nvSpPr>
        <p:spPr>
          <a:xfrm>
            <a:off x="5157525" y="932000"/>
            <a:ext cx="3657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 operator tests for abstract equality i.e. it does the necessary type conversions before doing the equality comparison.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the ‘===’ operator tests for strict equality i.e it will not do the type conversion hence if the two values are not of the same type, when compared, it will return false.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300" name="Google Shape;300;p44"/>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Logical Operators - operators that combine </a:t>
            </a:r>
            <a:r>
              <a:rPr lang="en"/>
              <a:t>multiple</a:t>
            </a:r>
            <a:r>
              <a:rPr lang="en"/>
              <a:t> boolean expressions or values and provide a single boolean output. The operators include</a:t>
            </a:r>
            <a:endParaRPr/>
          </a:p>
          <a:p>
            <a:pPr indent="-317500" lvl="0" marL="457200" rtl="0" algn="l">
              <a:spcBef>
                <a:spcPts val="1200"/>
              </a:spcBef>
              <a:spcAft>
                <a:spcPts val="0"/>
              </a:spcAft>
              <a:buSzPts val="1400"/>
              <a:buChar char="●"/>
            </a:pPr>
            <a:r>
              <a:rPr lang="en" sz="1400"/>
              <a:t>&amp;&amp; (and) - this operator will be truthy(act like true) if and only the expressions on both sides of it are true</a:t>
            </a:r>
            <a:endParaRPr sz="1400"/>
          </a:p>
          <a:p>
            <a:pPr indent="-317500" lvl="0" marL="457200" rtl="0" algn="l">
              <a:spcBef>
                <a:spcPts val="0"/>
              </a:spcBef>
              <a:spcAft>
                <a:spcPts val="0"/>
              </a:spcAft>
              <a:buSzPts val="1400"/>
              <a:buChar char="●"/>
            </a:pPr>
            <a:r>
              <a:rPr lang="en" sz="1400"/>
              <a:t>|| (or) - this operator will be truthy if the expression on either side of it is true. Otherwise, it will be falsy(act like false)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operators</a:t>
            </a:r>
            <a:endParaRPr/>
          </a:p>
        </p:txBody>
      </p:sp>
      <p:sp>
        <p:nvSpPr>
          <p:cNvPr id="306" name="Google Shape;306;p45"/>
          <p:cNvSpPr txBox="1"/>
          <p:nvPr/>
        </p:nvSpPr>
        <p:spPr>
          <a:xfrm>
            <a:off x="438975" y="1143025"/>
            <a:ext cx="4075200" cy="4002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rPr>
              <a:t>var isTrue </a:t>
            </a:r>
            <a:r>
              <a:rPr lang="en"/>
              <a:t>= (</a:t>
            </a:r>
            <a:r>
              <a:rPr lang="en">
                <a:solidFill>
                  <a:srgbClr val="990000"/>
                </a:solidFill>
              </a:rPr>
              <a:t>‘yellow’ </a:t>
            </a:r>
            <a:r>
              <a:rPr lang="en"/>
              <a:t>=== </a:t>
            </a:r>
            <a:r>
              <a:rPr lang="en">
                <a:solidFill>
                  <a:srgbClr val="990000"/>
                </a:solidFill>
              </a:rPr>
              <a:t>‘green’</a:t>
            </a:r>
            <a:r>
              <a:rPr lang="en">
                <a:solidFill>
                  <a:srgbClr val="E69138"/>
                </a:solidFill>
              </a:rPr>
              <a:t> </a:t>
            </a:r>
            <a:r>
              <a:rPr lang="en"/>
              <a:t>) &amp;&amp; (</a:t>
            </a:r>
            <a:r>
              <a:rPr lang="en">
                <a:solidFill>
                  <a:srgbClr val="38761D"/>
                </a:solidFill>
              </a:rPr>
              <a:t> 4</a:t>
            </a:r>
            <a:r>
              <a:rPr lang="en"/>
              <a:t> &gt;= </a:t>
            </a:r>
            <a:r>
              <a:rPr lang="en">
                <a:solidFill>
                  <a:srgbClr val="38761D"/>
                </a:solidFill>
              </a:rPr>
              <a:t>4 </a:t>
            </a:r>
            <a:r>
              <a:rPr lang="en"/>
              <a:t>);</a:t>
            </a:r>
            <a:endParaRPr/>
          </a:p>
        </p:txBody>
      </p:sp>
      <p:sp>
        <p:nvSpPr>
          <p:cNvPr id="307" name="Google Shape;307;p45"/>
          <p:cNvSpPr txBox="1"/>
          <p:nvPr/>
        </p:nvSpPr>
        <p:spPr>
          <a:xfrm>
            <a:off x="414125" y="1789050"/>
            <a:ext cx="8357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this example, we check if the string </a:t>
            </a:r>
            <a:r>
              <a:rPr lang="en">
                <a:solidFill>
                  <a:srgbClr val="FFFFFF"/>
                </a:solidFill>
              </a:rPr>
              <a:t>‘yellow’</a:t>
            </a:r>
            <a:r>
              <a:rPr lang="en">
                <a:solidFill>
                  <a:schemeClr val="lt2"/>
                </a:solidFill>
              </a:rPr>
              <a:t> is equal to the string </a:t>
            </a:r>
            <a:r>
              <a:rPr lang="en">
                <a:solidFill>
                  <a:srgbClr val="FFFFFF"/>
                </a:solidFill>
              </a:rPr>
              <a:t>‘green’ </a:t>
            </a:r>
            <a:r>
              <a:rPr lang="en">
                <a:solidFill>
                  <a:schemeClr val="lt2"/>
                </a:solidFill>
              </a:rPr>
              <a:t>and (</a:t>
            </a:r>
            <a:r>
              <a:rPr lang="en">
                <a:solidFill>
                  <a:srgbClr val="FFFFFF"/>
                </a:solidFill>
              </a:rPr>
              <a:t>&amp;&amp;)</a:t>
            </a:r>
            <a:r>
              <a:rPr lang="en">
                <a:solidFill>
                  <a:schemeClr val="lt2"/>
                </a:solidFill>
              </a:rPr>
              <a:t> if 4 is greater than 4. </a:t>
            </a:r>
            <a:r>
              <a:rPr lang="en">
                <a:solidFill>
                  <a:schemeClr val="lt2"/>
                </a:solidFill>
              </a:rPr>
              <a:t>Let's</a:t>
            </a:r>
            <a:r>
              <a:rPr lang="en">
                <a:solidFill>
                  <a:schemeClr val="lt2"/>
                </a:solidFill>
              </a:rPr>
              <a:t> break this down into the two comparison expression.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first expression is </a:t>
            </a:r>
            <a:r>
              <a:rPr lang="en">
                <a:solidFill>
                  <a:schemeClr val="lt2"/>
                </a:solidFill>
              </a:rPr>
              <a:t>false</a:t>
            </a:r>
            <a:r>
              <a:rPr lang="en">
                <a:solidFill>
                  <a:schemeClr val="lt2"/>
                </a:solidFill>
              </a:rPr>
              <a:t> because the string ‘</a:t>
            </a:r>
            <a:r>
              <a:rPr lang="en">
                <a:solidFill>
                  <a:srgbClr val="FFFFFF"/>
                </a:solidFill>
              </a:rPr>
              <a:t>yellow’</a:t>
            </a:r>
            <a:r>
              <a:rPr lang="en">
                <a:solidFill>
                  <a:schemeClr val="lt2"/>
                </a:solidFill>
              </a:rPr>
              <a:t> is not the same (equal) as the string </a:t>
            </a:r>
            <a:r>
              <a:rPr lang="en">
                <a:solidFill>
                  <a:srgbClr val="FFFFFF"/>
                </a:solidFill>
              </a:rPr>
              <a:t>‘green’</a:t>
            </a:r>
            <a:endParaRPr>
              <a:solidFill>
                <a:srgbClr val="FFFFFF"/>
              </a:solidFill>
            </a:endParaRPr>
          </a:p>
          <a:p>
            <a:pPr indent="-317500" lvl="0" marL="457200" rtl="0" algn="l">
              <a:spcBef>
                <a:spcPts val="0"/>
              </a:spcBef>
              <a:spcAft>
                <a:spcPts val="0"/>
              </a:spcAft>
              <a:buClr>
                <a:schemeClr val="lt2"/>
              </a:buClr>
              <a:buSzPts val="1400"/>
              <a:buChar char="●"/>
            </a:pPr>
            <a:r>
              <a:rPr lang="en">
                <a:solidFill>
                  <a:schemeClr val="lt2"/>
                </a:solidFill>
              </a:rPr>
              <a:t>The </a:t>
            </a:r>
            <a:r>
              <a:rPr lang="en">
                <a:solidFill>
                  <a:schemeClr val="lt2"/>
                </a:solidFill>
              </a:rPr>
              <a:t>second</a:t>
            </a:r>
            <a:r>
              <a:rPr lang="en">
                <a:solidFill>
                  <a:schemeClr val="lt2"/>
                </a:solidFill>
              </a:rPr>
              <a:t> statement is true, because the number 4 is greater than or equal to 4.</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The</a:t>
            </a:r>
            <a:r>
              <a:rPr lang="en">
                <a:solidFill>
                  <a:srgbClr val="FFFFFF"/>
                </a:solidFill>
              </a:rPr>
              <a:t> &amp;&amp;</a:t>
            </a:r>
            <a:r>
              <a:rPr lang="en">
                <a:solidFill>
                  <a:schemeClr val="lt2"/>
                </a:solidFill>
              </a:rPr>
              <a:t> operator requires that both expressions be true in order for the expression to be truthy. </a:t>
            </a:r>
            <a:r>
              <a:rPr lang="en">
                <a:solidFill>
                  <a:schemeClr val="lt2"/>
                </a:solidFill>
              </a:rPr>
              <a:t>Because</a:t>
            </a:r>
            <a:r>
              <a:rPr lang="en">
                <a:solidFill>
                  <a:schemeClr val="lt2"/>
                </a:solidFill>
              </a:rPr>
              <a:t> one expression is false and the other is true, the expression is falsy and evaluates to false. </a:t>
            </a:r>
            <a:endParaRPr>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a:t>
            </a:r>
            <a:endParaRPr/>
          </a:p>
        </p:txBody>
      </p:sp>
      <p:sp>
        <p:nvSpPr>
          <p:cNvPr id="313" name="Google Shape;313;p46"/>
          <p:cNvSpPr txBox="1"/>
          <p:nvPr>
            <p:ph idx="1" type="body"/>
          </p:nvPr>
        </p:nvSpPr>
        <p:spPr>
          <a:xfrm>
            <a:off x="311700" y="814900"/>
            <a:ext cx="8520600" cy="4176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An array can hold multiple values within a single variable. This means that you can contain a list of values within an array and iterate through them.</a:t>
            </a:r>
            <a:endParaRPr/>
          </a:p>
          <a:p>
            <a:pPr indent="0" lvl="0" marL="0" rtl="0" algn="l">
              <a:spcBef>
                <a:spcPts val="1200"/>
              </a:spcBef>
              <a:spcAft>
                <a:spcPts val="0"/>
              </a:spcAft>
              <a:buNone/>
            </a:pPr>
            <a:r>
              <a:rPr lang="en" sz="1700"/>
              <a:t>Each item or value that is inside of an array is called an element. You can refer to the elements of an array by using an index number.</a:t>
            </a:r>
            <a:endParaRPr sz="1700"/>
          </a:p>
          <a:p>
            <a:pPr indent="0" lvl="0" marL="0" rtl="0" algn="l">
              <a:spcBef>
                <a:spcPts val="1200"/>
              </a:spcBef>
              <a:spcAft>
                <a:spcPts val="0"/>
              </a:spcAft>
              <a:buNone/>
            </a:pPr>
            <a:r>
              <a:rPr lang="en" sz="1700"/>
              <a:t>Just as strings are defined as characters between quotes, arrays are defined by having values between square brackets [ ].</a:t>
            </a:r>
            <a:endParaRPr sz="1700"/>
          </a:p>
          <a:p>
            <a:pPr indent="0" lvl="0" marL="0" rtl="0" algn="l">
              <a:spcBef>
                <a:spcPts val="1200"/>
              </a:spcBef>
              <a:spcAft>
                <a:spcPts val="0"/>
              </a:spcAft>
              <a:buNone/>
            </a:pPr>
            <a:r>
              <a:rPr lang="en" sz="1700"/>
              <a:t>An array of strings, for example, looks like this: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a:t>Arrays are a very flexible data type because they are mutable in that they can have element values added, removed, and changed.</a:t>
            </a:r>
            <a:endParaRPr/>
          </a:p>
        </p:txBody>
      </p:sp>
      <p:sp>
        <p:nvSpPr>
          <p:cNvPr id="314" name="Google Shape;314;p46"/>
          <p:cNvSpPr txBox="1"/>
          <p:nvPr/>
        </p:nvSpPr>
        <p:spPr>
          <a:xfrm>
            <a:off x="1130150" y="270280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fish</a:t>
            </a:r>
            <a:r>
              <a:rPr lang="en"/>
              <a:t> = [</a:t>
            </a:r>
            <a:r>
              <a:rPr lang="en">
                <a:solidFill>
                  <a:srgbClr val="38761D"/>
                </a:solidFill>
              </a:rPr>
              <a:t>‘shark’</a:t>
            </a:r>
            <a:r>
              <a:rPr lang="en"/>
              <a:t>, </a:t>
            </a:r>
            <a:r>
              <a:rPr lang="en">
                <a:solidFill>
                  <a:srgbClr val="38761D"/>
                </a:solidFill>
              </a:rPr>
              <a:t>‘cuttlefish’</a:t>
            </a:r>
            <a:r>
              <a:rPr lang="en"/>
              <a:t>, </a:t>
            </a:r>
            <a:r>
              <a:rPr lang="en">
                <a:solidFill>
                  <a:srgbClr val="38761D"/>
                </a:solidFill>
              </a:rPr>
              <a:t>‘clownfish’</a:t>
            </a:r>
            <a:r>
              <a:rPr lang="en"/>
              <a:t>,</a:t>
            </a:r>
            <a:r>
              <a:rPr lang="en">
                <a:solidFill>
                  <a:srgbClr val="38761D"/>
                </a:solidFill>
              </a:rPr>
              <a:t> ‘eel’</a:t>
            </a:r>
            <a:r>
              <a:rPr lang="en"/>
              <a:t>];  </a:t>
            </a:r>
            <a:endParaRPr/>
          </a:p>
        </p:txBody>
      </p:sp>
      <p:sp>
        <p:nvSpPr>
          <p:cNvPr id="315" name="Google Shape;315;p46"/>
          <p:cNvSpPr txBox="1"/>
          <p:nvPr/>
        </p:nvSpPr>
        <p:spPr>
          <a:xfrm>
            <a:off x="311700" y="3306450"/>
            <a:ext cx="79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we call the variable fish, we’ll </a:t>
            </a:r>
            <a:r>
              <a:rPr lang="en">
                <a:solidFill>
                  <a:schemeClr val="lt2"/>
                </a:solidFill>
              </a:rPr>
              <a:t>receive</a:t>
            </a:r>
            <a:r>
              <a:rPr lang="en">
                <a:solidFill>
                  <a:schemeClr val="lt2"/>
                </a:solidFill>
              </a:rPr>
              <a:t> the following output:</a:t>
            </a:r>
            <a:endParaRPr>
              <a:solidFill>
                <a:schemeClr val="lt2"/>
              </a:solidFill>
            </a:endParaRPr>
          </a:p>
        </p:txBody>
      </p:sp>
      <p:sp>
        <p:nvSpPr>
          <p:cNvPr id="316" name="Google Shape;316;p46"/>
          <p:cNvSpPr txBox="1"/>
          <p:nvPr/>
        </p:nvSpPr>
        <p:spPr>
          <a:xfrm>
            <a:off x="1130150" y="378585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a:solidFill>
                  <a:srgbClr val="38761D"/>
                </a:solidFill>
              </a:rPr>
              <a:t>‘shark’</a:t>
            </a:r>
            <a:r>
              <a:rPr lang="en"/>
              <a:t>, </a:t>
            </a:r>
            <a:r>
              <a:rPr lang="en">
                <a:solidFill>
                  <a:srgbClr val="38761D"/>
                </a:solidFill>
              </a:rPr>
              <a:t>‘cuttlefish’</a:t>
            </a:r>
            <a:r>
              <a:rPr lang="en"/>
              <a:t>, </a:t>
            </a:r>
            <a:r>
              <a:rPr lang="en">
                <a:solidFill>
                  <a:srgbClr val="38761D"/>
                </a:solidFill>
              </a:rPr>
              <a:t>‘clownfish’</a:t>
            </a:r>
            <a:r>
              <a:rPr lang="en"/>
              <a:t>,</a:t>
            </a:r>
            <a:r>
              <a:rPr lang="en">
                <a:solidFill>
                  <a:srgbClr val="38761D"/>
                </a:solidFill>
              </a:rPr>
              <a:t> ‘eel’</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Zero-Based (arrays continued)</a:t>
            </a:r>
            <a:endParaRPr/>
          </a:p>
        </p:txBody>
      </p:sp>
      <p:sp>
        <p:nvSpPr>
          <p:cNvPr id="322" name="Google Shape;322;p47"/>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Arrays in JavaScript are zero-based. </a:t>
            </a:r>
            <a:endParaRPr/>
          </a:p>
          <a:p>
            <a:pPr indent="0" lvl="0" marL="0" rtl="0" algn="l">
              <a:spcBef>
                <a:spcPts val="1200"/>
              </a:spcBef>
              <a:spcAft>
                <a:spcPts val="0"/>
              </a:spcAft>
              <a:buNone/>
            </a:pPr>
            <a:r>
              <a:rPr lang="en" sz="1591"/>
              <a:t>This means that JavaScript starts counting from zero when it indexes an array. In other words, the index value of the first element in the array is “0” and the index value of the second el</a:t>
            </a:r>
            <a:r>
              <a:rPr lang="en" sz="1591"/>
              <a:t>ement is “1”, the third element’s index value is “2”, and so on.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sz="1500"/>
              <a:t>In Example # 1, we have an array with five elements. The console.log() statement reflects this as well because the “length” property of this array is “5” (i.e. this is a one-based value).</a:t>
            </a:r>
            <a:endParaRPr sz="1500"/>
          </a:p>
        </p:txBody>
      </p:sp>
      <p:sp>
        <p:nvSpPr>
          <p:cNvPr id="323" name="Google Shape;323;p47"/>
          <p:cNvSpPr txBox="1"/>
          <p:nvPr/>
        </p:nvSpPr>
        <p:spPr>
          <a:xfrm>
            <a:off x="311700" y="2371650"/>
            <a:ext cx="795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a JavaScript array has four elements, then that array’s “length” property will have a value of “four”. But (and here is the point where many get confused), if a JavaScript array has four elements, the last element has an index of “3”. This is because, again, JavaScript arrays are zero-based.</a:t>
            </a:r>
            <a:endParaRPr>
              <a:solidFill>
                <a:schemeClr val="lt2"/>
              </a:solidFill>
            </a:endParaRPr>
          </a:p>
        </p:txBody>
      </p:sp>
      <p:sp>
        <p:nvSpPr>
          <p:cNvPr id="324" name="Google Shape;324;p47"/>
          <p:cNvSpPr txBox="1"/>
          <p:nvPr/>
        </p:nvSpPr>
        <p:spPr>
          <a:xfrm>
            <a:off x="1436600" y="33686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rPr>
              <a:t>var </a:t>
            </a:r>
            <a:r>
              <a:rPr lang="en"/>
              <a:t>arr = [</a:t>
            </a:r>
            <a:r>
              <a:rPr lang="en">
                <a:solidFill>
                  <a:srgbClr val="990000"/>
                </a:solidFill>
              </a:rPr>
              <a:t>‘monday’</a:t>
            </a:r>
            <a:r>
              <a:rPr lang="en"/>
              <a:t>, </a:t>
            </a:r>
            <a:r>
              <a:rPr lang="en">
                <a:solidFill>
                  <a:srgbClr val="990000"/>
                </a:solidFill>
              </a:rPr>
              <a:t>‘tuesday’</a:t>
            </a:r>
            <a:r>
              <a:rPr lang="en"/>
              <a:t>, </a:t>
            </a:r>
            <a:r>
              <a:rPr lang="en">
                <a:solidFill>
                  <a:srgbClr val="990000"/>
                </a:solidFill>
              </a:rPr>
              <a:t>‘wednesday’</a:t>
            </a:r>
            <a:r>
              <a:rPr lang="en"/>
              <a:t>, </a:t>
            </a:r>
            <a:r>
              <a:rPr lang="en">
                <a:solidFill>
                  <a:srgbClr val="990000"/>
                </a:solidFill>
              </a:rPr>
              <a:t>‘thursday’</a:t>
            </a:r>
            <a:r>
              <a:rPr lang="en"/>
              <a:t>, </a:t>
            </a:r>
            <a:r>
              <a:rPr lang="en">
                <a:solidFill>
                  <a:srgbClr val="990000"/>
                </a:solidFill>
              </a:rPr>
              <a:t>‘friday’</a:t>
            </a:r>
            <a:r>
              <a:rPr lang="en"/>
              <a:t>];</a:t>
            </a:r>
            <a:endParaRPr/>
          </a:p>
          <a:p>
            <a:pPr indent="0" lvl="0" marL="0" rtl="0" algn="l">
              <a:spcBef>
                <a:spcPts val="0"/>
              </a:spcBef>
              <a:spcAft>
                <a:spcPts val="0"/>
              </a:spcAft>
              <a:buNone/>
            </a:pPr>
            <a:r>
              <a:rPr lang="en">
                <a:solidFill>
                  <a:srgbClr val="38761D"/>
                </a:solidFill>
              </a:rPr>
              <a:t>console</a:t>
            </a:r>
            <a:r>
              <a:rPr lang="en"/>
              <a:t>.</a:t>
            </a:r>
            <a:r>
              <a:rPr lang="en">
                <a:solidFill>
                  <a:srgbClr val="B45F06"/>
                </a:solidFill>
              </a:rPr>
              <a:t>log</a:t>
            </a:r>
            <a:r>
              <a:rPr lang="en"/>
              <a:t>(arr.length); //output =&gt;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Objects</a:t>
            </a:r>
            <a:endParaRPr/>
          </a:p>
        </p:txBody>
      </p:sp>
      <p:sp>
        <p:nvSpPr>
          <p:cNvPr id="330" name="Google Shape;330;p48"/>
          <p:cNvSpPr txBox="1"/>
          <p:nvPr>
            <p:ph idx="1" type="body"/>
          </p:nvPr>
        </p:nvSpPr>
        <p:spPr>
          <a:xfrm>
            <a:off x="311700" y="1152475"/>
            <a:ext cx="85206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object in JS is a non-primitive data type. It is like any other variable, the only difference is that the object holds multiple values in terms of properties and methods. </a:t>
            </a:r>
            <a:endParaRPr/>
          </a:p>
          <a:p>
            <a:pPr indent="0" lvl="0" marL="0" rtl="0" algn="l">
              <a:spcBef>
                <a:spcPts val="1200"/>
              </a:spcBef>
              <a:spcAft>
                <a:spcPts val="0"/>
              </a:spcAft>
              <a:buNone/>
            </a:pPr>
            <a:r>
              <a:rPr lang="en"/>
              <a:t>Properties can hold values of primitive data types and methods are function(tasks/set of instructions)</a:t>
            </a:r>
            <a:endParaRPr/>
          </a:p>
          <a:p>
            <a:pPr indent="0" lvl="0" marL="0" rtl="0" algn="l">
              <a:spcBef>
                <a:spcPts val="1200"/>
              </a:spcBef>
              <a:spcAft>
                <a:spcPts val="1200"/>
              </a:spcAft>
              <a:buNone/>
            </a:pPr>
            <a:r>
              <a:rPr lang="en"/>
              <a:t>In other programming languages like Java or C#, you need a class to create an object of it. In JavaScript, an object is a standalone entity because there is no class in JavaScript. However, you can achieve class like functionality using functions. We will learn how to treat a function as a class in the advance JavaScript section.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idx="1" type="body"/>
          </p:nvPr>
        </p:nvSpPr>
        <p:spPr>
          <a:xfrm>
            <a:off x="311700" y="223625"/>
            <a:ext cx="4260300" cy="43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JavaScript, an object can be created in two ways:</a:t>
            </a:r>
            <a:endParaRPr sz="1400"/>
          </a:p>
          <a:p>
            <a:pPr indent="-317500" lvl="0" marL="457200" rtl="0" algn="l">
              <a:spcBef>
                <a:spcPts val="1200"/>
              </a:spcBef>
              <a:spcAft>
                <a:spcPts val="0"/>
              </a:spcAft>
              <a:buSzPts val="1400"/>
              <a:buAutoNum type="arabicPeriod"/>
            </a:pPr>
            <a:r>
              <a:rPr lang="en" sz="1400"/>
              <a:t>Object literal</a:t>
            </a:r>
            <a:endParaRPr sz="1400"/>
          </a:p>
          <a:p>
            <a:pPr indent="-317500" lvl="0" marL="457200" rtl="0" algn="l">
              <a:spcBef>
                <a:spcPts val="0"/>
              </a:spcBef>
              <a:spcAft>
                <a:spcPts val="0"/>
              </a:spcAft>
              <a:buSzPts val="1400"/>
              <a:buAutoNum type="arabicPeriod"/>
            </a:pPr>
            <a:r>
              <a:rPr lang="en" sz="1400"/>
              <a:t>Object constructor</a:t>
            </a:r>
            <a:endParaRPr sz="1400"/>
          </a:p>
          <a:p>
            <a:pPr indent="0" lvl="0" marL="0" rtl="0" algn="l">
              <a:spcBef>
                <a:spcPts val="1200"/>
              </a:spcBef>
              <a:spcAft>
                <a:spcPts val="0"/>
              </a:spcAft>
              <a:buNone/>
            </a:pPr>
            <a:r>
              <a:rPr lang="en" sz="1400"/>
              <a:t>Object Literal - The object literal is a simple way of creating an object using { } brackets. You can include key-value pair in { }, where key would be property or method name and value will be value of property of any data type or a function. Use comma (,) to separate multiple key-value pairs.</a:t>
            </a:r>
            <a:endParaRPr sz="1400"/>
          </a:p>
          <a:p>
            <a:pPr indent="0" lvl="0" marL="0" rtl="0" algn="l">
              <a:spcBef>
                <a:spcPts val="1200"/>
              </a:spcBef>
              <a:spcAft>
                <a:spcPts val="1200"/>
              </a:spcAft>
              <a:buNone/>
            </a:pPr>
            <a:r>
              <a:rPr lang="en" sz="1400" u="sng"/>
              <a:t>Syntax:</a:t>
            </a:r>
            <a:endParaRPr sz="1400" u="sng"/>
          </a:p>
        </p:txBody>
      </p:sp>
      <p:pic>
        <p:nvPicPr>
          <p:cNvPr id="336" name="Google Shape;336;p49"/>
          <p:cNvPicPr preferRelativeResize="0"/>
          <p:nvPr/>
        </p:nvPicPr>
        <p:blipFill rotWithShape="1">
          <a:blip r:embed="rId3">
            <a:alphaModFix/>
          </a:blip>
          <a:srcRect b="8434" l="1609" r="5874" t="35746"/>
          <a:stretch/>
        </p:blipFill>
        <p:spPr>
          <a:xfrm>
            <a:off x="311700" y="3578075"/>
            <a:ext cx="3948199" cy="472100"/>
          </a:xfrm>
          <a:prstGeom prst="rect">
            <a:avLst/>
          </a:prstGeom>
          <a:noFill/>
          <a:ln>
            <a:noFill/>
          </a:ln>
        </p:spPr>
      </p:pic>
      <p:pic>
        <p:nvPicPr>
          <p:cNvPr id="337" name="Google Shape;337;p49"/>
          <p:cNvPicPr preferRelativeResize="0"/>
          <p:nvPr/>
        </p:nvPicPr>
        <p:blipFill>
          <a:blip r:embed="rId4">
            <a:alphaModFix/>
          </a:blip>
          <a:stretch>
            <a:fillRect/>
          </a:stretch>
        </p:blipFill>
        <p:spPr>
          <a:xfrm>
            <a:off x="4696225" y="1595150"/>
            <a:ext cx="4190902" cy="3154101"/>
          </a:xfrm>
          <a:prstGeom prst="rect">
            <a:avLst/>
          </a:prstGeom>
          <a:noFill/>
          <a:ln>
            <a:noFill/>
          </a:ln>
        </p:spPr>
      </p:pic>
      <p:sp>
        <p:nvSpPr>
          <p:cNvPr id="338" name="Google Shape;338;p49"/>
          <p:cNvSpPr txBox="1"/>
          <p:nvPr/>
        </p:nvSpPr>
        <p:spPr>
          <a:xfrm>
            <a:off x="4721075" y="786850"/>
            <a:ext cx="39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 following example creates an object using object literal syntax.</a:t>
            </a:r>
            <a:endParaRPr>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311700" y="223625"/>
            <a:ext cx="8260800" cy="43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NOTE: </a:t>
            </a:r>
            <a:endParaRPr sz="1600"/>
          </a:p>
          <a:p>
            <a:pPr indent="0" lvl="0" marL="0" rtl="0" algn="l">
              <a:spcBef>
                <a:spcPts val="1200"/>
              </a:spcBef>
              <a:spcAft>
                <a:spcPts val="0"/>
              </a:spcAft>
              <a:buNone/>
            </a:pPr>
            <a:r>
              <a:rPr lang="en" sz="1600"/>
              <a:t>You must specify key-value pair in object properties or methods.</a:t>
            </a:r>
            <a:endParaRPr sz="1600"/>
          </a:p>
          <a:p>
            <a:pPr indent="0" lvl="0" marL="0" rtl="0" algn="l">
              <a:spcBef>
                <a:spcPts val="1200"/>
              </a:spcBef>
              <a:spcAft>
                <a:spcPts val="1200"/>
              </a:spcAft>
              <a:buNone/>
            </a:pPr>
            <a:r>
              <a:rPr lang="en" sz="1600"/>
              <a:t>Only property or method name without a value is not valid. The follow syntax is invalid: </a:t>
            </a:r>
            <a:endParaRPr sz="1600"/>
          </a:p>
        </p:txBody>
      </p:sp>
      <p:pic>
        <p:nvPicPr>
          <p:cNvPr id="344" name="Google Shape;344;p50"/>
          <p:cNvPicPr preferRelativeResize="0"/>
          <p:nvPr/>
        </p:nvPicPr>
        <p:blipFill>
          <a:blip r:embed="rId3">
            <a:alphaModFix/>
          </a:blip>
          <a:stretch>
            <a:fillRect/>
          </a:stretch>
        </p:blipFill>
        <p:spPr>
          <a:xfrm>
            <a:off x="2889800" y="1801901"/>
            <a:ext cx="2801125" cy="848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JavaScript object Properties and Methods</a:t>
            </a:r>
            <a:endParaRPr/>
          </a:p>
        </p:txBody>
      </p:sp>
      <p:sp>
        <p:nvSpPr>
          <p:cNvPr id="350" name="Google Shape;350;p51"/>
          <p:cNvSpPr txBox="1"/>
          <p:nvPr>
            <p:ph idx="1" type="body"/>
          </p:nvPr>
        </p:nvSpPr>
        <p:spPr>
          <a:xfrm>
            <a:off x="311700" y="1152475"/>
            <a:ext cx="85206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get ot set values of an object’s properties using dot notation or brackets. However, you can call an object’s method only using dot notation. </a:t>
            </a:r>
            <a:endParaRPr/>
          </a:p>
        </p:txBody>
      </p:sp>
      <p:pic>
        <p:nvPicPr>
          <p:cNvPr id="351" name="Google Shape;351;p51"/>
          <p:cNvPicPr preferRelativeResize="0"/>
          <p:nvPr/>
        </p:nvPicPr>
        <p:blipFill>
          <a:blip r:embed="rId3">
            <a:alphaModFix/>
          </a:blip>
          <a:stretch>
            <a:fillRect/>
          </a:stretch>
        </p:blipFill>
        <p:spPr>
          <a:xfrm>
            <a:off x="1536085" y="1996325"/>
            <a:ext cx="4315924" cy="2931826"/>
          </a:xfrm>
          <a:prstGeom prst="rect">
            <a:avLst/>
          </a:prstGeom>
          <a:noFill/>
          <a:ln>
            <a:noFill/>
          </a:ln>
        </p:spPr>
      </p:pic>
      <p:sp>
        <p:nvSpPr>
          <p:cNvPr id="352" name="Google Shape;352;p51"/>
          <p:cNvSpPr txBox="1"/>
          <p:nvPr/>
        </p:nvSpPr>
        <p:spPr>
          <a:xfrm>
            <a:off x="6410725" y="3052325"/>
            <a:ext cx="1772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rPr>
              <a:t>Note: An object’s methods can be called using () operator.</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e.g.</a:t>
            </a:r>
            <a:endParaRPr sz="1200">
              <a:solidFill>
                <a:schemeClr val="lt2"/>
              </a:solidFill>
            </a:endParaRPr>
          </a:p>
          <a:p>
            <a:pPr indent="0" lvl="0" marL="0" rtl="0" algn="l">
              <a:spcBef>
                <a:spcPts val="0"/>
              </a:spcBef>
              <a:spcAft>
                <a:spcPts val="0"/>
              </a:spcAft>
              <a:buNone/>
            </a:pPr>
            <a:r>
              <a:rPr lang="en" sz="1200">
                <a:solidFill>
                  <a:schemeClr val="lt2"/>
                </a:solidFill>
              </a:rPr>
              <a:t>person.getFullName(). Without (), it will return function definition</a:t>
            </a:r>
            <a:endParaRPr sz="12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99950" y="445025"/>
            <a:ext cx="2674200" cy="44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There are eight basic data types in JavaScript. They are: &gt;&gt;&gt;</a:t>
            </a:r>
            <a:endParaRPr sz="2244"/>
          </a:p>
          <a:p>
            <a:pPr indent="0" lvl="0" marL="0" rtl="0" algn="l">
              <a:spcBef>
                <a:spcPts val="0"/>
              </a:spcBef>
              <a:spcAft>
                <a:spcPts val="0"/>
              </a:spcAft>
              <a:buNone/>
            </a:pPr>
            <a:r>
              <a:t/>
            </a:r>
            <a:endParaRPr sz="1900"/>
          </a:p>
          <a:p>
            <a:pPr indent="0" lvl="0" marL="0" rtl="0" algn="l">
              <a:spcBef>
                <a:spcPts val="0"/>
              </a:spcBef>
              <a:spcAft>
                <a:spcPts val="0"/>
              </a:spcAft>
              <a:buNone/>
            </a:pPr>
            <a:r>
              <a:rPr lang="en" sz="1788"/>
              <a:t>Here all data types except </a:t>
            </a:r>
            <a:r>
              <a:rPr b="1" i="1" lang="en" sz="1788"/>
              <a:t>object</a:t>
            </a:r>
            <a:r>
              <a:rPr b="1" lang="en" sz="1788"/>
              <a:t>,</a:t>
            </a:r>
            <a:r>
              <a:rPr lang="en" sz="1788"/>
              <a:t> are primitive data types, whereas </a:t>
            </a:r>
            <a:r>
              <a:rPr b="1" i="1" lang="en" sz="1788"/>
              <a:t>object</a:t>
            </a:r>
            <a:r>
              <a:rPr lang="en" sz="1788"/>
              <a:t> is a non-primitive.</a:t>
            </a:r>
            <a:endParaRPr sz="1788"/>
          </a:p>
          <a:p>
            <a:pPr indent="0" lvl="0" marL="0" rtl="0" algn="l">
              <a:spcBef>
                <a:spcPts val="0"/>
              </a:spcBef>
              <a:spcAft>
                <a:spcPts val="0"/>
              </a:spcAft>
              <a:buNone/>
            </a:pPr>
            <a:r>
              <a:t/>
            </a:r>
            <a:endParaRPr sz="1900"/>
          </a:p>
          <a:p>
            <a:pPr indent="0" lvl="0" marL="0" rtl="0" algn="l">
              <a:spcBef>
                <a:spcPts val="0"/>
              </a:spcBef>
              <a:spcAft>
                <a:spcPts val="0"/>
              </a:spcAft>
              <a:buNone/>
            </a:pPr>
            <a:r>
              <a:rPr lang="en" sz="1788"/>
              <a:t>Note: The object data type can store a collection of data, where as primitive data types can only store a single data.</a:t>
            </a:r>
            <a:endParaRPr sz="1788"/>
          </a:p>
        </p:txBody>
      </p:sp>
      <p:pic>
        <p:nvPicPr>
          <p:cNvPr id="73" name="Google Shape;73;p16"/>
          <p:cNvPicPr preferRelativeResize="0"/>
          <p:nvPr/>
        </p:nvPicPr>
        <p:blipFill>
          <a:blip r:embed="rId3">
            <a:alphaModFix/>
          </a:blip>
          <a:stretch>
            <a:fillRect/>
          </a:stretch>
        </p:blipFill>
        <p:spPr>
          <a:xfrm>
            <a:off x="3079125" y="445025"/>
            <a:ext cx="5889948" cy="41340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Constructor</a:t>
            </a:r>
            <a:endParaRPr/>
          </a:p>
        </p:txBody>
      </p:sp>
      <p:sp>
        <p:nvSpPr>
          <p:cNvPr id="358" name="Google Shape;358;p52"/>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second way to create an object is with Object Constructor using the “new” keyword. You can attach properties and methods using dot notation. Optionally, you can also create properties using [ ] brackets and specifying property name as string.</a:t>
            </a:r>
            <a:endParaRPr sz="1600"/>
          </a:p>
        </p:txBody>
      </p:sp>
      <p:pic>
        <p:nvPicPr>
          <p:cNvPr id="359" name="Google Shape;359;p52"/>
          <p:cNvPicPr preferRelativeResize="0"/>
          <p:nvPr/>
        </p:nvPicPr>
        <p:blipFill>
          <a:blip r:embed="rId3">
            <a:alphaModFix/>
          </a:blip>
          <a:stretch>
            <a:fillRect/>
          </a:stretch>
        </p:blipFill>
        <p:spPr>
          <a:xfrm>
            <a:off x="2188175" y="1954775"/>
            <a:ext cx="4225151" cy="3031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Undefined Property or Method</a:t>
            </a:r>
            <a:endParaRPr/>
          </a:p>
        </p:txBody>
      </p:sp>
      <p:sp>
        <p:nvSpPr>
          <p:cNvPr id="365" name="Google Shape;365;p53"/>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JavaScript will </a:t>
            </a:r>
            <a:r>
              <a:rPr lang="en" sz="1600"/>
              <a:t>return</a:t>
            </a:r>
            <a:r>
              <a:rPr lang="en" sz="1600"/>
              <a:t> ‘undefined’ if you try to access properties ot call methods that do not exist. </a:t>
            </a:r>
            <a:endParaRPr sz="1600"/>
          </a:p>
          <a:p>
            <a:pPr indent="0" lvl="0" marL="0" rtl="0" algn="l">
              <a:spcBef>
                <a:spcPts val="1200"/>
              </a:spcBef>
              <a:spcAft>
                <a:spcPts val="1200"/>
              </a:spcAft>
              <a:buNone/>
            </a:pPr>
            <a:r>
              <a:rPr lang="en" sz="1600"/>
              <a:t>If you are not sure </a:t>
            </a:r>
            <a:r>
              <a:rPr lang="en" sz="1600"/>
              <a:t>whether an object has a particular property or not, then use the </a:t>
            </a:r>
            <a:r>
              <a:rPr lang="en" sz="1600">
                <a:solidFill>
                  <a:srgbClr val="FFFFFF"/>
                </a:solidFill>
              </a:rPr>
              <a:t>hasOwnProperty() </a:t>
            </a:r>
            <a:r>
              <a:rPr lang="en" sz="1600"/>
              <a:t>method before accessing properties.</a:t>
            </a:r>
            <a:endParaRPr sz="1600"/>
          </a:p>
        </p:txBody>
      </p:sp>
      <p:pic>
        <p:nvPicPr>
          <p:cNvPr id="366" name="Google Shape;366;p53"/>
          <p:cNvPicPr preferRelativeResize="0"/>
          <p:nvPr/>
        </p:nvPicPr>
        <p:blipFill>
          <a:blip r:embed="rId3">
            <a:alphaModFix/>
          </a:blip>
          <a:stretch>
            <a:fillRect/>
          </a:stretch>
        </p:blipFill>
        <p:spPr>
          <a:xfrm>
            <a:off x="1855300" y="2493050"/>
            <a:ext cx="4182724" cy="2007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a:t>
            </a:r>
            <a:endParaRPr/>
          </a:p>
        </p:txBody>
      </p:sp>
      <p:sp>
        <p:nvSpPr>
          <p:cNvPr id="372" name="Google Shape;372;p54"/>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Objects are complex data structures. The simplest object in js is the plain object - a collection of keys and associated values</a:t>
            </a:r>
            <a:br>
              <a:rPr lang="en" sz="1600"/>
            </a:b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But there are situations when an object cannot be created. For such cases, js provides a special value, null -- which indicates a missing object.</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If you see a null (either assigned to a variable or returned by a function), then at that place should have been an object, but for some reason, an object wasn’t created. Let’s look at an example</a:t>
            </a:r>
            <a:r>
              <a:rPr lang="en" sz="1600"/>
              <a:t>...</a:t>
            </a:r>
            <a:r>
              <a:rPr lang="en" sz="1600"/>
              <a:t>.</a:t>
            </a:r>
            <a:endParaRPr sz="1600"/>
          </a:p>
        </p:txBody>
      </p:sp>
      <p:pic>
        <p:nvPicPr>
          <p:cNvPr id="373" name="Google Shape;373;p54"/>
          <p:cNvPicPr preferRelativeResize="0"/>
          <p:nvPr/>
        </p:nvPicPr>
        <p:blipFill>
          <a:blip r:embed="rId3">
            <a:alphaModFix/>
          </a:blip>
          <a:stretch>
            <a:fillRect/>
          </a:stretch>
        </p:blipFill>
        <p:spPr>
          <a:xfrm>
            <a:off x="2749800" y="1619150"/>
            <a:ext cx="2261150" cy="610525"/>
          </a:xfrm>
          <a:prstGeom prst="rect">
            <a:avLst/>
          </a:prstGeom>
          <a:noFill/>
          <a:ln>
            <a:noFill/>
          </a:ln>
        </p:spPr>
      </p:pic>
      <p:pic>
        <p:nvPicPr>
          <p:cNvPr id="374" name="Google Shape;374;p54"/>
          <p:cNvPicPr preferRelativeResize="0"/>
          <p:nvPr/>
        </p:nvPicPr>
        <p:blipFill>
          <a:blip r:embed="rId4">
            <a:alphaModFix/>
          </a:blip>
          <a:stretch>
            <a:fillRect/>
          </a:stretch>
        </p:blipFill>
        <p:spPr>
          <a:xfrm>
            <a:off x="2915475" y="3120300"/>
            <a:ext cx="2390350" cy="377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idx="1" type="body"/>
          </p:nvPr>
        </p:nvSpPr>
        <p:spPr>
          <a:xfrm>
            <a:off x="311700" y="248475"/>
            <a:ext cx="8520600" cy="471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example, the function greetObject() creates objects, but also can return null when an object cannot be created:</a:t>
            </a:r>
            <a:endParaRPr sz="1600"/>
          </a:p>
        </p:txBody>
      </p:sp>
      <p:pic>
        <p:nvPicPr>
          <p:cNvPr id="380" name="Google Shape;380;p55"/>
          <p:cNvPicPr preferRelativeResize="0"/>
          <p:nvPr/>
        </p:nvPicPr>
        <p:blipFill>
          <a:blip r:embed="rId3">
            <a:alphaModFix/>
          </a:blip>
          <a:stretch>
            <a:fillRect/>
          </a:stretch>
        </p:blipFill>
        <p:spPr>
          <a:xfrm>
            <a:off x="1687775" y="1078675"/>
            <a:ext cx="5768449" cy="2052150"/>
          </a:xfrm>
          <a:prstGeom prst="rect">
            <a:avLst/>
          </a:prstGeom>
          <a:noFill/>
          <a:ln>
            <a:noFill/>
          </a:ln>
        </p:spPr>
      </p:pic>
      <p:sp>
        <p:nvSpPr>
          <p:cNvPr id="381" name="Google Shape;381;p55"/>
          <p:cNvSpPr txBox="1"/>
          <p:nvPr/>
        </p:nvSpPr>
        <p:spPr>
          <a:xfrm>
            <a:off x="311700" y="3221925"/>
            <a:ext cx="800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When invoking the function with a string argument like greetObject('Eric'), as expected, the function returns an object { message: 'Hello, Eric!' }.</a:t>
            </a:r>
            <a:endParaRPr>
              <a:solidFill>
                <a:srgbClr val="B7B7B7"/>
              </a:solidFill>
            </a:endParaRPr>
          </a:p>
          <a:p>
            <a:pPr indent="0" lvl="0" marL="0" rtl="0" algn="l">
              <a:spcBef>
                <a:spcPts val="0"/>
              </a:spcBef>
              <a:spcAft>
                <a:spcPts val="0"/>
              </a:spcAft>
              <a:buNone/>
            </a:pPr>
            <a:r>
              <a:t/>
            </a:r>
            <a:endParaRPr>
              <a:solidFill>
                <a:srgbClr val="B7B7B7"/>
              </a:solidFill>
            </a:endParaRPr>
          </a:p>
          <a:p>
            <a:pPr indent="0" lvl="0" marL="0" rtl="0" algn="l">
              <a:spcBef>
                <a:spcPts val="0"/>
              </a:spcBef>
              <a:spcAft>
                <a:spcPts val="0"/>
              </a:spcAft>
              <a:buNone/>
            </a:pPr>
            <a:r>
              <a:rPr lang="en">
                <a:solidFill>
                  <a:srgbClr val="B7B7B7"/>
                </a:solidFill>
              </a:rPr>
              <a:t>However, when invoking the function with no arguments — greetObject() — the function returns null. Returning null is reasonable because who parameter has no value, and the greeting object cannot be created.</a:t>
            </a:r>
            <a:endParaRPr>
              <a:solidFill>
                <a:srgbClr val="B7B7B7"/>
              </a:solidFill>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262000" y="7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vs Undefined</a:t>
            </a:r>
            <a:endParaRPr/>
          </a:p>
        </p:txBody>
      </p:sp>
      <p:sp>
        <p:nvSpPr>
          <p:cNvPr id="387" name="Google Shape;387;p56"/>
          <p:cNvSpPr txBox="1"/>
          <p:nvPr>
            <p:ph idx="1" type="body"/>
          </p:nvPr>
        </p:nvSpPr>
        <p:spPr>
          <a:xfrm>
            <a:off x="262000" y="573650"/>
            <a:ext cx="4094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The main difference between null and undefined is that null represents a missing object while undefined represents an uninitialized state.</a:t>
            </a:r>
            <a:endParaRPr sz="1400"/>
          </a:p>
          <a:p>
            <a:pPr indent="0" lvl="0" marL="0" rtl="0" algn="l">
              <a:spcBef>
                <a:spcPts val="1200"/>
              </a:spcBef>
              <a:spcAft>
                <a:spcPts val="0"/>
              </a:spcAft>
              <a:buNone/>
            </a:pPr>
            <a:r>
              <a:rPr lang="en" sz="1400"/>
              <a:t>The strict equality operator (===) distinguishes between null from undefined: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While the loose equality operator (==) considers null and undefined equal</a:t>
            </a:r>
            <a:endParaRPr sz="1400"/>
          </a:p>
          <a:p>
            <a:pPr indent="0" lvl="0" marL="0" rtl="0" algn="l">
              <a:spcBef>
                <a:spcPts val="1200"/>
              </a:spcBef>
              <a:spcAft>
                <a:spcPts val="1200"/>
              </a:spcAft>
              <a:buNone/>
            </a:pPr>
            <a:r>
              <a:rPr lang="en"/>
              <a:t> </a:t>
            </a:r>
            <a:endParaRPr/>
          </a:p>
        </p:txBody>
      </p:sp>
      <p:pic>
        <p:nvPicPr>
          <p:cNvPr id="388" name="Google Shape;388;p56"/>
          <p:cNvPicPr preferRelativeResize="0"/>
          <p:nvPr/>
        </p:nvPicPr>
        <p:blipFill>
          <a:blip r:embed="rId3">
            <a:alphaModFix/>
          </a:blip>
          <a:stretch>
            <a:fillRect/>
          </a:stretch>
        </p:blipFill>
        <p:spPr>
          <a:xfrm>
            <a:off x="369425" y="2162475"/>
            <a:ext cx="3506825" cy="409275"/>
          </a:xfrm>
          <a:prstGeom prst="rect">
            <a:avLst/>
          </a:prstGeom>
          <a:noFill/>
          <a:ln>
            <a:noFill/>
          </a:ln>
        </p:spPr>
      </p:pic>
      <p:pic>
        <p:nvPicPr>
          <p:cNvPr id="389" name="Google Shape;389;p56"/>
          <p:cNvPicPr preferRelativeResize="0"/>
          <p:nvPr/>
        </p:nvPicPr>
        <p:blipFill>
          <a:blip r:embed="rId4">
            <a:alphaModFix/>
          </a:blip>
          <a:stretch>
            <a:fillRect/>
          </a:stretch>
        </p:blipFill>
        <p:spPr>
          <a:xfrm>
            <a:off x="369425" y="3457700"/>
            <a:ext cx="3506825" cy="415275"/>
          </a:xfrm>
          <a:prstGeom prst="rect">
            <a:avLst/>
          </a:prstGeom>
          <a:noFill/>
          <a:ln>
            <a:noFill/>
          </a:ln>
        </p:spPr>
      </p:pic>
      <p:pic>
        <p:nvPicPr>
          <p:cNvPr id="390" name="Google Shape;390;p56"/>
          <p:cNvPicPr preferRelativeResize="0"/>
          <p:nvPr/>
        </p:nvPicPr>
        <p:blipFill>
          <a:blip r:embed="rId5">
            <a:alphaModFix/>
          </a:blip>
          <a:stretch>
            <a:fillRect/>
          </a:stretch>
        </p:blipFill>
        <p:spPr>
          <a:xfrm>
            <a:off x="4451125" y="3058550"/>
            <a:ext cx="4482500" cy="1881145"/>
          </a:xfrm>
          <a:prstGeom prst="rect">
            <a:avLst/>
          </a:prstGeom>
          <a:noFill/>
          <a:ln>
            <a:noFill/>
          </a:ln>
        </p:spPr>
      </p:pic>
      <p:sp>
        <p:nvSpPr>
          <p:cNvPr id="391" name="Google Shape;391;p56"/>
          <p:cNvSpPr txBox="1"/>
          <p:nvPr/>
        </p:nvSpPr>
        <p:spPr>
          <a:xfrm>
            <a:off x="4451125" y="2401950"/>
            <a:ext cx="368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I use the loose equality operator to check whether a variable is null or undefined:</a:t>
            </a:r>
            <a:endParaRPr>
              <a:solidFill>
                <a:srgbClr val="B7B7B7"/>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262000" y="7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typeOf</a:t>
            </a:r>
            <a:endParaRPr/>
          </a:p>
        </p:txBody>
      </p:sp>
      <p:sp>
        <p:nvSpPr>
          <p:cNvPr id="397" name="Google Shape;397;p57"/>
          <p:cNvSpPr txBox="1"/>
          <p:nvPr>
            <p:ph idx="1" type="body"/>
          </p:nvPr>
        </p:nvSpPr>
        <p:spPr>
          <a:xfrm>
            <a:off x="262000" y="573650"/>
            <a:ext cx="4094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The main difference between null and undefined is that null represents a missing object while undefined represents an uninitialized state.</a:t>
            </a:r>
            <a:endParaRPr sz="1400"/>
          </a:p>
          <a:p>
            <a:pPr indent="0" lvl="0" marL="0" rtl="0" algn="l">
              <a:spcBef>
                <a:spcPts val="1200"/>
              </a:spcBef>
              <a:spcAft>
                <a:spcPts val="0"/>
              </a:spcAft>
              <a:buNone/>
            </a:pPr>
            <a:r>
              <a:rPr lang="en" sz="1400"/>
              <a:t>The strict equality operator (===) distinguishes between null from undefined: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While the loose equality operator (==) considers null and undefined equal</a:t>
            </a:r>
            <a:endParaRPr sz="1400"/>
          </a:p>
          <a:p>
            <a:pPr indent="0" lvl="0" marL="0" rtl="0" algn="l">
              <a:spcBef>
                <a:spcPts val="1200"/>
              </a:spcBef>
              <a:spcAft>
                <a:spcPts val="1200"/>
              </a:spcAft>
              <a:buNone/>
            </a:pPr>
            <a:r>
              <a:rPr lang="en"/>
              <a:t> </a:t>
            </a:r>
            <a:endParaRPr/>
          </a:p>
        </p:txBody>
      </p:sp>
      <p:pic>
        <p:nvPicPr>
          <p:cNvPr id="398" name="Google Shape;398;p57"/>
          <p:cNvPicPr preferRelativeResize="0"/>
          <p:nvPr/>
        </p:nvPicPr>
        <p:blipFill>
          <a:blip r:embed="rId3">
            <a:alphaModFix/>
          </a:blip>
          <a:stretch>
            <a:fillRect/>
          </a:stretch>
        </p:blipFill>
        <p:spPr>
          <a:xfrm>
            <a:off x="369425" y="2162475"/>
            <a:ext cx="3506825" cy="409275"/>
          </a:xfrm>
          <a:prstGeom prst="rect">
            <a:avLst/>
          </a:prstGeom>
          <a:noFill/>
          <a:ln>
            <a:noFill/>
          </a:ln>
        </p:spPr>
      </p:pic>
      <p:pic>
        <p:nvPicPr>
          <p:cNvPr id="399" name="Google Shape;399;p57"/>
          <p:cNvPicPr preferRelativeResize="0"/>
          <p:nvPr/>
        </p:nvPicPr>
        <p:blipFill>
          <a:blip r:embed="rId4">
            <a:alphaModFix/>
          </a:blip>
          <a:stretch>
            <a:fillRect/>
          </a:stretch>
        </p:blipFill>
        <p:spPr>
          <a:xfrm>
            <a:off x="369425" y="3457700"/>
            <a:ext cx="3506825" cy="415275"/>
          </a:xfrm>
          <a:prstGeom prst="rect">
            <a:avLst/>
          </a:prstGeom>
          <a:noFill/>
          <a:ln>
            <a:noFill/>
          </a:ln>
        </p:spPr>
      </p:pic>
      <p:pic>
        <p:nvPicPr>
          <p:cNvPr id="400" name="Google Shape;400;p57"/>
          <p:cNvPicPr preferRelativeResize="0"/>
          <p:nvPr/>
        </p:nvPicPr>
        <p:blipFill>
          <a:blip r:embed="rId5">
            <a:alphaModFix/>
          </a:blip>
          <a:stretch>
            <a:fillRect/>
          </a:stretch>
        </p:blipFill>
        <p:spPr>
          <a:xfrm>
            <a:off x="4451125" y="3058550"/>
            <a:ext cx="4482500" cy="1881145"/>
          </a:xfrm>
          <a:prstGeom prst="rect">
            <a:avLst/>
          </a:prstGeom>
          <a:noFill/>
          <a:ln>
            <a:noFill/>
          </a:ln>
        </p:spPr>
      </p:pic>
      <p:sp>
        <p:nvSpPr>
          <p:cNvPr id="401" name="Google Shape;401;p57"/>
          <p:cNvSpPr txBox="1"/>
          <p:nvPr/>
        </p:nvSpPr>
        <p:spPr>
          <a:xfrm>
            <a:off x="4451125" y="2401950"/>
            <a:ext cx="368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I use the loose equality operator to check whether a variable is null or undefined:</a:t>
            </a:r>
            <a:endParaRPr>
              <a:solidFill>
                <a:srgbClr val="B7B7B7"/>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311700" y="411500"/>
            <a:ext cx="8520600" cy="229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Let’s put our knowledge to the test and practice using these concepts! :)</a:t>
            </a:r>
            <a:endParaRPr/>
          </a:p>
          <a:p>
            <a:pPr indent="0" lvl="0" marL="0" rtl="0" algn="ctr">
              <a:spcBef>
                <a:spcPts val="0"/>
              </a:spcBef>
              <a:spcAft>
                <a:spcPts val="0"/>
              </a:spcAft>
              <a:buNone/>
            </a:pPr>
            <a:r>
              <a:t/>
            </a:r>
            <a:endParaRPr/>
          </a:p>
          <a:p>
            <a:pPr indent="-345439" lvl="0" marL="457200" rtl="0" algn="l">
              <a:spcBef>
                <a:spcPts val="0"/>
              </a:spcBef>
              <a:spcAft>
                <a:spcPts val="0"/>
              </a:spcAft>
              <a:buSzPct val="100000"/>
              <a:buChar char="●"/>
            </a:pPr>
            <a:r>
              <a:rPr lang="en" sz="2044"/>
              <a:t>Create a JavaScript Class Folder on your C:\ Drive. (or your root drive, whichever is fitting) (this will house all of this class’s project folders).</a:t>
            </a:r>
            <a:endParaRPr sz="2044"/>
          </a:p>
          <a:p>
            <a:pPr indent="-345439" lvl="0" marL="457200" rtl="0" algn="l">
              <a:spcBef>
                <a:spcPts val="0"/>
              </a:spcBef>
              <a:spcAft>
                <a:spcPts val="0"/>
              </a:spcAft>
              <a:buSzPct val="100000"/>
              <a:buChar char="●"/>
            </a:pPr>
            <a:r>
              <a:rPr lang="en" sz="2044"/>
              <a:t>Inside of the folder you just created; create a new folder called “js-unit-one”. </a:t>
            </a:r>
            <a:endParaRPr sz="2044"/>
          </a:p>
          <a:p>
            <a:pPr indent="-345439" lvl="0" marL="457200" rtl="0" algn="l">
              <a:spcBef>
                <a:spcPts val="0"/>
              </a:spcBef>
              <a:spcAft>
                <a:spcPts val="0"/>
              </a:spcAft>
              <a:buSzPct val="100000"/>
              <a:buChar char="●"/>
            </a:pPr>
            <a:r>
              <a:rPr lang="en" sz="2044"/>
              <a:t>Inside of that folder create another folder called “data-type-practice”. </a:t>
            </a:r>
            <a:endParaRPr sz="2044"/>
          </a:p>
          <a:p>
            <a:pPr indent="-345439" lvl="0" marL="457200" rtl="0" algn="l">
              <a:spcBef>
                <a:spcPts val="0"/>
              </a:spcBef>
              <a:spcAft>
                <a:spcPts val="0"/>
              </a:spcAft>
              <a:buSzPct val="100000"/>
              <a:buChar char="●"/>
            </a:pPr>
            <a:r>
              <a:rPr lang="en" sz="2044"/>
              <a:t>Open up this folder in Visual Studio Code and wait for further instructions.</a:t>
            </a:r>
            <a:endParaRPr sz="2044"/>
          </a:p>
        </p:txBody>
      </p:sp>
      <p:pic>
        <p:nvPicPr>
          <p:cNvPr id="407" name="Google Shape;407;p58"/>
          <p:cNvPicPr preferRelativeResize="0"/>
          <p:nvPr/>
        </p:nvPicPr>
        <p:blipFill>
          <a:blip r:embed="rId3">
            <a:alphaModFix/>
          </a:blip>
          <a:stretch>
            <a:fillRect/>
          </a:stretch>
        </p:blipFill>
        <p:spPr>
          <a:xfrm>
            <a:off x="2989125" y="3707750"/>
            <a:ext cx="3293175" cy="1097725"/>
          </a:xfrm>
          <a:prstGeom prst="rect">
            <a:avLst/>
          </a:prstGeom>
          <a:noFill/>
          <a:ln>
            <a:noFill/>
          </a:ln>
        </p:spPr>
      </p:pic>
      <p:sp>
        <p:nvSpPr>
          <p:cNvPr id="408" name="Google Shape;408;p58"/>
          <p:cNvSpPr txBox="1"/>
          <p:nvPr/>
        </p:nvSpPr>
        <p:spPr>
          <a:xfrm>
            <a:off x="2861700" y="3092150"/>
            <a:ext cx="34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When you are </a:t>
            </a:r>
            <a:r>
              <a:rPr lang="en">
                <a:solidFill>
                  <a:schemeClr val="lt2"/>
                </a:solidFill>
              </a:rPr>
              <a:t>finished, your file structure should look like this...</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Typing</a:t>
            </a:r>
            <a:endParaRPr/>
          </a:p>
        </p:txBody>
      </p:sp>
      <p:sp>
        <p:nvSpPr>
          <p:cNvPr id="79" name="Google Shape;79;p17"/>
          <p:cNvSpPr txBox="1"/>
          <p:nvPr>
            <p:ph idx="1" type="body"/>
          </p:nvPr>
        </p:nvSpPr>
        <p:spPr>
          <a:xfrm>
            <a:off x="311700" y="115247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has dynamic data types, meaning that type checking is done at runtime rather than compile time. </a:t>
            </a:r>
            <a:endParaRPr/>
          </a:p>
          <a:p>
            <a:pPr indent="0" lvl="0" marL="0" rtl="0" algn="l">
              <a:spcBef>
                <a:spcPts val="1200"/>
              </a:spcBef>
              <a:spcAft>
                <a:spcPts val="1200"/>
              </a:spcAft>
              <a:buNone/>
            </a:pPr>
            <a:r>
              <a:rPr lang="en"/>
              <a:t>In dynamically typed languages, a variable of the same name can be used to hold different data types. For example</a:t>
            </a:r>
            <a:endParaRPr/>
          </a:p>
        </p:txBody>
      </p:sp>
      <p:sp>
        <p:nvSpPr>
          <p:cNvPr id="80" name="Google Shape;80;p17"/>
          <p:cNvSpPr txBox="1"/>
          <p:nvPr/>
        </p:nvSpPr>
        <p:spPr>
          <a:xfrm>
            <a:off x="1493650" y="2832450"/>
            <a:ext cx="55830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t = </a:t>
            </a:r>
            <a:r>
              <a:rPr lang="en">
                <a:solidFill>
                  <a:srgbClr val="351C75"/>
                </a:solidFill>
              </a:rPr>
              <a:t>16; </a:t>
            </a:r>
            <a:r>
              <a:rPr lang="en"/>
              <a:t> // t is a number</a:t>
            </a:r>
            <a:endParaRPr/>
          </a:p>
          <a:p>
            <a:pPr indent="0" lvl="0" marL="0" rtl="0" algn="l">
              <a:spcBef>
                <a:spcPts val="0"/>
              </a:spcBef>
              <a:spcAft>
                <a:spcPts val="0"/>
              </a:spcAft>
              <a:buNone/>
            </a:pPr>
            <a:r>
              <a:rPr b="1" lang="en">
                <a:solidFill>
                  <a:srgbClr val="0000FF"/>
                </a:solidFill>
              </a:rPr>
              <a:t>let</a:t>
            </a:r>
            <a:r>
              <a:rPr b="1" lang="en"/>
              <a:t> </a:t>
            </a:r>
            <a:r>
              <a:rPr lang="en"/>
              <a:t>t = “</a:t>
            </a:r>
            <a:r>
              <a:rPr lang="en">
                <a:solidFill>
                  <a:srgbClr val="38761D"/>
                </a:solidFill>
              </a:rPr>
              <a:t>Hello World</a:t>
            </a:r>
            <a:r>
              <a:rPr lang="en"/>
              <a:t>”;   // t is a string</a:t>
            </a:r>
            <a:endParaRPr/>
          </a:p>
          <a:p>
            <a:pPr indent="0" lvl="0" marL="0" rtl="0" algn="l">
              <a:spcBef>
                <a:spcPts val="0"/>
              </a:spcBef>
              <a:spcAft>
                <a:spcPts val="0"/>
              </a:spcAft>
              <a:buNone/>
            </a:pPr>
            <a:r>
              <a:rPr b="1" lang="en">
                <a:solidFill>
                  <a:srgbClr val="0000FF"/>
                </a:solidFill>
              </a:rPr>
              <a:t>let</a:t>
            </a:r>
            <a:r>
              <a:rPr lang="en">
                <a:solidFill>
                  <a:srgbClr val="0000FF"/>
                </a:solidFill>
              </a:rPr>
              <a:t> </a:t>
            </a:r>
            <a:r>
              <a:rPr lang="en"/>
              <a:t>t = </a:t>
            </a:r>
            <a:r>
              <a:rPr lang="en">
                <a:solidFill>
                  <a:srgbClr val="38761D"/>
                </a:solidFill>
              </a:rPr>
              <a:t>true</a:t>
            </a:r>
            <a:r>
              <a:rPr lang="en"/>
              <a:t>;   // t is a boolean</a:t>
            </a:r>
            <a:endParaRPr/>
          </a:p>
          <a:p>
            <a:pPr indent="0" lvl="0" marL="0" rtl="0" algn="l">
              <a:spcBef>
                <a:spcPts val="0"/>
              </a:spcBef>
              <a:spcAft>
                <a:spcPts val="0"/>
              </a:spcAft>
              <a:buNone/>
            </a:pPr>
            <a:r>
              <a:rPr b="1" lang="en">
                <a:solidFill>
                  <a:srgbClr val="0000FF"/>
                </a:solidFill>
              </a:rPr>
              <a:t>let</a:t>
            </a:r>
            <a:r>
              <a:rPr b="1" lang="en">
                <a:solidFill>
                  <a:schemeClr val="lt1"/>
                </a:solidFill>
              </a:rPr>
              <a:t> </a:t>
            </a:r>
            <a:r>
              <a:rPr lang="en">
                <a:solidFill>
                  <a:schemeClr val="lt1"/>
                </a:solidFill>
              </a:rPr>
              <a:t>t</a:t>
            </a:r>
            <a:r>
              <a:rPr lang="en"/>
              <a:t>;  // t is undefined</a:t>
            </a:r>
            <a:endParaRPr/>
          </a:p>
        </p:txBody>
      </p:sp>
      <p:sp>
        <p:nvSpPr>
          <p:cNvPr id="81" name="Google Shape;81;p17"/>
          <p:cNvSpPr txBox="1"/>
          <p:nvPr/>
        </p:nvSpPr>
        <p:spPr>
          <a:xfrm>
            <a:off x="528250" y="4025550"/>
            <a:ext cx="79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Each of the variables </a:t>
            </a:r>
            <a:r>
              <a:rPr b="1" i="1" lang="en">
                <a:solidFill>
                  <a:schemeClr val="lt2"/>
                </a:solidFill>
              </a:rPr>
              <a:t>t</a:t>
            </a:r>
            <a:r>
              <a:rPr lang="en">
                <a:solidFill>
                  <a:schemeClr val="lt2"/>
                </a:solidFill>
              </a:rPr>
              <a:t> above can be set to any data type available in JavaScript; they do not need to be explicitly declared with a data type before they are used.</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Numbers</a:t>
            </a:r>
            <a:endParaRPr/>
          </a:p>
        </p:txBody>
      </p:sp>
      <p:sp>
        <p:nvSpPr>
          <p:cNvPr id="87" name="Google Shape;87;p18"/>
          <p:cNvSpPr txBox="1"/>
          <p:nvPr>
            <p:ph idx="1" type="body"/>
          </p:nvPr>
        </p:nvSpPr>
        <p:spPr>
          <a:xfrm>
            <a:off x="311700" y="115247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JavaScript has only one number type, there is no separate designation for integers and floating-point numbers. Because of this, numbers can be written in JavaScript with or without decimals:</a:t>
            </a:r>
            <a:endParaRPr/>
          </a:p>
        </p:txBody>
      </p:sp>
      <p:sp>
        <p:nvSpPr>
          <p:cNvPr id="88" name="Google Shape;88;p18"/>
          <p:cNvSpPr txBox="1"/>
          <p:nvPr/>
        </p:nvSpPr>
        <p:spPr>
          <a:xfrm>
            <a:off x="1375250" y="22639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a:t>
            </a:r>
            <a:r>
              <a:rPr lang="en"/>
              <a:t>1</a:t>
            </a:r>
            <a:r>
              <a:rPr lang="en"/>
              <a:t> = </a:t>
            </a:r>
            <a:r>
              <a:rPr lang="en">
                <a:solidFill>
                  <a:srgbClr val="351C75"/>
                </a:solidFill>
              </a:rPr>
              <a:t>93</a:t>
            </a:r>
            <a:r>
              <a:rPr lang="en">
                <a:solidFill>
                  <a:srgbClr val="351C75"/>
                </a:solidFill>
              </a:rPr>
              <a:t>; </a:t>
            </a:r>
            <a:r>
              <a:rPr lang="en"/>
              <a:t> </a:t>
            </a:r>
            <a:endParaRPr/>
          </a:p>
          <a:p>
            <a:pPr indent="0" lvl="0" marL="0" rtl="0" algn="l">
              <a:spcBef>
                <a:spcPts val="0"/>
              </a:spcBef>
              <a:spcAft>
                <a:spcPts val="0"/>
              </a:spcAft>
              <a:buNone/>
            </a:pPr>
            <a:r>
              <a:rPr b="1" lang="en">
                <a:solidFill>
                  <a:srgbClr val="0000FF"/>
                </a:solidFill>
              </a:rPr>
              <a:t>let</a:t>
            </a:r>
            <a:r>
              <a:rPr b="1" lang="en"/>
              <a:t> </a:t>
            </a:r>
            <a:r>
              <a:rPr lang="en"/>
              <a:t>num</a:t>
            </a:r>
            <a:r>
              <a:rPr lang="en"/>
              <a:t>2</a:t>
            </a:r>
            <a:r>
              <a:rPr lang="en"/>
              <a:t> = </a:t>
            </a:r>
            <a:r>
              <a:rPr lang="en">
                <a:solidFill>
                  <a:srgbClr val="351C75"/>
                </a:solidFill>
              </a:rPr>
              <a:t>93.00</a:t>
            </a:r>
            <a:r>
              <a:rPr lang="en"/>
              <a:t>;  </a:t>
            </a:r>
            <a:endParaRPr/>
          </a:p>
        </p:txBody>
      </p:sp>
      <p:sp>
        <p:nvSpPr>
          <p:cNvPr id="89" name="Google Shape;89;p18"/>
          <p:cNvSpPr txBox="1"/>
          <p:nvPr/>
        </p:nvSpPr>
        <p:spPr>
          <a:xfrm>
            <a:off x="546450" y="3005500"/>
            <a:ext cx="79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both cases above, the data type is a number and is the same regardless of whether or not the number has decimal points.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Scientific exponential notation can be used in JavaScript to abbreviate very large or small numbers, as in the following examples:</a:t>
            </a:r>
            <a:endParaRPr>
              <a:solidFill>
                <a:schemeClr val="lt2"/>
              </a:solidFill>
            </a:endParaRPr>
          </a:p>
        </p:txBody>
      </p:sp>
      <p:sp>
        <p:nvSpPr>
          <p:cNvPr id="90" name="Google Shape;90;p18"/>
          <p:cNvSpPr txBox="1"/>
          <p:nvPr/>
        </p:nvSpPr>
        <p:spPr>
          <a:xfrm>
            <a:off x="1491225" y="4302475"/>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num3 = </a:t>
            </a:r>
            <a:r>
              <a:rPr lang="en">
                <a:solidFill>
                  <a:srgbClr val="351C75"/>
                </a:solidFill>
              </a:rPr>
              <a:t>987e8; </a:t>
            </a:r>
            <a:r>
              <a:rPr lang="en"/>
              <a:t>//98700000000  </a:t>
            </a:r>
            <a:endParaRPr/>
          </a:p>
          <a:p>
            <a:pPr indent="0" lvl="0" marL="0" rtl="0" algn="l">
              <a:spcBef>
                <a:spcPts val="0"/>
              </a:spcBef>
              <a:spcAft>
                <a:spcPts val="0"/>
              </a:spcAft>
              <a:buNone/>
            </a:pPr>
            <a:r>
              <a:rPr b="1" lang="en">
                <a:solidFill>
                  <a:srgbClr val="0000FF"/>
                </a:solidFill>
              </a:rPr>
              <a:t>let</a:t>
            </a:r>
            <a:r>
              <a:rPr b="1" lang="en"/>
              <a:t> </a:t>
            </a:r>
            <a:r>
              <a:rPr lang="en"/>
              <a:t>num4 = </a:t>
            </a:r>
            <a:r>
              <a:rPr lang="en">
                <a:solidFill>
                  <a:srgbClr val="351C75"/>
                </a:solidFill>
              </a:rPr>
              <a:t>987e-8</a:t>
            </a:r>
            <a:r>
              <a:rPr lang="en"/>
              <a:t>;  //0.00000987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Numbers in JavaScript are considered to be accurate up to 15 digits. That means that numbers will be rounded after the 16th digit is reached:</a:t>
            </a:r>
            <a:endParaRPr/>
          </a:p>
        </p:txBody>
      </p:sp>
      <p:sp>
        <p:nvSpPr>
          <p:cNvPr id="96" name="Google Shape;96;p19"/>
          <p:cNvSpPr txBox="1"/>
          <p:nvPr/>
        </p:nvSpPr>
        <p:spPr>
          <a:xfrm>
            <a:off x="1393425" y="1216575"/>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num5 = </a:t>
            </a:r>
            <a:r>
              <a:rPr lang="en">
                <a:solidFill>
                  <a:srgbClr val="351C75"/>
                </a:solidFill>
              </a:rPr>
              <a:t>999999999999999;  </a:t>
            </a:r>
            <a:r>
              <a:rPr lang="en" sz="1300"/>
              <a:t>//remains as 999999999999999</a:t>
            </a:r>
            <a:r>
              <a:rPr lang="en" sz="1300">
                <a:solidFill>
                  <a:srgbClr val="351C75"/>
                </a:solidFill>
              </a:rPr>
              <a:t> </a:t>
            </a:r>
            <a:r>
              <a:rPr lang="en" sz="1300"/>
              <a:t> </a:t>
            </a:r>
            <a:endParaRPr sz="1300"/>
          </a:p>
          <a:p>
            <a:pPr indent="0" lvl="0" marL="0" rtl="0" algn="l">
              <a:spcBef>
                <a:spcPts val="0"/>
              </a:spcBef>
              <a:spcAft>
                <a:spcPts val="0"/>
              </a:spcAft>
              <a:buNone/>
            </a:pPr>
            <a:r>
              <a:rPr b="1" lang="en">
                <a:solidFill>
                  <a:srgbClr val="0000FF"/>
                </a:solidFill>
              </a:rPr>
              <a:t>let</a:t>
            </a:r>
            <a:r>
              <a:rPr b="1" lang="en"/>
              <a:t> </a:t>
            </a:r>
            <a:r>
              <a:rPr lang="en"/>
              <a:t>num6 = </a:t>
            </a:r>
            <a:r>
              <a:rPr lang="en">
                <a:solidFill>
                  <a:srgbClr val="351C75"/>
                </a:solidFill>
              </a:rPr>
              <a:t>9999999999999999</a:t>
            </a:r>
            <a:r>
              <a:rPr lang="en"/>
              <a:t>;  </a:t>
            </a:r>
            <a:r>
              <a:rPr lang="en" sz="1300"/>
              <a:t>//rounded up to 1000000000000000 </a:t>
            </a:r>
            <a:r>
              <a:rPr lang="en" sz="1100"/>
              <a:t> </a:t>
            </a:r>
            <a:endParaRPr sz="1100"/>
          </a:p>
        </p:txBody>
      </p:sp>
      <p:sp>
        <p:nvSpPr>
          <p:cNvPr id="97" name="Google Shape;97;p19"/>
          <p:cNvSpPr txBox="1"/>
          <p:nvPr/>
        </p:nvSpPr>
        <p:spPr>
          <a:xfrm>
            <a:off x="592050" y="1982125"/>
            <a:ext cx="795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addition to representing numbers, the JavaScript number type also has three symbolic values available: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Infinity - a numeric value that represents a positive number that </a:t>
            </a:r>
            <a:r>
              <a:rPr lang="en">
                <a:solidFill>
                  <a:schemeClr val="lt2"/>
                </a:solidFill>
              </a:rPr>
              <a:t>approaches</a:t>
            </a:r>
            <a:r>
              <a:rPr lang="en">
                <a:solidFill>
                  <a:schemeClr val="lt2"/>
                </a:solidFill>
              </a:rPr>
              <a:t> infinity</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-Infinity - a numeric value that represents a negative number that approaches infinity</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NaN - a numeric value that represents a non-number, standing for not a number</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i="1" lang="en">
                <a:solidFill>
                  <a:schemeClr val="lt2"/>
                </a:solidFill>
              </a:rPr>
              <a:t>Infinity</a:t>
            </a:r>
            <a:r>
              <a:rPr lang="en">
                <a:solidFill>
                  <a:schemeClr val="lt2"/>
                </a:solidFill>
              </a:rPr>
              <a:t> or </a:t>
            </a:r>
            <a:r>
              <a:rPr i="1" lang="en">
                <a:solidFill>
                  <a:schemeClr val="lt2"/>
                </a:solidFill>
              </a:rPr>
              <a:t>-Infinity </a:t>
            </a:r>
            <a:r>
              <a:rPr lang="en">
                <a:solidFill>
                  <a:schemeClr val="lt2"/>
                </a:solidFill>
              </a:rPr>
              <a:t>will be returned if you calculate a number outside of the largest possible number available in JavaScript. These will also occur for values that are undefined, as when dividing by zero:</a:t>
            </a:r>
            <a:endParaRPr>
              <a:solidFill>
                <a:schemeClr val="lt2"/>
              </a:solidFill>
            </a:endParaRPr>
          </a:p>
        </p:txBody>
      </p:sp>
      <p:sp>
        <p:nvSpPr>
          <p:cNvPr id="98" name="Google Shape;98;p19"/>
          <p:cNvSpPr txBox="1"/>
          <p:nvPr/>
        </p:nvSpPr>
        <p:spPr>
          <a:xfrm>
            <a:off x="1664225" y="403750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num7</a:t>
            </a:r>
            <a:r>
              <a:rPr b="1" lang="en">
                <a:solidFill>
                  <a:srgbClr val="0000FF"/>
                </a:solidFill>
              </a:rPr>
              <a:t> =</a:t>
            </a:r>
            <a:r>
              <a:rPr lang="en">
                <a:solidFill>
                  <a:srgbClr val="351C75"/>
                </a:solidFill>
              </a:rPr>
              <a:t> 5 / 0; </a:t>
            </a:r>
            <a:r>
              <a:rPr b="1" lang="en">
                <a:solidFill>
                  <a:srgbClr val="0000FF"/>
                </a:solidFill>
              </a:rPr>
              <a:t> </a:t>
            </a:r>
            <a:r>
              <a:rPr lang="en"/>
              <a:t> // will return Infinity</a:t>
            </a:r>
            <a:endParaRPr/>
          </a:p>
          <a:p>
            <a:pPr indent="0" lvl="0" marL="0" rtl="0" algn="l">
              <a:spcBef>
                <a:spcPts val="0"/>
              </a:spcBef>
              <a:spcAft>
                <a:spcPts val="0"/>
              </a:spcAft>
              <a:buNone/>
            </a:pPr>
            <a:r>
              <a:rPr b="1" lang="en">
                <a:solidFill>
                  <a:srgbClr val="0000FF"/>
                </a:solidFill>
              </a:rPr>
              <a:t>let</a:t>
            </a:r>
            <a:r>
              <a:rPr lang="en"/>
              <a:t> num8</a:t>
            </a:r>
            <a:r>
              <a:rPr b="1" lang="en">
                <a:solidFill>
                  <a:srgbClr val="0000FF"/>
                </a:solidFill>
              </a:rPr>
              <a:t> = </a:t>
            </a:r>
            <a:r>
              <a:rPr lang="en">
                <a:solidFill>
                  <a:srgbClr val="351C75"/>
                </a:solidFill>
              </a:rPr>
              <a:t>-5 / 0;</a:t>
            </a:r>
            <a:r>
              <a:rPr b="1" lang="en">
                <a:solidFill>
                  <a:srgbClr val="0000FF"/>
                </a:solidFill>
              </a:rPr>
              <a:t>  </a:t>
            </a:r>
            <a:r>
              <a:rPr lang="en"/>
              <a:t>// will return -Infinity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834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technical terms, Infinity will be displayed when a number exceeds the number </a:t>
            </a:r>
            <a:r>
              <a:rPr i="1" lang="en"/>
              <a:t>1.797693134862315E+308,</a:t>
            </a:r>
            <a:r>
              <a:rPr lang="en"/>
              <a:t> which represents the upper limit in JavaScript.</a:t>
            </a:r>
            <a:endParaRPr/>
          </a:p>
          <a:p>
            <a:pPr indent="0" lvl="0" marL="0" rtl="0" algn="l">
              <a:spcBef>
                <a:spcPts val="1200"/>
              </a:spcBef>
              <a:spcAft>
                <a:spcPts val="0"/>
              </a:spcAft>
              <a:buNone/>
            </a:pPr>
            <a:r>
              <a:rPr lang="en"/>
              <a:t>Similarly, -Infinity will be displayed when a number goes beyond the lower limit of </a:t>
            </a:r>
            <a:r>
              <a:rPr i="1" lang="en"/>
              <a:t>-1.797693134862316E+308.</a:t>
            </a:r>
            <a:endParaRPr i="1"/>
          </a:p>
          <a:p>
            <a:pPr indent="0" lvl="0" marL="0" rtl="0" algn="l">
              <a:spcBef>
                <a:spcPts val="1200"/>
              </a:spcBef>
              <a:spcAft>
                <a:spcPts val="1200"/>
              </a:spcAft>
              <a:buNone/>
            </a:pPr>
            <a:r>
              <a:t/>
            </a:r>
            <a:endParaRPr/>
          </a:p>
        </p:txBody>
      </p:sp>
      <p:sp>
        <p:nvSpPr>
          <p:cNvPr id="104" name="Google Shape;104;p20"/>
          <p:cNvSpPr txBox="1"/>
          <p:nvPr/>
        </p:nvSpPr>
        <p:spPr>
          <a:xfrm>
            <a:off x="494000" y="1695525"/>
            <a:ext cx="79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 number Infinity can also be used in loops:</a:t>
            </a:r>
            <a:endParaRPr>
              <a:solidFill>
                <a:schemeClr val="lt2"/>
              </a:solidFill>
            </a:endParaRPr>
          </a:p>
        </p:txBody>
      </p:sp>
      <p:sp>
        <p:nvSpPr>
          <p:cNvPr id="105" name="Google Shape;105;p20"/>
          <p:cNvSpPr txBox="1"/>
          <p:nvPr/>
        </p:nvSpPr>
        <p:spPr>
          <a:xfrm>
            <a:off x="1017575" y="2095725"/>
            <a:ext cx="5583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while </a:t>
            </a:r>
            <a:r>
              <a:rPr b="1" lang="en"/>
              <a:t>(num9 != </a:t>
            </a:r>
            <a:r>
              <a:rPr b="1" lang="en">
                <a:solidFill>
                  <a:srgbClr val="1C4587"/>
                </a:solidFill>
              </a:rPr>
              <a:t>Infinity</a:t>
            </a:r>
            <a:r>
              <a:rPr b="1" lang="en"/>
              <a:t>) {</a:t>
            </a:r>
            <a:endParaRPr b="1"/>
          </a:p>
          <a:p>
            <a:pPr indent="0" lvl="0" marL="0" rtl="0" algn="l">
              <a:spcBef>
                <a:spcPts val="0"/>
              </a:spcBef>
              <a:spcAft>
                <a:spcPts val="0"/>
              </a:spcAft>
              <a:buNone/>
            </a:pPr>
            <a:r>
              <a:rPr b="1" lang="en"/>
              <a:t>		</a:t>
            </a:r>
            <a:r>
              <a:rPr b="1" lang="en">
                <a:solidFill>
                  <a:srgbClr val="D9D9D9"/>
                </a:solidFill>
              </a:rPr>
              <a:t>// code here will execute through num9 = Infinity</a:t>
            </a:r>
            <a:endParaRPr b="1">
              <a:solidFill>
                <a:srgbClr val="D9D9D9"/>
              </a:solidFill>
            </a:endParaRPr>
          </a:p>
          <a:p>
            <a:pPr indent="0" lvl="0" marL="0" rtl="0" algn="l">
              <a:spcBef>
                <a:spcPts val="0"/>
              </a:spcBef>
              <a:spcAft>
                <a:spcPts val="0"/>
              </a:spcAft>
              <a:buNone/>
            </a:pPr>
            <a:r>
              <a:rPr b="1" lang="en"/>
              <a:t>}</a:t>
            </a:r>
            <a:endParaRPr b="1"/>
          </a:p>
        </p:txBody>
      </p:sp>
      <p:sp>
        <p:nvSpPr>
          <p:cNvPr id="106" name="Google Shape;106;p20"/>
          <p:cNvSpPr txBox="1"/>
          <p:nvPr/>
        </p:nvSpPr>
        <p:spPr>
          <a:xfrm>
            <a:off x="555600" y="2950163"/>
            <a:ext cx="80328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u="sng">
                <a:solidFill>
                  <a:srgbClr val="F3F3F3"/>
                </a:solidFill>
              </a:rPr>
              <a:t>NaN -  </a:t>
            </a:r>
            <a:r>
              <a:rPr lang="en">
                <a:solidFill>
                  <a:srgbClr val="F3F3F3"/>
                </a:solidFill>
              </a:rPr>
              <a:t>For numbers that are not legal numbers, NaN will be displayed. If you attempt to perform a mathematical operation on a number and a non-numeric value, NaN will be returned. This is the case in the following example:</a:t>
            </a:r>
            <a:endParaRPr>
              <a:solidFill>
                <a:srgbClr val="F3F3F3"/>
              </a:solidFill>
            </a:endParaRPr>
          </a:p>
        </p:txBody>
      </p:sp>
      <p:sp>
        <p:nvSpPr>
          <p:cNvPr id="107" name="Google Shape;107;p20"/>
          <p:cNvSpPr txBox="1"/>
          <p:nvPr/>
        </p:nvSpPr>
        <p:spPr>
          <a:xfrm>
            <a:off x="3100750" y="3697950"/>
            <a:ext cx="55830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x</a:t>
            </a:r>
            <a:r>
              <a:rPr b="1" lang="en">
                <a:solidFill>
                  <a:srgbClr val="0000FF"/>
                </a:solidFill>
              </a:rPr>
              <a:t> </a:t>
            </a:r>
            <a:r>
              <a:rPr lang="en"/>
              <a:t>=</a:t>
            </a:r>
            <a:r>
              <a:rPr b="1" lang="en">
                <a:solidFill>
                  <a:srgbClr val="0000FF"/>
                </a:solidFill>
              </a:rPr>
              <a:t> </a:t>
            </a:r>
            <a:r>
              <a:rPr lang="en">
                <a:solidFill>
                  <a:srgbClr val="0B5394"/>
                </a:solidFill>
              </a:rPr>
              <a:t>20</a:t>
            </a:r>
            <a:r>
              <a:rPr b="1" lang="en">
                <a:solidFill>
                  <a:srgbClr val="0000FF"/>
                </a:solidFill>
              </a:rPr>
              <a:t> </a:t>
            </a:r>
            <a:r>
              <a:rPr lang="en">
                <a:solidFill>
                  <a:srgbClr val="0000FF"/>
                </a:solidFill>
              </a:rPr>
              <a:t>/</a:t>
            </a:r>
            <a:r>
              <a:rPr b="1" lang="en">
                <a:solidFill>
                  <a:srgbClr val="0000FF"/>
                </a:solidFill>
              </a:rPr>
              <a:t> </a:t>
            </a:r>
            <a:r>
              <a:rPr lang="en">
                <a:solidFill>
                  <a:srgbClr val="0000FF"/>
                </a:solidFill>
              </a:rPr>
              <a:t>“</a:t>
            </a:r>
            <a:r>
              <a:rPr lang="en">
                <a:solidFill>
                  <a:srgbClr val="274E13"/>
                </a:solidFill>
              </a:rPr>
              <a:t>Shark</a:t>
            </a:r>
            <a:r>
              <a:rPr lang="en">
                <a:solidFill>
                  <a:srgbClr val="0000FF"/>
                </a:solidFill>
              </a:rPr>
              <a:t>”;</a:t>
            </a:r>
            <a:r>
              <a:rPr b="1" lang="en">
                <a:solidFill>
                  <a:srgbClr val="0000FF"/>
                </a:solidFill>
              </a:rPr>
              <a:t> </a:t>
            </a:r>
            <a:r>
              <a:rPr lang="en"/>
              <a:t> // x will be NaN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20 can’t be divided by the string “Shark” because it can’t be evaluated as a number, the returned value for the x variable is NaN.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if a string can be evaluated as a numeric value, the mathematical expression can be performed in JavaScript:</a:t>
            </a:r>
            <a:endParaRPr/>
          </a:p>
        </p:txBody>
      </p:sp>
      <p:sp>
        <p:nvSpPr>
          <p:cNvPr id="113" name="Google Shape;113;p21"/>
          <p:cNvSpPr txBox="1"/>
          <p:nvPr/>
        </p:nvSpPr>
        <p:spPr>
          <a:xfrm>
            <a:off x="1236175" y="116700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y </a:t>
            </a:r>
            <a:r>
              <a:rPr lang="en"/>
              <a:t>= </a:t>
            </a:r>
            <a:r>
              <a:rPr lang="en">
                <a:solidFill>
                  <a:srgbClr val="1C4587"/>
                </a:solidFill>
              </a:rPr>
              <a:t>20 / </a:t>
            </a:r>
            <a:r>
              <a:rPr lang="en"/>
              <a:t>“</a:t>
            </a:r>
            <a:r>
              <a:rPr lang="en">
                <a:solidFill>
                  <a:srgbClr val="351C75"/>
                </a:solidFill>
              </a:rPr>
              <a:t>5</a:t>
            </a:r>
            <a:r>
              <a:rPr lang="en"/>
              <a:t>”;</a:t>
            </a:r>
            <a:r>
              <a:rPr lang="en"/>
              <a:t>  //y will be 4</a:t>
            </a:r>
            <a:endParaRPr/>
          </a:p>
        </p:txBody>
      </p:sp>
      <p:sp>
        <p:nvSpPr>
          <p:cNvPr id="114" name="Google Shape;114;p21"/>
          <p:cNvSpPr txBox="1"/>
          <p:nvPr/>
        </p:nvSpPr>
        <p:spPr>
          <a:xfrm>
            <a:off x="391325" y="1725075"/>
            <a:ext cx="8032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3F3F3"/>
                </a:solidFill>
              </a:rPr>
              <a:t>In the above example, since the string "5" can be evaluated as a numeric value in JavaScript, it is treated as such and will work with the mathematical operator for division, /.</a:t>
            </a:r>
            <a:endParaRPr sz="1500">
              <a:solidFill>
                <a:srgbClr val="F3F3F3"/>
              </a:solidFill>
            </a:endParaRPr>
          </a:p>
          <a:p>
            <a:pPr indent="0" lvl="0" marL="0" rtl="0" algn="l">
              <a:spcBef>
                <a:spcPts val="0"/>
              </a:spcBef>
              <a:spcAft>
                <a:spcPts val="0"/>
              </a:spcAft>
              <a:buNone/>
            </a:pPr>
            <a:r>
              <a:t/>
            </a:r>
            <a:endParaRPr sz="1500">
              <a:solidFill>
                <a:srgbClr val="F3F3F3"/>
              </a:solidFill>
            </a:endParaRPr>
          </a:p>
          <a:p>
            <a:pPr indent="0" lvl="0" marL="0" rtl="0" algn="l">
              <a:spcBef>
                <a:spcPts val="0"/>
              </a:spcBef>
              <a:spcAft>
                <a:spcPts val="0"/>
              </a:spcAft>
              <a:buNone/>
            </a:pPr>
            <a:r>
              <a:rPr lang="en" sz="1500">
                <a:solidFill>
                  <a:srgbClr val="F3F3F3"/>
                </a:solidFill>
              </a:rPr>
              <a:t>When assigning the value NaN to a variable used in an operation, it will result in the value of NaN, even when the other operand is a legal number:</a:t>
            </a:r>
            <a:endParaRPr sz="1500">
              <a:solidFill>
                <a:srgbClr val="F3F3F3"/>
              </a:solidFill>
            </a:endParaRPr>
          </a:p>
        </p:txBody>
      </p:sp>
      <p:sp>
        <p:nvSpPr>
          <p:cNvPr id="115" name="Google Shape;115;p21"/>
          <p:cNvSpPr txBox="1"/>
          <p:nvPr/>
        </p:nvSpPr>
        <p:spPr>
          <a:xfrm>
            <a:off x="1236175" y="3080750"/>
            <a:ext cx="61884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a </a:t>
            </a:r>
            <a:r>
              <a:rPr lang="en"/>
              <a:t>=</a:t>
            </a:r>
            <a:r>
              <a:rPr b="1" lang="en">
                <a:solidFill>
                  <a:srgbClr val="0000FF"/>
                </a:solidFill>
              </a:rPr>
              <a:t> </a:t>
            </a:r>
            <a:r>
              <a:rPr lang="en">
                <a:solidFill>
                  <a:srgbClr val="274E13"/>
                </a:solidFill>
              </a:rPr>
              <a:t>NaN</a:t>
            </a:r>
            <a:r>
              <a:rPr lang="en">
                <a:solidFill>
                  <a:srgbClr val="0000FF"/>
                </a:solidFill>
              </a:rPr>
              <a:t>;</a:t>
            </a:r>
            <a:r>
              <a:rPr b="1" lang="en">
                <a:solidFill>
                  <a:srgbClr val="0000FF"/>
                </a:solidFill>
              </a:rPr>
              <a:t> </a:t>
            </a:r>
            <a:r>
              <a:rPr lang="en"/>
              <a:t> </a:t>
            </a:r>
            <a:endParaRPr/>
          </a:p>
          <a:p>
            <a:pPr indent="0" lvl="0" marL="0" rtl="0" algn="l">
              <a:spcBef>
                <a:spcPts val="0"/>
              </a:spcBef>
              <a:spcAft>
                <a:spcPts val="0"/>
              </a:spcAft>
              <a:buNone/>
            </a:pPr>
            <a:r>
              <a:rPr b="1" lang="en">
                <a:solidFill>
                  <a:srgbClr val="0000FF"/>
                </a:solidFill>
              </a:rPr>
              <a:t>let</a:t>
            </a:r>
            <a:r>
              <a:rPr lang="en"/>
              <a:t> b = </a:t>
            </a:r>
            <a:r>
              <a:rPr lang="en">
                <a:solidFill>
                  <a:srgbClr val="351C75"/>
                </a:solidFill>
              </a:rPr>
              <a:t>37</a:t>
            </a:r>
            <a:r>
              <a:rPr lang="en"/>
              <a:t>;</a:t>
            </a:r>
            <a:endParaRPr/>
          </a:p>
          <a:p>
            <a:pPr indent="0" lvl="0" marL="0" rtl="0" algn="l">
              <a:spcBef>
                <a:spcPts val="0"/>
              </a:spcBef>
              <a:spcAft>
                <a:spcPts val="0"/>
              </a:spcAft>
              <a:buNone/>
            </a:pPr>
            <a:r>
              <a:rPr b="1" lang="en">
                <a:solidFill>
                  <a:srgbClr val="0000FF"/>
                </a:solidFill>
              </a:rPr>
              <a:t>let</a:t>
            </a:r>
            <a:r>
              <a:rPr lang="en"/>
              <a:t> c = a + b;   //c will be NaN</a:t>
            </a:r>
            <a:endParaRPr/>
          </a:p>
          <a:p>
            <a:pPr indent="0" lvl="0" marL="0" rtl="0" algn="l">
              <a:spcBef>
                <a:spcPts val="0"/>
              </a:spcBef>
              <a:spcAft>
                <a:spcPts val="0"/>
              </a:spcAft>
              <a:buNone/>
            </a:pPr>
            <a:r>
              <a:t/>
            </a:r>
            <a:endParaRPr/>
          </a:p>
        </p:txBody>
      </p:sp>
      <p:sp>
        <p:nvSpPr>
          <p:cNvPr id="116" name="Google Shape;116;p21"/>
          <p:cNvSpPr txBox="1"/>
          <p:nvPr/>
        </p:nvSpPr>
        <p:spPr>
          <a:xfrm>
            <a:off x="500900" y="4143925"/>
            <a:ext cx="803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There is only one number data type in JavaScript. When working with numbers, any number you enter will be interpreted as the data type for numbers; you are not required to declare what kind of data type you are entering because JavaScript is dynamically typed.</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