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Lst>
  <p:sldSz cy="5143500" cx="9144000"/>
  <p:notesSz cx="6858000" cy="9144000"/>
  <p:embeddedFontLst>
    <p:embeddedFont>
      <p:font typeface="Red Hat Display"/>
      <p:regular r:id="rId70"/>
      <p:bold r:id="rId71"/>
      <p:italic r:id="rId72"/>
      <p:boldItalic r:id="rId73"/>
    </p:embeddedFont>
    <p:embeddedFont>
      <p:font typeface="Red Hat Text"/>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edHatDisplay-boldItalic.fntdata"/><Relationship Id="rId72" Type="http://schemas.openxmlformats.org/officeDocument/2006/relationships/font" Target="fonts/RedHatDisplay-italic.fntdata"/><Relationship Id="rId31" Type="http://schemas.openxmlformats.org/officeDocument/2006/relationships/slide" Target="slides/slide27.xml"/><Relationship Id="rId75" Type="http://schemas.openxmlformats.org/officeDocument/2006/relationships/font" Target="fonts/RedHatText-bold.fntdata"/><Relationship Id="rId30" Type="http://schemas.openxmlformats.org/officeDocument/2006/relationships/slide" Target="slides/slide26.xml"/><Relationship Id="rId74" Type="http://schemas.openxmlformats.org/officeDocument/2006/relationships/font" Target="fonts/RedHatText-regular.fntdata"/><Relationship Id="rId33" Type="http://schemas.openxmlformats.org/officeDocument/2006/relationships/slide" Target="slides/slide29.xml"/><Relationship Id="rId77" Type="http://schemas.openxmlformats.org/officeDocument/2006/relationships/font" Target="fonts/RedHatText-boldItalic.fntdata"/><Relationship Id="rId32" Type="http://schemas.openxmlformats.org/officeDocument/2006/relationships/slide" Target="slides/slide28.xml"/><Relationship Id="rId76" Type="http://schemas.openxmlformats.org/officeDocument/2006/relationships/font" Target="fonts/RedHatText-italic.fntdata"/><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RedHatDisplay-bold.fntdata"/><Relationship Id="rId70" Type="http://schemas.openxmlformats.org/officeDocument/2006/relationships/font" Target="fonts/RedHatDisplay-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512d04678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512d046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512d04678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512d0467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512d04678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512d0467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512d04678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512d0467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512d04678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512d0467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512d04678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512d0467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512d04678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512d0467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512d04678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512d0467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512d04678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512d0467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512d04678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512d0467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c4106c31f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c4106c3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512d04678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512d0467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512d04678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7512d0467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512d04678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512d0467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512d04678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512d0467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512d04678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512d0467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512d04678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7512d0467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512d04678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512d0467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512d04678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7512d0467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512d04678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7512d0467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512d04678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7512d0467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c4106c31f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c4106c3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512d04678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512d0467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7512d04678_0_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7512d0467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512d04678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512d0467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512d04678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7512d0467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512d04678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7512d0467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512d04678_0_2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7512d0467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512d04678_0_2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512d0467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D3B49"/>
                </a:solidFill>
                <a:highlight>
                  <a:srgbClr val="FFFFFF"/>
                </a:highlight>
                <a:latin typeface="Times New Roman"/>
                <a:ea typeface="Times New Roman"/>
                <a:cs typeface="Times New Roman"/>
                <a:sym typeface="Times New Roman"/>
              </a:rPr>
              <a:t>First we create an instance of each class, at the positions (1, 2) and (3, 4). The </a:t>
            </a:r>
            <a:r>
              <a:rPr lang="en">
                <a:solidFill>
                  <a:srgbClr val="3D3B49"/>
                </a:solidFill>
                <a:highlight>
                  <a:srgbClr val="FFFFFF"/>
                </a:highlight>
                <a:latin typeface="Courier New"/>
                <a:ea typeface="Courier New"/>
                <a:cs typeface="Courier New"/>
                <a:sym typeface="Courier New"/>
              </a:rPr>
              <a:t>Player</a:t>
            </a:r>
            <a:r>
              <a:rPr lang="en" sz="1200">
                <a:solidFill>
                  <a:srgbClr val="3D3B49"/>
                </a:solidFill>
                <a:highlight>
                  <a:srgbClr val="FFFFFF"/>
                </a:highlight>
                <a:latin typeface="Times New Roman"/>
                <a:ea typeface="Times New Roman"/>
                <a:cs typeface="Times New Roman"/>
                <a:sym typeface="Times New Roman"/>
              </a:rPr>
              <a:t> object starts out at full health, as </a:t>
            </a:r>
            <a:r>
              <a:rPr lang="en">
                <a:solidFill>
                  <a:srgbClr val="3D3B49"/>
                </a:solidFill>
                <a:highlight>
                  <a:srgbClr val="FFFFFF"/>
                </a:highlight>
                <a:latin typeface="Courier New"/>
                <a:ea typeface="Courier New"/>
                <a:cs typeface="Courier New"/>
                <a:sym typeface="Courier New"/>
              </a:rPr>
              <a:t>player.hp</a:t>
            </a:r>
            <a:r>
              <a:rPr lang="en" sz="1200">
                <a:solidFill>
                  <a:srgbClr val="3D3B49"/>
                </a:solidFill>
                <a:highlight>
                  <a:srgbClr val="FFFFFF"/>
                </a:highlight>
                <a:latin typeface="Times New Roman"/>
                <a:ea typeface="Times New Roman"/>
                <a:cs typeface="Times New Roman"/>
                <a:sym typeface="Times New Roman"/>
              </a:rPr>
              <a:t> demonstrates. The two objects are about 2.8 units apart, which we confirm by calling </a:t>
            </a:r>
            <a:r>
              <a:rPr lang="en">
                <a:solidFill>
                  <a:srgbClr val="3D3B49"/>
                </a:solidFill>
                <a:highlight>
                  <a:srgbClr val="FFFFFF"/>
                </a:highlight>
                <a:latin typeface="Courier New"/>
                <a:ea typeface="Courier New"/>
                <a:cs typeface="Courier New"/>
                <a:sym typeface="Courier New"/>
              </a:rPr>
              <a:t>enemy .distanceTo(player)</a:t>
            </a:r>
            <a:r>
              <a:rPr lang="en" sz="1200">
                <a:solidFill>
                  <a:srgbClr val="3D3B49"/>
                </a:solidFill>
                <a:highlight>
                  <a:srgbClr val="FFFFFF"/>
                </a:highlight>
                <a:latin typeface="Times New Roman"/>
                <a:ea typeface="Times New Roman"/>
                <a:cs typeface="Times New Roman"/>
                <a:sym typeface="Times New Roman"/>
              </a:rPr>
              <a:t>. At this point, the enemy is close enough to successfully attack the player, so we call its </a:t>
            </a:r>
            <a:r>
              <a:rPr lang="en">
                <a:solidFill>
                  <a:srgbClr val="3D3B49"/>
                </a:solidFill>
                <a:highlight>
                  <a:srgbClr val="FFFFFF"/>
                </a:highlight>
                <a:latin typeface="Courier New"/>
                <a:ea typeface="Courier New"/>
                <a:cs typeface="Courier New"/>
                <a:sym typeface="Courier New"/>
              </a:rPr>
              <a:t>attack</a:t>
            </a:r>
            <a:r>
              <a:rPr lang="en" sz="1200">
                <a:solidFill>
                  <a:srgbClr val="3D3B49"/>
                </a:solidFill>
                <a:highlight>
                  <a:srgbClr val="FFFFFF"/>
                </a:highlight>
                <a:latin typeface="Times New Roman"/>
                <a:ea typeface="Times New Roman"/>
                <a:cs typeface="Times New Roman"/>
                <a:sym typeface="Times New Roman"/>
              </a:rPr>
              <a:t> method using </a:t>
            </a:r>
            <a:r>
              <a:rPr lang="en">
                <a:solidFill>
                  <a:srgbClr val="3D3B49"/>
                </a:solidFill>
                <a:highlight>
                  <a:srgbClr val="FFFFFF"/>
                </a:highlight>
                <a:latin typeface="Courier New"/>
                <a:ea typeface="Courier New"/>
                <a:cs typeface="Courier New"/>
                <a:sym typeface="Courier New"/>
              </a:rPr>
              <a:t>enemy.attack(player)</a:t>
            </a:r>
            <a:r>
              <a:rPr lang="en" sz="1200">
                <a:solidFill>
                  <a:srgbClr val="3D3B49"/>
                </a:solidFill>
                <a:highlight>
                  <a:srgbClr val="FFFFFF"/>
                </a:highlight>
                <a:latin typeface="Times New Roman"/>
                <a:ea typeface="Times New Roman"/>
                <a:cs typeface="Times New Roman"/>
                <a:sym typeface="Times New Roman"/>
              </a:rPr>
              <a:t>. The method returns </a:t>
            </a:r>
            <a:r>
              <a:rPr lang="en">
                <a:solidFill>
                  <a:srgbClr val="3D3B49"/>
                </a:solidFill>
                <a:highlight>
                  <a:srgbClr val="FFFFFF"/>
                </a:highlight>
                <a:latin typeface="Courier New"/>
                <a:ea typeface="Courier New"/>
                <a:cs typeface="Courier New"/>
                <a:sym typeface="Courier New"/>
              </a:rPr>
              <a:t>true</a:t>
            </a:r>
            <a:r>
              <a:rPr lang="en" sz="1200">
                <a:solidFill>
                  <a:srgbClr val="3D3B49"/>
                </a:solidFill>
                <a:highlight>
                  <a:srgbClr val="FFFFFF"/>
                </a:highlight>
                <a:latin typeface="Times New Roman"/>
                <a:ea typeface="Times New Roman"/>
                <a:cs typeface="Times New Roman"/>
                <a:sym typeface="Times New Roman"/>
              </a:rPr>
              <a:t>, indicating a hit, and checking </a:t>
            </a:r>
            <a:r>
              <a:rPr lang="en">
                <a:solidFill>
                  <a:srgbClr val="3D3B49"/>
                </a:solidFill>
                <a:highlight>
                  <a:srgbClr val="FFFFFF"/>
                </a:highlight>
                <a:latin typeface="Courier New"/>
                <a:ea typeface="Courier New"/>
                <a:cs typeface="Courier New"/>
                <a:sym typeface="Courier New"/>
              </a:rPr>
              <a:t>player.hp</a:t>
            </a:r>
            <a:r>
              <a:rPr lang="en" sz="1200">
                <a:solidFill>
                  <a:srgbClr val="3D3B49"/>
                </a:solidFill>
                <a:highlight>
                  <a:srgbClr val="FFFFFF"/>
                </a:highlight>
                <a:latin typeface="Times New Roman"/>
                <a:ea typeface="Times New Roman"/>
                <a:cs typeface="Times New Roman"/>
                <a:sym typeface="Times New Roman"/>
              </a:rPr>
              <a:t> shows the attack has reduced the player’s health to </a:t>
            </a:r>
            <a:r>
              <a:rPr lang="en">
                <a:solidFill>
                  <a:srgbClr val="3D3B49"/>
                </a:solidFill>
                <a:highlight>
                  <a:srgbClr val="FFFFFF"/>
                </a:highlight>
                <a:latin typeface="Courier New"/>
                <a:ea typeface="Courier New"/>
                <a:cs typeface="Courier New"/>
                <a:sym typeface="Courier New"/>
              </a:rPr>
              <a:t>90</a:t>
            </a:r>
            <a:r>
              <a:rPr lang="en" sz="1200">
                <a:solidFill>
                  <a:srgbClr val="3D3B49"/>
                </a:solidFill>
                <a:highlight>
                  <a:srgbClr val="FFFFFF"/>
                </a:highlight>
                <a:latin typeface="Times New Roman"/>
                <a:ea typeface="Times New Roman"/>
                <a:cs typeface="Times New Roman"/>
                <a:sym typeface="Times New Roman"/>
              </a:rPr>
              <a:t>. Next, we move the player by </a:t>
            </a:r>
            <a:r>
              <a:rPr lang="en">
                <a:solidFill>
                  <a:srgbClr val="3D3B49"/>
                </a:solidFill>
                <a:highlight>
                  <a:srgbClr val="FFFFFF"/>
                </a:highlight>
                <a:latin typeface="Courier New"/>
                <a:ea typeface="Courier New"/>
                <a:cs typeface="Courier New"/>
                <a:sym typeface="Courier New"/>
              </a:rPr>
              <a:t>5</a:t>
            </a:r>
            <a:r>
              <a:rPr lang="en" sz="1200">
                <a:solidFill>
                  <a:srgbClr val="3D3B49"/>
                </a:solidFill>
                <a:highlight>
                  <a:srgbClr val="FFFFFF"/>
                </a:highlight>
                <a:latin typeface="Times New Roman"/>
                <a:ea typeface="Times New Roman"/>
                <a:cs typeface="Times New Roman"/>
                <a:sym typeface="Times New Roman"/>
              </a:rPr>
              <a:t> units in the x and y directions. The move puts the player out of range of the enemy, so the enemy’s second attack is unsuccessful, returning </a:t>
            </a:r>
            <a:r>
              <a:rPr lang="en">
                <a:solidFill>
                  <a:srgbClr val="3D3B49"/>
                </a:solidFill>
                <a:highlight>
                  <a:srgbClr val="FFFFFF"/>
                </a:highlight>
                <a:latin typeface="Courier New"/>
                <a:ea typeface="Courier New"/>
                <a:cs typeface="Courier New"/>
                <a:sym typeface="Courier New"/>
              </a:rPr>
              <a:t>false</a:t>
            </a:r>
            <a:r>
              <a:rPr lang="en" sz="1200">
                <a:solidFill>
                  <a:srgbClr val="3D3B49"/>
                </a:solidFill>
                <a:highlight>
                  <a:srgbClr val="FFFFFF"/>
                </a:highlight>
                <a:latin typeface="Times New Roman"/>
                <a:ea typeface="Times New Roman"/>
                <a:cs typeface="Times New Roman"/>
                <a:sym typeface="Times New Roman"/>
              </a:rPr>
              <a:t>. A last check of </a:t>
            </a:r>
            <a:r>
              <a:rPr lang="en">
                <a:solidFill>
                  <a:srgbClr val="3D3B49"/>
                </a:solidFill>
                <a:highlight>
                  <a:srgbClr val="FFFFFF"/>
                </a:highlight>
                <a:latin typeface="Courier New"/>
                <a:ea typeface="Courier New"/>
                <a:cs typeface="Courier New"/>
                <a:sym typeface="Courier New"/>
              </a:rPr>
              <a:t>player.hp</a:t>
            </a:r>
            <a:r>
              <a:rPr lang="en" sz="1200">
                <a:solidFill>
                  <a:srgbClr val="3D3B49"/>
                </a:solidFill>
                <a:highlight>
                  <a:srgbClr val="FFFFFF"/>
                </a:highlight>
                <a:latin typeface="Times New Roman"/>
                <a:ea typeface="Times New Roman"/>
                <a:cs typeface="Times New Roman"/>
                <a:sym typeface="Times New Roman"/>
              </a:rPr>
              <a:t> shows the player’s health remains at </a:t>
            </a:r>
            <a:r>
              <a:rPr lang="en">
                <a:solidFill>
                  <a:srgbClr val="3D3B49"/>
                </a:solidFill>
                <a:highlight>
                  <a:srgbClr val="FFFFFF"/>
                </a:highlight>
                <a:latin typeface="Courier New"/>
                <a:ea typeface="Courier New"/>
                <a:cs typeface="Courier New"/>
                <a:sym typeface="Courier New"/>
              </a:rPr>
              <a:t>90</a:t>
            </a:r>
            <a:r>
              <a:rPr lang="en" sz="1200">
                <a:solidFill>
                  <a:srgbClr val="3D3B49"/>
                </a:solidFill>
                <a:highlight>
                  <a:srgbClr val="FFFFFF"/>
                </a:highlight>
                <a:latin typeface="Times New Roman"/>
                <a:ea typeface="Times New Roman"/>
                <a:cs typeface="Times New Roman"/>
                <a:sym typeface="Times New Roman"/>
              </a:rPr>
              <a:t>.</a:t>
            </a:r>
            <a:endParaRPr sz="1200">
              <a:solidFill>
                <a:srgbClr val="3D3B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D3B4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D3B49"/>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512d04678_0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512d0467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512d04678_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7512d0467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512d04678_0_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512d0467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512d0467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512d04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512d04678_0_2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7512d0467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7512d04678_0_2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7512d0467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7512d04678_0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7512d0467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7512d04678_0_2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7512d0467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7512d04678_0_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7512d0467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7512d04678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7512d0467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7512d04678_0_3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7512d0467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512d04678_0_3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7512d0467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7512d04678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7512d04678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7512d04678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7512d04678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512d04678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512d046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7512d04678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7512d04678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7512d04678_0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7512d04678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512d04678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512d0467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7512d04678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7512d0467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7512d04678_0_3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7512d04678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7512d04678_0_3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7512d04678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7512d04678_0_3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7512d04678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7512d04678_0_3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7512d0467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7512d04678_0_4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7512d0467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7512d04678_0_4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7512d04678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both cases, the sayHello method is found via the [[Prototype]] link, with just minor differences. With kiki the constructor points at a function, but with felix it points to a class. The sayHello method on felix has a name, </a:t>
            </a:r>
            <a:r>
              <a:rPr lang="en"/>
              <a:t>whereas</a:t>
            </a:r>
            <a:r>
              <a:rPr lang="en"/>
              <a:t> for kiki it doesn’t (we used an anonymous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512d04678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512d0467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7512d04678_0_4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7512d0467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7512d04678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7512d04678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7512d04678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7512d04678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7512d04678_0_4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7512d04678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kiki object was created with Cat constructor, its prototype, Cat.prototype, was never explicitly created with a constructor. JavaScript created it using the Object constructor, so its prototype is Object.prototype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the inner prototype object has a constructor property whose value is the Object function, showing its the prototype property of JavaScript’s built-in Obect constructor. The remaining properties correspond to the default methods all objects inherit</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7512d04678_0_4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7512d04678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literals aren’t created with an explicit constructor function, so they are created implicitly with the Object constructor and have Object.prototype for their prototype. You can see the contents of the prototype here are exactly the same as those for the innermost prototype of the kiki object</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7512d04678_0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7512d0467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512d04678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512d046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512d04678_0_2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512d0467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512d04678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512d046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5"/>
            </a:gs>
            <a:gs pos="100000">
              <a:schemeClr val="accent4"/>
            </a:gs>
          </a:gsLst>
          <a:lin ang="18900044" scaled="0"/>
        </a:gradFill>
      </p:bgPr>
    </p:bg>
    <p:spTree>
      <p:nvGrpSpPr>
        <p:cNvPr id="9"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type="ctrTitle"/>
          </p:nvPr>
        </p:nvSpPr>
        <p:spPr>
          <a:xfrm>
            <a:off x="4207975" y="1510600"/>
            <a:ext cx="4047900" cy="2122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background">
  <p:cSld name="BLANK_1">
    <p:bg>
      <p:bgPr>
        <a:gradFill>
          <a:gsLst>
            <a:gs pos="0">
              <a:schemeClr val="accent5"/>
            </a:gs>
            <a:gs pos="100000">
              <a:schemeClr val="accent4"/>
            </a:gs>
          </a:gsLst>
          <a:lin ang="18900044" scaled="0"/>
        </a:gradFill>
      </p:bgPr>
    </p:bg>
    <p:spTree>
      <p:nvGrpSpPr>
        <p:cNvPr id="6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4" name="Google Shape;64;p1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18900044" scaled="0"/>
        </a:gradFill>
      </p:bgPr>
    </p:bg>
    <p:spTree>
      <p:nvGrpSpPr>
        <p:cNvPr id="13" name="Shape 13"/>
        <p:cNvGrpSpPr/>
        <p:nvPr/>
      </p:nvGrpSpPr>
      <p:grpSpPr>
        <a:xfrm>
          <a:off x="0" y="0"/>
          <a:ext cx="0" cy="0"/>
          <a:chOff x="0" y="0"/>
          <a:chExt cx="0" cy="0"/>
        </a:xfrm>
      </p:grpSpPr>
      <p:sp>
        <p:nvSpPr>
          <p:cNvPr id="14" name="Google Shape;14;p3"/>
          <p:cNvSpPr/>
          <p:nvPr/>
        </p:nvSpPr>
        <p:spPr>
          <a:xfrm rot="5400000">
            <a:off x="260250" y="1428700"/>
            <a:ext cx="1750800" cy="22860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 name="Google Shape;16;p3"/>
          <p:cNvSpPr txBox="1"/>
          <p:nvPr>
            <p:ph type="ctrTitle"/>
          </p:nvPr>
        </p:nvSpPr>
        <p:spPr>
          <a:xfrm>
            <a:off x="2475275" y="2003875"/>
            <a:ext cx="5813400" cy="668100"/>
          </a:xfrm>
          <a:prstGeom prst="rect">
            <a:avLst/>
          </a:prstGeom>
        </p:spPr>
        <p:txBody>
          <a:bodyPr anchorCtr="0" anchor="b" bIns="0" lIns="0" spcFirstLastPara="1" rIns="0" wrap="square" tIns="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Clr>
                <a:schemeClr val="accent5"/>
              </a:buClr>
              <a:buSzPts val="4400"/>
              <a:buNone/>
              <a:defRPr sz="4400">
                <a:solidFill>
                  <a:schemeClr val="accent5"/>
                </a:solidFill>
              </a:defRPr>
            </a:lvl2pPr>
            <a:lvl3pPr lvl="2" rtl="0">
              <a:spcBef>
                <a:spcPts val="0"/>
              </a:spcBef>
              <a:spcAft>
                <a:spcPts val="0"/>
              </a:spcAft>
              <a:buClr>
                <a:schemeClr val="accent5"/>
              </a:buClr>
              <a:buSzPts val="4400"/>
              <a:buNone/>
              <a:defRPr sz="4400">
                <a:solidFill>
                  <a:schemeClr val="accent5"/>
                </a:solidFill>
              </a:defRPr>
            </a:lvl3pPr>
            <a:lvl4pPr lvl="3" rtl="0">
              <a:spcBef>
                <a:spcPts val="0"/>
              </a:spcBef>
              <a:spcAft>
                <a:spcPts val="0"/>
              </a:spcAft>
              <a:buClr>
                <a:schemeClr val="accent5"/>
              </a:buClr>
              <a:buSzPts val="4400"/>
              <a:buNone/>
              <a:defRPr sz="4400">
                <a:solidFill>
                  <a:schemeClr val="accent5"/>
                </a:solidFill>
              </a:defRPr>
            </a:lvl4pPr>
            <a:lvl5pPr lvl="4" rtl="0">
              <a:spcBef>
                <a:spcPts val="0"/>
              </a:spcBef>
              <a:spcAft>
                <a:spcPts val="0"/>
              </a:spcAft>
              <a:buClr>
                <a:schemeClr val="accent5"/>
              </a:buClr>
              <a:buSzPts val="4400"/>
              <a:buNone/>
              <a:defRPr sz="4400">
                <a:solidFill>
                  <a:schemeClr val="accent5"/>
                </a:solidFill>
              </a:defRPr>
            </a:lvl5pPr>
            <a:lvl6pPr lvl="5" rtl="0">
              <a:spcBef>
                <a:spcPts val="0"/>
              </a:spcBef>
              <a:spcAft>
                <a:spcPts val="0"/>
              </a:spcAft>
              <a:buClr>
                <a:schemeClr val="accent5"/>
              </a:buClr>
              <a:buSzPts val="4400"/>
              <a:buNone/>
              <a:defRPr sz="4400">
                <a:solidFill>
                  <a:schemeClr val="accent5"/>
                </a:solidFill>
              </a:defRPr>
            </a:lvl6pPr>
            <a:lvl7pPr lvl="6" rtl="0">
              <a:spcBef>
                <a:spcPts val="0"/>
              </a:spcBef>
              <a:spcAft>
                <a:spcPts val="0"/>
              </a:spcAft>
              <a:buClr>
                <a:schemeClr val="accent5"/>
              </a:buClr>
              <a:buSzPts val="4400"/>
              <a:buNone/>
              <a:defRPr sz="4400">
                <a:solidFill>
                  <a:schemeClr val="accent5"/>
                </a:solidFill>
              </a:defRPr>
            </a:lvl7pPr>
            <a:lvl8pPr lvl="7" rtl="0">
              <a:spcBef>
                <a:spcPts val="0"/>
              </a:spcBef>
              <a:spcAft>
                <a:spcPts val="0"/>
              </a:spcAft>
              <a:buClr>
                <a:schemeClr val="accent5"/>
              </a:buClr>
              <a:buSzPts val="4400"/>
              <a:buNone/>
              <a:defRPr sz="4400">
                <a:solidFill>
                  <a:schemeClr val="accent5"/>
                </a:solidFill>
              </a:defRPr>
            </a:lvl8pPr>
            <a:lvl9pPr lvl="8" rtl="0">
              <a:spcBef>
                <a:spcPts val="0"/>
              </a:spcBef>
              <a:spcAft>
                <a:spcPts val="0"/>
              </a:spcAft>
              <a:buClr>
                <a:schemeClr val="accent5"/>
              </a:buClr>
              <a:buSzPts val="4400"/>
              <a:buNone/>
              <a:defRPr sz="4400">
                <a:solidFill>
                  <a:schemeClr val="accent5"/>
                </a:solidFill>
              </a:defRPr>
            </a:lvl9pPr>
          </a:lstStyle>
          <a:p/>
        </p:txBody>
      </p:sp>
      <p:sp>
        <p:nvSpPr>
          <p:cNvPr id="17" name="Google Shape;17;p3"/>
          <p:cNvSpPr txBox="1"/>
          <p:nvPr>
            <p:ph idx="1" type="subTitle"/>
          </p:nvPr>
        </p:nvSpPr>
        <p:spPr>
          <a:xfrm>
            <a:off x="2475275" y="2769050"/>
            <a:ext cx="5813400" cy="3705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4091600" y="394860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rot="10800000">
            <a:off x="4091600" y="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 name="Google Shape;21;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 name="Google Shape;22;p4"/>
          <p:cNvSpPr txBox="1"/>
          <p:nvPr>
            <p:ph idx="1" type="body"/>
          </p:nvPr>
        </p:nvSpPr>
        <p:spPr>
          <a:xfrm>
            <a:off x="1441500" y="1194900"/>
            <a:ext cx="6261300" cy="2753700"/>
          </a:xfrm>
          <a:prstGeom prst="rect">
            <a:avLst/>
          </a:prstGeom>
        </p:spPr>
        <p:txBody>
          <a:bodyPr anchorCtr="0" anchor="ctr" bIns="0" lIns="0" spcFirstLastPara="1" rIns="0" wrap="square" tIns="0">
            <a:noAutofit/>
          </a:bodyPr>
          <a:lstStyle>
            <a:lvl1pPr indent="-419100" lvl="0" marL="457200" rtl="0" algn="ctr">
              <a:spcBef>
                <a:spcPts val="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1pPr>
            <a:lvl2pPr indent="-419100" lvl="1" marL="9144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2pPr>
            <a:lvl3pPr indent="-419100" lvl="2" marL="13716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3pPr>
            <a:lvl4pPr indent="-419100" lvl="3" marL="18288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4pPr>
            <a:lvl5pPr indent="-419100" lvl="4" marL="22860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5pPr>
            <a:lvl6pPr indent="-419100" lvl="5" marL="27432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6pPr>
            <a:lvl7pPr indent="-419100" lvl="6" marL="32004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7pPr>
            <a:lvl8pPr indent="-419100" lvl="7" marL="36576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8pPr>
            <a:lvl9pPr indent="-419100" lvl="8" marL="4114800" rtl="0" algn="ctr">
              <a:spcBef>
                <a:spcPts val="800"/>
              </a:spcBef>
              <a:spcAft>
                <a:spcPts val="80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9pPr>
          </a:lstStyle>
          <a:p/>
        </p:txBody>
      </p:sp>
      <p:sp>
        <p:nvSpPr>
          <p:cNvPr id="23" name="Google Shape;23;p4"/>
          <p:cNvSpPr txBox="1"/>
          <p:nvPr/>
        </p:nvSpPr>
        <p:spPr>
          <a:xfrm>
            <a:off x="3593400" y="405206"/>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rPr>
              <a:t>“</a:t>
            </a:r>
            <a:endParaRPr sz="9600">
              <a:solidFill>
                <a:schemeClr val="accent4"/>
              </a:solidFill>
            </a:endParaRPr>
          </a:p>
        </p:txBody>
      </p:sp>
      <p:sp>
        <p:nvSpPr>
          <p:cNvPr id="24" name="Google Shape;24;p4"/>
          <p:cNvSpPr txBox="1"/>
          <p:nvPr>
            <p:ph idx="12" type="sldNum"/>
          </p:nvPr>
        </p:nvSpPr>
        <p:spPr>
          <a:xfrm>
            <a:off x="4091600" y="4717600"/>
            <a:ext cx="960900" cy="4260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txBox="1"/>
          <p:nvPr/>
        </p:nvSpPr>
        <p:spPr>
          <a:xfrm>
            <a:off x="3593400" y="3900356"/>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rPr>
              <a:t>”</a:t>
            </a:r>
            <a:endParaRPr sz="9600">
              <a:solidFill>
                <a:schemeClr val="accent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 name="Google Shape;28;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5"/>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5"/>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1" name="Google Shape;31;p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 name="Google Shape;34;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5" name="Google Shape;35;p6"/>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6"/>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9" name="Shape 39"/>
        <p:cNvGrpSpPr/>
        <p:nvPr/>
      </p:nvGrpSpPr>
      <p:grpSpPr>
        <a:xfrm>
          <a:off x="0" y="0"/>
          <a:ext cx="0" cy="0"/>
          <a:chOff x="0" y="0"/>
          <a:chExt cx="0" cy="0"/>
        </a:xfrm>
      </p:grpSpPr>
      <p:sp>
        <p:nvSpPr>
          <p:cNvPr id="40" name="Google Shape;40;p7"/>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 name="Google Shape;41;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2" name="Google Shape;42;p7"/>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 name="Google Shape;43;p7"/>
          <p:cNvSpPr txBox="1"/>
          <p:nvPr>
            <p:ph idx="1" type="body"/>
          </p:nvPr>
        </p:nvSpPr>
        <p:spPr>
          <a:xfrm>
            <a:off x="1044446"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4" name="Google Shape;44;p7"/>
          <p:cNvSpPr txBox="1"/>
          <p:nvPr>
            <p:ph idx="2" type="body"/>
          </p:nvPr>
        </p:nvSpPr>
        <p:spPr>
          <a:xfrm>
            <a:off x="3525597"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3" type="body"/>
          </p:nvPr>
        </p:nvSpPr>
        <p:spPr>
          <a:xfrm>
            <a:off x="6006748"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8"/>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 name="Google Shape;49;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0" name="Google Shape;50;p8"/>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1" name="Google Shape;51;p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
          <p:cNvSpPr/>
          <p:nvPr/>
        </p:nvSpPr>
        <p:spPr>
          <a:xfrm>
            <a:off x="4255350" y="418265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5" name="Google Shape;55;p9"/>
          <p:cNvSpPr txBox="1"/>
          <p:nvPr>
            <p:ph idx="1" type="body"/>
          </p:nvPr>
        </p:nvSpPr>
        <p:spPr>
          <a:xfrm>
            <a:off x="855300" y="3872900"/>
            <a:ext cx="7433400" cy="2823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600"/>
              <a:buNone/>
              <a:defRPr sz="1600"/>
            </a:lvl1pPr>
          </a:lstStyle>
          <a:p/>
        </p:txBody>
      </p:sp>
      <p:sp>
        <p:nvSpPr>
          <p:cNvPr id="56" name="Google Shape;56;p9"/>
          <p:cNvSpPr txBox="1"/>
          <p:nvPr>
            <p:ph idx="12" type="sldNum"/>
          </p:nvPr>
        </p:nvSpPr>
        <p:spPr>
          <a:xfrm>
            <a:off x="4255350" y="4717625"/>
            <a:ext cx="633300" cy="4260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background" type="blank">
  <p:cSld name="BLANK">
    <p:spTree>
      <p:nvGrpSpPr>
        <p:cNvPr id="57"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1044475" y="1468375"/>
            <a:ext cx="7207500" cy="27576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indent="-381000" lvl="1" marL="9144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indent="-381000" lvl="2" marL="13716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indent="-381000" lvl="3" marL="18288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indent="-381000" lvl="4" marL="2286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indent="-381000" lvl="5" marL="27432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indent="-381000" lvl="6" marL="32004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indent="-381000" lvl="7" marL="36576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indent="-381000" lvl="8" marL="41148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lvl="0" rtl="0" algn="ctr">
              <a:buNone/>
              <a:defRPr b="1" sz="1300">
                <a:solidFill>
                  <a:schemeClr val="dk2"/>
                </a:solidFill>
                <a:latin typeface="Red Hat Display"/>
                <a:ea typeface="Red Hat Display"/>
                <a:cs typeface="Red Hat Display"/>
                <a:sym typeface="Red Hat Display"/>
              </a:defRPr>
            </a:lvl1pPr>
            <a:lvl2pPr lvl="1" rtl="0" algn="ctr">
              <a:buNone/>
              <a:defRPr b="1" sz="1300">
                <a:solidFill>
                  <a:schemeClr val="dk2"/>
                </a:solidFill>
                <a:latin typeface="Red Hat Display"/>
                <a:ea typeface="Red Hat Display"/>
                <a:cs typeface="Red Hat Display"/>
                <a:sym typeface="Red Hat Display"/>
              </a:defRPr>
            </a:lvl2pPr>
            <a:lvl3pPr lvl="2" rtl="0" algn="ctr">
              <a:buNone/>
              <a:defRPr b="1" sz="1300">
                <a:solidFill>
                  <a:schemeClr val="dk2"/>
                </a:solidFill>
                <a:latin typeface="Red Hat Display"/>
                <a:ea typeface="Red Hat Display"/>
                <a:cs typeface="Red Hat Display"/>
                <a:sym typeface="Red Hat Display"/>
              </a:defRPr>
            </a:lvl3pPr>
            <a:lvl4pPr lvl="3" rtl="0" algn="ctr">
              <a:buNone/>
              <a:defRPr b="1" sz="1300">
                <a:solidFill>
                  <a:schemeClr val="dk2"/>
                </a:solidFill>
                <a:latin typeface="Red Hat Display"/>
                <a:ea typeface="Red Hat Display"/>
                <a:cs typeface="Red Hat Display"/>
                <a:sym typeface="Red Hat Display"/>
              </a:defRPr>
            </a:lvl4pPr>
            <a:lvl5pPr lvl="4" rtl="0" algn="ctr">
              <a:buNone/>
              <a:defRPr b="1" sz="1300">
                <a:solidFill>
                  <a:schemeClr val="dk2"/>
                </a:solidFill>
                <a:latin typeface="Red Hat Display"/>
                <a:ea typeface="Red Hat Display"/>
                <a:cs typeface="Red Hat Display"/>
                <a:sym typeface="Red Hat Display"/>
              </a:defRPr>
            </a:lvl5pPr>
            <a:lvl6pPr lvl="5" rtl="0" algn="ctr">
              <a:buNone/>
              <a:defRPr b="1" sz="1300">
                <a:solidFill>
                  <a:schemeClr val="dk2"/>
                </a:solidFill>
                <a:latin typeface="Red Hat Display"/>
                <a:ea typeface="Red Hat Display"/>
                <a:cs typeface="Red Hat Display"/>
                <a:sym typeface="Red Hat Display"/>
              </a:defRPr>
            </a:lvl6pPr>
            <a:lvl7pPr lvl="6" rtl="0" algn="ctr">
              <a:buNone/>
              <a:defRPr b="1" sz="1300">
                <a:solidFill>
                  <a:schemeClr val="dk2"/>
                </a:solidFill>
                <a:latin typeface="Red Hat Display"/>
                <a:ea typeface="Red Hat Display"/>
                <a:cs typeface="Red Hat Display"/>
                <a:sym typeface="Red Hat Display"/>
              </a:defRPr>
            </a:lvl7pPr>
            <a:lvl8pPr lvl="7" rtl="0" algn="ctr">
              <a:buNone/>
              <a:defRPr b="1" sz="1300">
                <a:solidFill>
                  <a:schemeClr val="dk2"/>
                </a:solidFill>
                <a:latin typeface="Red Hat Display"/>
                <a:ea typeface="Red Hat Display"/>
                <a:cs typeface="Red Hat Display"/>
                <a:sym typeface="Red Hat Display"/>
              </a:defRPr>
            </a:lvl8pPr>
            <a:lvl9pPr lvl="8" rtl="0" algn="ctr">
              <a:buNone/>
              <a:defRPr b="1" sz="13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18.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2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2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2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19.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1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1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15.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17.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2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23.jpg"/><Relationship Id="rId4" Type="http://schemas.openxmlformats.org/officeDocument/2006/relationships/image" Target="../media/image22.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ctrTitle"/>
          </p:nvPr>
        </p:nvSpPr>
        <p:spPr>
          <a:xfrm>
            <a:off x="4207975" y="1510600"/>
            <a:ext cx="4047900" cy="212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900"/>
              <a:t>JavaScript Object-Oriented Programming</a:t>
            </a:r>
            <a:endParaRPr sz="3900"/>
          </a:p>
        </p:txBody>
      </p:sp>
      <p:grpSp>
        <p:nvGrpSpPr>
          <p:cNvPr id="70" name="Google Shape;70;p12"/>
          <p:cNvGrpSpPr/>
          <p:nvPr/>
        </p:nvGrpSpPr>
        <p:grpSpPr>
          <a:xfrm>
            <a:off x="847749" y="1886025"/>
            <a:ext cx="2480267" cy="1371342"/>
            <a:chOff x="1183947" y="2091916"/>
            <a:chExt cx="2950943" cy="1631579"/>
          </a:xfrm>
        </p:grpSpPr>
        <p:sp>
          <p:nvSpPr>
            <p:cNvPr id="71" name="Google Shape;71;p12"/>
            <p:cNvSpPr/>
            <p:nvPr/>
          </p:nvSpPr>
          <p:spPr>
            <a:xfrm>
              <a:off x="1746983" y="2125896"/>
              <a:ext cx="1516263" cy="1034563"/>
            </a:xfrm>
            <a:custGeom>
              <a:rect b="b" l="l" r="r" t="t"/>
              <a:pathLst>
                <a:path extrusionOk="0" fill="none" h="7429" w="10888">
                  <a:moveTo>
                    <a:pt x="2947" y="0"/>
                  </a:moveTo>
                  <a:lnTo>
                    <a:pt x="6406" y="7428"/>
                  </a:lnTo>
                  <a:lnTo>
                    <a:pt x="10887" y="2314"/>
                  </a:lnTo>
                  <a:lnTo>
                    <a:pt x="4019" y="2314"/>
                  </a:lnTo>
                  <a:lnTo>
                    <a:pt x="0" y="7428"/>
                  </a:lnTo>
                  <a:lnTo>
                    <a:pt x="6406" y="7428"/>
                  </a:lnTo>
                </a:path>
              </a:pathLst>
            </a:custGeom>
            <a:solidFill>
              <a:schemeClr val="lt1"/>
            </a:solidFill>
            <a:ln cap="rnd"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2"/>
            <p:cNvSpPr/>
            <p:nvPr/>
          </p:nvSpPr>
          <p:spPr>
            <a:xfrm>
              <a:off x="3157983" y="2091916"/>
              <a:ext cx="413881" cy="1068542"/>
            </a:xfrm>
            <a:custGeom>
              <a:rect b="b" l="l" r="r" t="t"/>
              <a:pathLst>
                <a:path extrusionOk="0" fill="none" h="7673" w="2972">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solidFill>
              <a:schemeClr val="lt1"/>
            </a:solidFill>
            <a:ln cap="rnd"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a:off x="1183947" y="2597299"/>
              <a:ext cx="1126196" cy="1126196"/>
            </a:xfrm>
            <a:custGeom>
              <a:rect b="b" l="l" r="r" t="t"/>
              <a:pathLst>
                <a:path extrusionOk="0" fill="none" h="8087" w="8087">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solidFill>
              <a:schemeClr val="lt1"/>
            </a:solidFill>
            <a:ln cap="rnd"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3008694" y="2597299"/>
              <a:ext cx="1126196" cy="1126196"/>
            </a:xfrm>
            <a:custGeom>
              <a:rect b="b" l="l" r="r" t="t"/>
              <a:pathLst>
                <a:path extrusionOk="0" fill="none" h="8087" w="8087">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solidFill>
              <a:schemeClr val="lt1"/>
            </a:solidFill>
            <a:ln cap="rnd"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1987766" y="2091916"/>
              <a:ext cx="481840" cy="40803"/>
            </a:xfrm>
            <a:custGeom>
              <a:rect b="b" l="l" r="r" t="t"/>
              <a:pathLst>
                <a:path extrusionOk="0" fill="none" h="293" w="3460">
                  <a:moveTo>
                    <a:pt x="1" y="1"/>
                  </a:moveTo>
                  <a:lnTo>
                    <a:pt x="3459" y="293"/>
                  </a:lnTo>
                </a:path>
              </a:pathLst>
            </a:custGeom>
            <a:solidFill>
              <a:schemeClr val="lt1"/>
            </a:solidFill>
            <a:ln cap="rnd"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3466587" y="3055194"/>
              <a:ext cx="207080" cy="207080"/>
            </a:xfrm>
            <a:custGeom>
              <a:rect b="b" l="l" r="r" t="t"/>
              <a:pathLst>
                <a:path extrusionOk="0" fill="none" h="1487" w="1487">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solidFill>
              <a:schemeClr val="lt1"/>
            </a:solidFill>
            <a:ln cap="rnd"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1645182" y="3055194"/>
              <a:ext cx="207080" cy="207080"/>
            </a:xfrm>
            <a:custGeom>
              <a:rect b="b" l="l" r="r" t="t"/>
              <a:pathLst>
                <a:path extrusionOk="0" fill="none" h="1487" w="1487">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solidFill>
              <a:schemeClr val="lt1"/>
            </a:solidFill>
            <a:ln cap="rnd"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044350"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JavaScript classes in action</a:t>
            </a:r>
            <a:endParaRPr/>
          </a:p>
        </p:txBody>
      </p:sp>
      <p:sp>
        <p:nvSpPr>
          <p:cNvPr id="139" name="Google Shape;139;p21"/>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600"/>
              <a:t>We declare a class with the </a:t>
            </a:r>
            <a:r>
              <a:rPr b="1" lang="en" sz="1600"/>
              <a:t>class</a:t>
            </a:r>
            <a:r>
              <a:rPr lang="en" sz="1600"/>
              <a:t> keyword</a:t>
            </a:r>
            <a:endParaRPr sz="1600"/>
          </a:p>
          <a:p>
            <a:pPr indent="0" lvl="0" marL="0" rtl="0" algn="l">
              <a:spcBef>
                <a:spcPts val="800"/>
              </a:spcBef>
              <a:spcAft>
                <a:spcPts val="0"/>
              </a:spcAft>
              <a:buNone/>
            </a:pPr>
            <a:r>
              <a:rPr lang="en" sz="1600"/>
              <a:t>We capitalize the name of the class</a:t>
            </a:r>
            <a:endParaRPr sz="1600"/>
          </a:p>
          <a:p>
            <a:pPr indent="0" lvl="0" marL="0" rtl="0" algn="l">
              <a:spcBef>
                <a:spcPts val="800"/>
              </a:spcBef>
              <a:spcAft>
                <a:spcPts val="0"/>
              </a:spcAft>
              <a:buNone/>
            </a:pPr>
            <a:r>
              <a:rPr lang="en" sz="1600"/>
              <a:t>In the body, we define two methods:</a:t>
            </a:r>
            <a:endParaRPr sz="1600"/>
          </a:p>
          <a:p>
            <a:pPr indent="-330200" lvl="0" marL="457200" rtl="0" algn="l">
              <a:spcBef>
                <a:spcPts val="800"/>
              </a:spcBef>
              <a:spcAft>
                <a:spcPts val="0"/>
              </a:spcAft>
              <a:buSzPts val="1600"/>
              <a:buChar char="-"/>
            </a:pPr>
            <a:r>
              <a:rPr lang="en" sz="1600"/>
              <a:t>constructor()</a:t>
            </a:r>
            <a:endParaRPr sz="1600"/>
          </a:p>
          <a:p>
            <a:pPr indent="-330200" lvl="0" marL="457200" rtl="0" algn="l">
              <a:spcBef>
                <a:spcPts val="0"/>
              </a:spcBef>
              <a:spcAft>
                <a:spcPts val="0"/>
              </a:spcAft>
              <a:buSzPts val="1600"/>
              <a:buChar char="-"/>
            </a:pPr>
            <a:r>
              <a:rPr lang="en" sz="1600"/>
              <a:t>m</a:t>
            </a:r>
            <a:r>
              <a:rPr lang="en" sz="1600"/>
              <a:t>ove()</a:t>
            </a:r>
            <a:endParaRPr sz="1600"/>
          </a:p>
          <a:p>
            <a:pPr indent="0" lvl="0" marL="0" rtl="0" algn="l">
              <a:spcBef>
                <a:spcPts val="800"/>
              </a:spcBef>
              <a:spcAft>
                <a:spcPts val="800"/>
              </a:spcAft>
              <a:buNone/>
            </a:pPr>
            <a:r>
              <a:t/>
            </a:r>
            <a:endParaRPr sz="1400"/>
          </a:p>
        </p:txBody>
      </p:sp>
      <p:sp>
        <p:nvSpPr>
          <p:cNvPr id="140" name="Google Shape;140;p2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41" name="Google Shape;141;p21"/>
          <p:cNvPicPr preferRelativeResize="0"/>
          <p:nvPr/>
        </p:nvPicPr>
        <p:blipFill>
          <a:blip r:embed="rId3">
            <a:alphaModFix/>
          </a:blip>
          <a:stretch>
            <a:fillRect/>
          </a:stretch>
        </p:blipFill>
        <p:spPr>
          <a:xfrm>
            <a:off x="4937927" y="1468375"/>
            <a:ext cx="3260500" cy="2621200"/>
          </a:xfrm>
          <a:prstGeom prst="rect">
            <a:avLst/>
          </a:prstGeom>
          <a:noFill/>
          <a:ln>
            <a:noFill/>
          </a:ln>
        </p:spPr>
      </p:pic>
      <p:sp>
        <p:nvSpPr>
          <p:cNvPr id="142" name="Google Shape;142;p21"/>
          <p:cNvSpPr txBox="1"/>
          <p:nvPr>
            <p:ph idx="2" type="body"/>
          </p:nvPr>
        </p:nvSpPr>
        <p:spPr>
          <a:xfrm>
            <a:off x="4884415"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constructor method</a:t>
            </a:r>
            <a:endParaRPr/>
          </a:p>
        </p:txBody>
      </p:sp>
      <p:sp>
        <p:nvSpPr>
          <p:cNvPr id="148" name="Google Shape;148;p22"/>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If a class has a constructor method, it is called automatically anytime an instance of the class is created</a:t>
            </a:r>
            <a:endParaRPr sz="2000"/>
          </a:p>
          <a:p>
            <a:pPr indent="0" lvl="0" marL="0" rtl="0" algn="l">
              <a:spcBef>
                <a:spcPts val="800"/>
              </a:spcBef>
              <a:spcAft>
                <a:spcPts val="0"/>
              </a:spcAft>
              <a:buNone/>
            </a:pPr>
            <a:r>
              <a:rPr lang="en" sz="2000"/>
              <a:t>The constructor performs any necessary setup for the object being created, including:</a:t>
            </a:r>
            <a:endParaRPr sz="2000"/>
          </a:p>
          <a:p>
            <a:pPr indent="-355600" lvl="0" marL="457200" rtl="0" algn="l">
              <a:spcBef>
                <a:spcPts val="800"/>
              </a:spcBef>
              <a:spcAft>
                <a:spcPts val="0"/>
              </a:spcAft>
              <a:buSzPts val="2000"/>
              <a:buChar char="-"/>
            </a:pPr>
            <a:r>
              <a:rPr lang="en" sz="2000"/>
              <a:t>r</a:t>
            </a:r>
            <a:r>
              <a:rPr lang="en" sz="2000"/>
              <a:t>eceiving any parameters that define the instance</a:t>
            </a:r>
            <a:endParaRPr sz="2000"/>
          </a:p>
          <a:p>
            <a:pPr indent="-355600" lvl="0" marL="457200" rtl="0" algn="l">
              <a:spcBef>
                <a:spcPts val="0"/>
              </a:spcBef>
              <a:spcAft>
                <a:spcPts val="0"/>
              </a:spcAft>
              <a:buSzPts val="2000"/>
              <a:buChar char="-"/>
            </a:pPr>
            <a:r>
              <a:rPr lang="en" sz="2000"/>
              <a:t>l</a:t>
            </a:r>
            <a:r>
              <a:rPr lang="en" sz="2000"/>
              <a:t>aying out what properties the object should have</a:t>
            </a:r>
            <a:endParaRPr sz="2000"/>
          </a:p>
        </p:txBody>
      </p:sp>
      <p:sp>
        <p:nvSpPr>
          <p:cNvPr id="149" name="Google Shape;149;p2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constructor method (cont’d)</a:t>
            </a:r>
            <a:endParaRPr/>
          </a:p>
        </p:txBody>
      </p:sp>
      <p:sp>
        <p:nvSpPr>
          <p:cNvPr id="155" name="Google Shape;155;p23"/>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The constructor takes two parameters, </a:t>
            </a:r>
            <a:r>
              <a:rPr b="1" lang="en" sz="1800">
                <a:latin typeface="Courier New"/>
                <a:ea typeface="Courier New"/>
                <a:cs typeface="Courier New"/>
                <a:sym typeface="Courier New"/>
              </a:rPr>
              <a:t>startX</a:t>
            </a:r>
            <a:r>
              <a:rPr lang="en" sz="1800"/>
              <a:t> and </a:t>
            </a:r>
            <a:r>
              <a:rPr b="1" lang="en" sz="1800">
                <a:latin typeface="Courier New"/>
                <a:ea typeface="Courier New"/>
                <a:cs typeface="Courier New"/>
                <a:sym typeface="Courier New"/>
              </a:rPr>
              <a:t>startY</a:t>
            </a:r>
            <a:r>
              <a:rPr lang="en" sz="1800"/>
              <a:t>, and assigns them to the new instance’s </a:t>
            </a:r>
            <a:r>
              <a:rPr b="1" lang="en" sz="1800">
                <a:latin typeface="Courier New"/>
                <a:ea typeface="Courier New"/>
                <a:cs typeface="Courier New"/>
                <a:sym typeface="Courier New"/>
              </a:rPr>
              <a:t>x</a:t>
            </a:r>
            <a:r>
              <a:rPr lang="en" sz="1800"/>
              <a:t> and </a:t>
            </a:r>
            <a:r>
              <a:rPr b="1" lang="en" sz="1800">
                <a:latin typeface="Courier New"/>
                <a:ea typeface="Courier New"/>
                <a:cs typeface="Courier New"/>
                <a:sym typeface="Courier New"/>
              </a:rPr>
              <a:t>y</a:t>
            </a:r>
            <a:r>
              <a:rPr lang="en" sz="1800"/>
              <a:t> properties</a:t>
            </a:r>
            <a:endParaRPr sz="1800"/>
          </a:p>
          <a:p>
            <a:pPr indent="-342900" lvl="0" marL="457200" rtl="0" algn="l">
              <a:spcBef>
                <a:spcPts val="800"/>
              </a:spcBef>
              <a:spcAft>
                <a:spcPts val="0"/>
              </a:spcAft>
              <a:buSzPts val="1800"/>
              <a:buChar char="-"/>
            </a:pPr>
            <a:r>
              <a:rPr lang="en" sz="1800"/>
              <a:t>The </a:t>
            </a:r>
            <a:r>
              <a:rPr b="1" lang="en" sz="1800">
                <a:latin typeface="Courier New"/>
                <a:ea typeface="Courier New"/>
                <a:cs typeface="Courier New"/>
                <a:sym typeface="Courier New"/>
              </a:rPr>
              <a:t>x</a:t>
            </a:r>
            <a:r>
              <a:rPr lang="en" sz="1800"/>
              <a:t> and </a:t>
            </a:r>
            <a:r>
              <a:rPr b="1" lang="en" sz="1800">
                <a:latin typeface="Courier New"/>
                <a:ea typeface="Courier New"/>
                <a:cs typeface="Courier New"/>
                <a:sym typeface="Courier New"/>
              </a:rPr>
              <a:t>y</a:t>
            </a:r>
            <a:r>
              <a:rPr lang="en" sz="1800"/>
              <a:t> properties are keeping track of the players position in this game (2D)</a:t>
            </a:r>
            <a:endParaRPr sz="1800"/>
          </a:p>
        </p:txBody>
      </p:sp>
      <p:sp>
        <p:nvSpPr>
          <p:cNvPr id="156" name="Google Shape;156;p23"/>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157" name="Google Shape;157;p2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58" name="Google Shape;158;p23"/>
          <p:cNvPicPr preferRelativeResize="0"/>
          <p:nvPr/>
        </p:nvPicPr>
        <p:blipFill>
          <a:blip r:embed="rId3">
            <a:alphaModFix/>
          </a:blip>
          <a:stretch>
            <a:fillRect/>
          </a:stretch>
        </p:blipFill>
        <p:spPr>
          <a:xfrm>
            <a:off x="4764644" y="1468375"/>
            <a:ext cx="3607068" cy="289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keyword “this”</a:t>
            </a:r>
            <a:endParaRPr/>
          </a:p>
        </p:txBody>
      </p:sp>
      <p:sp>
        <p:nvSpPr>
          <p:cNvPr id="164" name="Google Shape;164;p24"/>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The </a:t>
            </a:r>
            <a:r>
              <a:rPr b="1" lang="en" sz="1800">
                <a:latin typeface="Courier New"/>
                <a:ea typeface="Courier New"/>
                <a:cs typeface="Courier New"/>
                <a:sym typeface="Courier New"/>
              </a:rPr>
              <a:t>this</a:t>
            </a:r>
            <a:r>
              <a:rPr lang="en" sz="1800"/>
              <a:t> keyword refers to the current instance being created</a:t>
            </a:r>
            <a:endParaRPr sz="1800"/>
          </a:p>
          <a:p>
            <a:pPr indent="-342900" lvl="0" marL="457200" rtl="0" algn="l">
              <a:spcBef>
                <a:spcPts val="800"/>
              </a:spcBef>
              <a:spcAft>
                <a:spcPts val="0"/>
              </a:spcAft>
              <a:buSzPts val="1800"/>
              <a:buChar char="-"/>
            </a:pPr>
            <a:r>
              <a:rPr b="1" lang="en" sz="1800">
                <a:latin typeface="Courier New"/>
                <a:ea typeface="Courier New"/>
                <a:cs typeface="Courier New"/>
                <a:sym typeface="Courier New"/>
              </a:rPr>
              <a:t>t</a:t>
            </a:r>
            <a:r>
              <a:rPr b="1" lang="en" sz="1800">
                <a:latin typeface="Courier New"/>
                <a:ea typeface="Courier New"/>
                <a:cs typeface="Courier New"/>
                <a:sym typeface="Courier New"/>
              </a:rPr>
              <a:t>his.x = startX</a:t>
            </a:r>
            <a:r>
              <a:rPr lang="en" sz="1800"/>
              <a:t> means “take the value of </a:t>
            </a:r>
            <a:r>
              <a:rPr b="1" lang="en" sz="1800">
                <a:latin typeface="Courier New"/>
                <a:ea typeface="Courier New"/>
                <a:cs typeface="Courier New"/>
                <a:sym typeface="Courier New"/>
              </a:rPr>
              <a:t>startX</a:t>
            </a:r>
            <a:r>
              <a:rPr lang="en" sz="1800"/>
              <a:t> and assign it to the new Player object’s </a:t>
            </a:r>
            <a:r>
              <a:rPr b="1" lang="en" sz="1800">
                <a:latin typeface="Courier New"/>
                <a:ea typeface="Courier New"/>
                <a:cs typeface="Courier New"/>
                <a:sym typeface="Courier New"/>
              </a:rPr>
              <a:t>x</a:t>
            </a:r>
            <a:r>
              <a:rPr lang="en" sz="1800"/>
              <a:t> property”</a:t>
            </a:r>
            <a:endParaRPr sz="1800"/>
          </a:p>
        </p:txBody>
      </p:sp>
      <p:sp>
        <p:nvSpPr>
          <p:cNvPr id="165" name="Google Shape;165;p24"/>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166" name="Google Shape;166;p2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67" name="Google Shape;167;p24"/>
          <p:cNvPicPr preferRelativeResize="0"/>
          <p:nvPr/>
        </p:nvPicPr>
        <p:blipFill>
          <a:blip r:embed="rId3">
            <a:alphaModFix/>
          </a:blip>
          <a:stretch>
            <a:fillRect/>
          </a:stretch>
        </p:blipFill>
        <p:spPr>
          <a:xfrm>
            <a:off x="4644907" y="1468375"/>
            <a:ext cx="3607068" cy="289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73" name="Google Shape;173;p25"/>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rPr lang="en"/>
              <a:t>The move method updates the player’s position by changing the </a:t>
            </a:r>
            <a:r>
              <a:rPr b="1" lang="en">
                <a:latin typeface="Courier New"/>
                <a:ea typeface="Courier New"/>
                <a:cs typeface="Courier New"/>
                <a:sym typeface="Courier New"/>
              </a:rPr>
              <a:t>x</a:t>
            </a:r>
            <a:r>
              <a:rPr lang="en"/>
              <a:t> and </a:t>
            </a:r>
            <a:r>
              <a:rPr b="1" lang="en">
                <a:latin typeface="Courier New"/>
                <a:ea typeface="Courier New"/>
                <a:cs typeface="Courier New"/>
                <a:sym typeface="Courier New"/>
              </a:rPr>
              <a:t>y</a:t>
            </a:r>
            <a:r>
              <a:rPr lang="en"/>
              <a:t> properties based on the provided </a:t>
            </a:r>
            <a:r>
              <a:rPr b="1" lang="en">
                <a:latin typeface="Courier New"/>
                <a:ea typeface="Courier New"/>
                <a:cs typeface="Courier New"/>
                <a:sym typeface="Courier New"/>
              </a:rPr>
              <a:t>dx</a:t>
            </a:r>
            <a:r>
              <a:rPr lang="en"/>
              <a:t> and </a:t>
            </a:r>
            <a:r>
              <a:rPr b="1" lang="en">
                <a:latin typeface="Courier New"/>
                <a:ea typeface="Courier New"/>
                <a:cs typeface="Courier New"/>
                <a:sym typeface="Courier New"/>
              </a:rPr>
              <a:t>dy</a:t>
            </a:r>
            <a:r>
              <a:rPr lang="en"/>
              <a:t> parameters</a:t>
            </a:r>
            <a:endParaRPr/>
          </a:p>
        </p:txBody>
      </p:sp>
      <p:sp>
        <p:nvSpPr>
          <p:cNvPr id="174" name="Google Shape;174;p25"/>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175" name="Google Shape;175;p2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a:blip r:embed="rId3">
            <a:alphaModFix/>
          </a:blip>
          <a:stretch>
            <a:fillRect/>
          </a:stretch>
        </p:blipFill>
        <p:spPr>
          <a:xfrm>
            <a:off x="4644857" y="1468375"/>
            <a:ext cx="3607068" cy="289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Side note - dx and dy</a:t>
            </a:r>
            <a:endParaRPr/>
          </a:p>
        </p:txBody>
      </p:sp>
      <p:sp>
        <p:nvSpPr>
          <p:cNvPr id="182" name="Google Shape;182;p26"/>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2000"/>
              <a:t>Why did we name the parameters </a:t>
            </a:r>
            <a:r>
              <a:rPr b="1" lang="en" sz="2000">
                <a:latin typeface="Courier New"/>
                <a:ea typeface="Courier New"/>
                <a:cs typeface="Courier New"/>
                <a:sym typeface="Courier New"/>
              </a:rPr>
              <a:t>dx</a:t>
            </a:r>
            <a:r>
              <a:rPr lang="en" sz="2000"/>
              <a:t> and </a:t>
            </a:r>
            <a:r>
              <a:rPr b="1" lang="en" sz="2000">
                <a:latin typeface="Courier New"/>
                <a:ea typeface="Courier New"/>
                <a:cs typeface="Courier New"/>
                <a:sym typeface="Courier New"/>
              </a:rPr>
              <a:t>dy</a:t>
            </a:r>
            <a:r>
              <a:rPr lang="en" sz="2000"/>
              <a:t>? The </a:t>
            </a:r>
            <a:r>
              <a:rPr i="1" lang="en" sz="2000"/>
              <a:t>d</a:t>
            </a:r>
            <a:r>
              <a:rPr lang="en" sz="2000"/>
              <a:t> is short for the Greek letter </a:t>
            </a:r>
            <a:r>
              <a:rPr b="1" i="1" lang="en" sz="2000"/>
              <a:t>delta</a:t>
            </a:r>
            <a:r>
              <a:rPr lang="en" sz="2000"/>
              <a:t>, which often refers to the amount </a:t>
            </a:r>
            <a:r>
              <a:rPr lang="en" sz="2000"/>
              <a:t>something</a:t>
            </a:r>
            <a:r>
              <a:rPr lang="en" sz="2000"/>
              <a:t> changes, so </a:t>
            </a:r>
            <a:r>
              <a:rPr i="1" lang="en" sz="2000"/>
              <a:t>dx</a:t>
            </a:r>
            <a:r>
              <a:rPr lang="en" sz="2000"/>
              <a:t> is “change in the </a:t>
            </a:r>
            <a:r>
              <a:rPr b="1" lang="en" sz="2000">
                <a:latin typeface="Courier New"/>
                <a:ea typeface="Courier New"/>
                <a:cs typeface="Courier New"/>
                <a:sym typeface="Courier New"/>
              </a:rPr>
              <a:t>x</a:t>
            </a:r>
            <a:r>
              <a:rPr lang="en" sz="2000"/>
              <a:t> value” and </a:t>
            </a:r>
            <a:r>
              <a:rPr i="1" lang="en" sz="2000"/>
              <a:t>dy</a:t>
            </a:r>
            <a:r>
              <a:rPr lang="en" sz="2000"/>
              <a:t> is “change in the </a:t>
            </a:r>
            <a:r>
              <a:rPr b="1" lang="en" sz="2000">
                <a:latin typeface="Courier New"/>
                <a:ea typeface="Courier New"/>
                <a:cs typeface="Courier New"/>
                <a:sym typeface="Courier New"/>
              </a:rPr>
              <a:t>y</a:t>
            </a:r>
            <a:r>
              <a:rPr lang="en" sz="2000"/>
              <a:t> value.” If you look at a lot of game code, you will see most of the games having parameters named </a:t>
            </a:r>
            <a:r>
              <a:rPr b="1" lang="en" sz="2000">
                <a:latin typeface="Courier New"/>
                <a:ea typeface="Courier New"/>
                <a:cs typeface="Courier New"/>
                <a:sym typeface="Courier New"/>
              </a:rPr>
              <a:t>dx</a:t>
            </a:r>
            <a:r>
              <a:rPr lang="en" sz="2000"/>
              <a:t> and </a:t>
            </a:r>
            <a:r>
              <a:rPr b="1" lang="en" sz="2000">
                <a:latin typeface="Courier New"/>
                <a:ea typeface="Courier New"/>
                <a:cs typeface="Courier New"/>
                <a:sym typeface="Courier New"/>
              </a:rPr>
              <a:t>dy </a:t>
            </a:r>
            <a:r>
              <a:rPr lang="en" sz="2000"/>
              <a:t>referring to a change in position</a:t>
            </a:r>
            <a:r>
              <a:rPr lang="en"/>
              <a:t>.</a:t>
            </a:r>
            <a:endParaRPr/>
          </a:p>
        </p:txBody>
      </p:sp>
      <p:sp>
        <p:nvSpPr>
          <p:cNvPr id="183" name="Google Shape;183;p2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Creating an instance of the Player class</a:t>
            </a:r>
            <a:endParaRPr sz="3000"/>
          </a:p>
        </p:txBody>
      </p:sp>
      <p:sp>
        <p:nvSpPr>
          <p:cNvPr id="189" name="Google Shape;189;p27"/>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latin typeface="Courier New"/>
                <a:ea typeface="Courier New"/>
                <a:cs typeface="Courier New"/>
                <a:sym typeface="Courier New"/>
              </a:rPr>
              <a:t>l</a:t>
            </a:r>
            <a:r>
              <a:rPr b="1" lang="en">
                <a:latin typeface="Courier New"/>
                <a:ea typeface="Courier New"/>
                <a:cs typeface="Courier New"/>
                <a:sym typeface="Courier New"/>
              </a:rPr>
              <a:t>et player1 = new Player(0, 0);</a:t>
            </a:r>
            <a:endParaRPr b="1">
              <a:latin typeface="Courier New"/>
              <a:ea typeface="Courier New"/>
              <a:cs typeface="Courier New"/>
              <a:sym typeface="Courier New"/>
            </a:endParaRPr>
          </a:p>
          <a:p>
            <a:pPr indent="0" lvl="0" marL="0" rtl="0" algn="l">
              <a:spcBef>
                <a:spcPts val="800"/>
              </a:spcBef>
              <a:spcAft>
                <a:spcPts val="0"/>
              </a:spcAft>
              <a:buNone/>
            </a:pPr>
            <a:r>
              <a:rPr lang="en" sz="2000"/>
              <a:t>We create a new instance of the class by:</a:t>
            </a:r>
            <a:endParaRPr sz="2000"/>
          </a:p>
          <a:p>
            <a:pPr indent="-355600" lvl="0" marL="457200" rtl="0" algn="l">
              <a:spcBef>
                <a:spcPts val="800"/>
              </a:spcBef>
              <a:spcAft>
                <a:spcPts val="0"/>
              </a:spcAft>
              <a:buSzPts val="2000"/>
              <a:buChar char="-"/>
            </a:pPr>
            <a:r>
              <a:rPr lang="en" sz="2000"/>
              <a:t>Using the new keyword followed by the class name</a:t>
            </a:r>
            <a:endParaRPr sz="2000"/>
          </a:p>
          <a:p>
            <a:pPr indent="-355600" lvl="0" marL="457200" rtl="0" algn="l">
              <a:spcBef>
                <a:spcPts val="0"/>
              </a:spcBef>
              <a:spcAft>
                <a:spcPts val="0"/>
              </a:spcAft>
              <a:buSzPts val="2000"/>
              <a:buChar char="-"/>
            </a:pPr>
            <a:r>
              <a:rPr lang="en" sz="2000"/>
              <a:t>Following the class name with a set of parentheses (like when calling a function)</a:t>
            </a:r>
            <a:endParaRPr sz="2000"/>
          </a:p>
          <a:p>
            <a:pPr indent="-355600" lvl="0" marL="457200" rtl="0" algn="l">
              <a:spcBef>
                <a:spcPts val="0"/>
              </a:spcBef>
              <a:spcAft>
                <a:spcPts val="0"/>
              </a:spcAft>
              <a:buSzPts val="2000"/>
              <a:buChar char="-"/>
            </a:pPr>
            <a:r>
              <a:rPr lang="en" sz="2000"/>
              <a:t>Including in the </a:t>
            </a:r>
            <a:r>
              <a:rPr lang="en" sz="2000"/>
              <a:t>parentheses</a:t>
            </a:r>
            <a:r>
              <a:rPr lang="en" sz="2000"/>
              <a:t> any arguments that need to be passed to the constructor method</a:t>
            </a:r>
            <a:endParaRPr sz="2000"/>
          </a:p>
        </p:txBody>
      </p:sp>
      <p:sp>
        <p:nvSpPr>
          <p:cNvPr id="190" name="Google Shape;190;p2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Creating an instance (cont’d)</a:t>
            </a:r>
            <a:endParaRPr/>
          </a:p>
        </p:txBody>
      </p:sp>
      <p:sp>
        <p:nvSpPr>
          <p:cNvPr id="196" name="Google Shape;196;p28"/>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Behind the scenes:</a:t>
            </a:r>
            <a:endParaRPr sz="1600"/>
          </a:p>
          <a:p>
            <a:pPr indent="-330200" lvl="0" marL="457200" rtl="0" algn="l">
              <a:spcBef>
                <a:spcPts val="800"/>
              </a:spcBef>
              <a:spcAft>
                <a:spcPts val="0"/>
              </a:spcAft>
              <a:buSzPts val="1600"/>
              <a:buChar char="-"/>
            </a:pPr>
            <a:r>
              <a:rPr lang="en" sz="1600"/>
              <a:t>JavaScript creates a new object</a:t>
            </a:r>
            <a:endParaRPr sz="1600"/>
          </a:p>
          <a:p>
            <a:pPr indent="-330200" lvl="0" marL="457200" rtl="0" algn="l">
              <a:spcBef>
                <a:spcPts val="0"/>
              </a:spcBef>
              <a:spcAft>
                <a:spcPts val="0"/>
              </a:spcAft>
              <a:buSzPts val="1600"/>
              <a:buChar char="-"/>
            </a:pPr>
            <a:r>
              <a:rPr lang="en" sz="1600"/>
              <a:t>JavaScript creates a hidden link between the new object and the class</a:t>
            </a:r>
            <a:endParaRPr sz="1600"/>
          </a:p>
          <a:p>
            <a:pPr indent="-330200" lvl="0" marL="457200" rtl="0" algn="l">
              <a:spcBef>
                <a:spcPts val="0"/>
              </a:spcBef>
              <a:spcAft>
                <a:spcPts val="0"/>
              </a:spcAft>
              <a:buSzPts val="1600"/>
              <a:buChar char="-"/>
            </a:pPr>
            <a:r>
              <a:rPr lang="en" sz="1600"/>
              <a:t>JavaScript calls the class’s constructor method, passing the arguments 0 and 0 to the constructor’s startX and startY parameters</a:t>
            </a:r>
            <a:endParaRPr sz="1600"/>
          </a:p>
          <a:p>
            <a:pPr indent="-330200" lvl="0" marL="457200" rtl="0" algn="l">
              <a:spcBef>
                <a:spcPts val="0"/>
              </a:spcBef>
              <a:spcAft>
                <a:spcPts val="0"/>
              </a:spcAft>
              <a:buSzPts val="1600"/>
              <a:buChar char="-"/>
            </a:pPr>
            <a:r>
              <a:rPr lang="en" sz="1600"/>
              <a:t>The constructor takes the parameters and uses this.x and this.y to set the new object’s x and y properties to 0</a:t>
            </a:r>
            <a:endParaRPr sz="1600"/>
          </a:p>
          <a:p>
            <a:pPr indent="-330200" lvl="0" marL="457200" rtl="0" algn="l">
              <a:spcBef>
                <a:spcPts val="0"/>
              </a:spcBef>
              <a:spcAft>
                <a:spcPts val="0"/>
              </a:spcAft>
              <a:buSzPts val="1600"/>
              <a:buChar char="-"/>
            </a:pPr>
            <a:r>
              <a:rPr lang="en" sz="1600"/>
              <a:t>The new object is returned and assigned to the player1 variable</a:t>
            </a:r>
            <a:endParaRPr sz="1600"/>
          </a:p>
        </p:txBody>
      </p:sp>
      <p:sp>
        <p:nvSpPr>
          <p:cNvPr id="197" name="Google Shape;197;p2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03" name="Google Shape;203;p29"/>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 access the </a:t>
            </a:r>
            <a:r>
              <a:rPr b="1" lang="en">
                <a:latin typeface="Courier New"/>
                <a:ea typeface="Courier New"/>
                <a:cs typeface="Courier New"/>
                <a:sym typeface="Courier New"/>
              </a:rPr>
              <a:t>x</a:t>
            </a:r>
            <a:r>
              <a:rPr lang="en"/>
              <a:t> and </a:t>
            </a:r>
            <a:r>
              <a:rPr b="1" lang="en">
                <a:latin typeface="Courier New"/>
                <a:ea typeface="Courier New"/>
                <a:cs typeface="Courier New"/>
                <a:sym typeface="Courier New"/>
              </a:rPr>
              <a:t>y</a:t>
            </a:r>
            <a:r>
              <a:rPr lang="en"/>
              <a:t> properties and the move method using dot notation</a:t>
            </a:r>
            <a:endParaRPr/>
          </a:p>
          <a:p>
            <a:pPr indent="0" lvl="0" marL="0" rtl="0" algn="l">
              <a:spcBef>
                <a:spcPts val="800"/>
              </a:spcBef>
              <a:spcAft>
                <a:spcPts val="800"/>
              </a:spcAft>
              <a:buNone/>
            </a:pPr>
            <a:r>
              <a:rPr lang="en"/>
              <a:t>We can access the class’s </a:t>
            </a:r>
            <a:r>
              <a:rPr b="1" lang="en">
                <a:latin typeface="Courier New"/>
                <a:ea typeface="Courier New"/>
                <a:cs typeface="Courier New"/>
                <a:sym typeface="Courier New"/>
              </a:rPr>
              <a:t>move</a:t>
            </a:r>
            <a:r>
              <a:rPr lang="en"/>
              <a:t> method because of the hidden link between the object and the class</a:t>
            </a:r>
            <a:endParaRPr/>
          </a:p>
        </p:txBody>
      </p:sp>
      <p:sp>
        <p:nvSpPr>
          <p:cNvPr id="204" name="Google Shape;204;p29"/>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205" name="Google Shape;205;p2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06" name="Google Shape;206;p29"/>
          <p:cNvPicPr preferRelativeResize="0"/>
          <p:nvPr/>
        </p:nvPicPr>
        <p:blipFill>
          <a:blip r:embed="rId3">
            <a:alphaModFix/>
          </a:blip>
          <a:stretch>
            <a:fillRect/>
          </a:stretch>
        </p:blipFill>
        <p:spPr>
          <a:xfrm>
            <a:off x="4910825" y="1803850"/>
            <a:ext cx="3314700" cy="222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More on “this”</a:t>
            </a:r>
            <a:endParaRPr/>
          </a:p>
        </p:txBody>
      </p:sp>
      <p:sp>
        <p:nvSpPr>
          <p:cNvPr id="212" name="Google Shape;212;p30"/>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When we call a method on an object, the </a:t>
            </a:r>
            <a:r>
              <a:rPr b="1" lang="en" sz="2000">
                <a:latin typeface="Courier New"/>
                <a:ea typeface="Courier New"/>
                <a:cs typeface="Courier New"/>
                <a:sym typeface="Courier New"/>
              </a:rPr>
              <a:t>this</a:t>
            </a:r>
            <a:r>
              <a:rPr lang="en" sz="2000"/>
              <a:t> keyword inside the method definition is set to the current object (the </a:t>
            </a:r>
            <a:r>
              <a:rPr b="1" lang="en" sz="2000"/>
              <a:t>receiver</a:t>
            </a:r>
            <a:r>
              <a:rPr lang="en" sz="2000"/>
              <a:t>)</a:t>
            </a:r>
            <a:endParaRPr sz="2000"/>
          </a:p>
          <a:p>
            <a:pPr indent="-355600" lvl="0" marL="457200" rtl="0" algn="l">
              <a:spcBef>
                <a:spcPts val="800"/>
              </a:spcBef>
              <a:spcAft>
                <a:spcPts val="0"/>
              </a:spcAft>
              <a:buSzPts val="2000"/>
              <a:buChar char="-"/>
            </a:pPr>
            <a:r>
              <a:rPr lang="en" sz="2000"/>
              <a:t>When we call </a:t>
            </a:r>
            <a:r>
              <a:rPr b="1" lang="en" sz="2000">
                <a:latin typeface="Courier New"/>
                <a:ea typeface="Courier New"/>
                <a:cs typeface="Courier New"/>
                <a:sym typeface="Courier New"/>
              </a:rPr>
              <a:t>player1.move(3, 4)</a:t>
            </a:r>
            <a:r>
              <a:rPr lang="en" sz="2000"/>
              <a:t>, </a:t>
            </a:r>
            <a:r>
              <a:rPr b="1" lang="en" sz="2000">
                <a:latin typeface="Courier New"/>
                <a:ea typeface="Courier New"/>
                <a:cs typeface="Courier New"/>
                <a:sym typeface="Courier New"/>
              </a:rPr>
              <a:t>this</a:t>
            </a:r>
            <a:r>
              <a:rPr lang="en" sz="2000"/>
              <a:t> inside the body of </a:t>
            </a:r>
            <a:r>
              <a:rPr b="1" lang="en" sz="2000">
                <a:latin typeface="Courier New"/>
                <a:ea typeface="Courier New"/>
                <a:cs typeface="Courier New"/>
                <a:sym typeface="Courier New"/>
              </a:rPr>
              <a:t>move</a:t>
            </a:r>
            <a:r>
              <a:rPr lang="en" sz="2000"/>
              <a:t> is bound to the </a:t>
            </a:r>
            <a:r>
              <a:rPr b="1" lang="en" sz="2000">
                <a:latin typeface="Courier New"/>
                <a:ea typeface="Courier New"/>
                <a:cs typeface="Courier New"/>
                <a:sym typeface="Courier New"/>
              </a:rPr>
              <a:t>player1</a:t>
            </a:r>
            <a:r>
              <a:rPr lang="en" sz="2000"/>
              <a:t> object</a:t>
            </a:r>
            <a:endParaRPr sz="2000"/>
          </a:p>
          <a:p>
            <a:pPr indent="-355600" lvl="1" marL="914400" rtl="0" algn="l">
              <a:spcBef>
                <a:spcPts val="0"/>
              </a:spcBef>
              <a:spcAft>
                <a:spcPts val="0"/>
              </a:spcAft>
              <a:buSzPts val="2000"/>
              <a:buChar char="-"/>
            </a:pPr>
            <a:r>
              <a:rPr lang="en" sz="2000"/>
              <a:t>That’s how one method can be shared by multiple objects - </a:t>
            </a:r>
            <a:r>
              <a:rPr b="1" lang="en" sz="2000">
                <a:latin typeface="Courier New"/>
                <a:ea typeface="Courier New"/>
                <a:cs typeface="Courier New"/>
                <a:sym typeface="Courier New"/>
              </a:rPr>
              <a:t>this</a:t>
            </a:r>
            <a:r>
              <a:rPr lang="en" sz="2000"/>
              <a:t> becomes whatever object is </a:t>
            </a:r>
            <a:r>
              <a:rPr lang="en" sz="2000"/>
              <a:t>receiving the method call at any given time</a:t>
            </a:r>
            <a:endParaRPr sz="2000"/>
          </a:p>
        </p:txBody>
      </p:sp>
      <p:sp>
        <p:nvSpPr>
          <p:cNvPr id="213" name="Google Shape;213;p3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400">
                <a:latin typeface="Red Hat Text"/>
                <a:ea typeface="Red Hat Text"/>
                <a:cs typeface="Red Hat Text"/>
                <a:sym typeface="Red Hat Text"/>
              </a:rPr>
              <a:t>What is Object-Oriented Programming?</a:t>
            </a:r>
            <a:endParaRPr/>
          </a:p>
        </p:txBody>
      </p:sp>
      <p:sp>
        <p:nvSpPr>
          <p:cNvPr id="83" name="Google Shape;83;p13"/>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An approach to problem solving where all computations are carried out using objects</a:t>
            </a:r>
            <a:endParaRPr sz="2000"/>
          </a:p>
          <a:p>
            <a:pPr indent="-342900" lvl="1" marL="914400" rtl="0" algn="l">
              <a:spcBef>
                <a:spcPts val="1000"/>
              </a:spcBef>
              <a:spcAft>
                <a:spcPts val="0"/>
              </a:spcAft>
              <a:buSzPts val="1800"/>
              <a:buChar char="-"/>
            </a:pPr>
            <a:r>
              <a:rPr lang="en" sz="1800"/>
              <a:t>We already know what an object is: a data structure with its own properties or attributes and its own procedures or methods </a:t>
            </a:r>
            <a:endParaRPr sz="1800"/>
          </a:p>
          <a:p>
            <a:pPr indent="-342900" lvl="1" marL="914400" rtl="0" algn="l">
              <a:spcBef>
                <a:spcPts val="1000"/>
              </a:spcBef>
              <a:spcAft>
                <a:spcPts val="0"/>
              </a:spcAft>
              <a:buSzPts val="1800"/>
              <a:buChar char="-"/>
            </a:pPr>
            <a:r>
              <a:rPr lang="en" sz="1800"/>
              <a:t>In object-oriented programming (OOP), these objects interact with each other</a:t>
            </a:r>
            <a:endParaRPr sz="1800"/>
          </a:p>
        </p:txBody>
      </p:sp>
      <p:sp>
        <p:nvSpPr>
          <p:cNvPr id="84" name="Google Shape;84;p1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Comparing two instances</a:t>
            </a:r>
            <a:endParaRPr/>
          </a:p>
        </p:txBody>
      </p:sp>
      <p:sp>
        <p:nvSpPr>
          <p:cNvPr id="219" name="Google Shape;219;p31"/>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rPr b="1" lang="en">
                <a:latin typeface="Courier New"/>
                <a:ea typeface="Courier New"/>
                <a:cs typeface="Courier New"/>
                <a:sym typeface="Courier New"/>
              </a:rPr>
              <a:t>p</a:t>
            </a:r>
            <a:r>
              <a:rPr b="1" lang="en">
                <a:latin typeface="Courier New"/>
                <a:ea typeface="Courier New"/>
                <a:cs typeface="Courier New"/>
                <a:sym typeface="Courier New"/>
              </a:rPr>
              <a:t>layer1</a:t>
            </a:r>
            <a:r>
              <a:rPr lang="en"/>
              <a:t> and </a:t>
            </a:r>
            <a:r>
              <a:rPr b="1" lang="en">
                <a:latin typeface="Courier New"/>
                <a:ea typeface="Courier New"/>
                <a:cs typeface="Courier New"/>
                <a:sym typeface="Courier New"/>
              </a:rPr>
              <a:t>player2</a:t>
            </a:r>
            <a:r>
              <a:rPr lang="en"/>
              <a:t> each has its own </a:t>
            </a:r>
            <a:r>
              <a:rPr b="1" lang="en">
                <a:latin typeface="Courier New"/>
                <a:ea typeface="Courier New"/>
                <a:cs typeface="Courier New"/>
                <a:sym typeface="Courier New"/>
              </a:rPr>
              <a:t>x</a:t>
            </a:r>
            <a:r>
              <a:rPr lang="en"/>
              <a:t> and </a:t>
            </a:r>
            <a:r>
              <a:rPr b="1" lang="en">
                <a:latin typeface="Courier New"/>
                <a:ea typeface="Courier New"/>
                <a:cs typeface="Courier New"/>
                <a:sym typeface="Courier New"/>
              </a:rPr>
              <a:t>y</a:t>
            </a:r>
            <a:r>
              <a:rPr lang="en"/>
              <a:t> properties, but both have access to the </a:t>
            </a:r>
            <a:r>
              <a:rPr b="1" lang="en">
                <a:latin typeface="Courier New"/>
                <a:ea typeface="Courier New"/>
                <a:cs typeface="Courier New"/>
                <a:sym typeface="Courier New"/>
              </a:rPr>
              <a:t>move</a:t>
            </a:r>
            <a:r>
              <a:rPr lang="en"/>
              <a:t> method</a:t>
            </a:r>
            <a:endParaRPr/>
          </a:p>
        </p:txBody>
      </p:sp>
      <p:sp>
        <p:nvSpPr>
          <p:cNvPr id="220" name="Google Shape;220;p31"/>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221" name="Google Shape;221;p3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2" name="Google Shape;222;p31"/>
          <p:cNvPicPr preferRelativeResize="0"/>
          <p:nvPr/>
        </p:nvPicPr>
        <p:blipFill>
          <a:blip r:embed="rId3">
            <a:alphaModFix/>
          </a:blip>
          <a:stretch>
            <a:fillRect/>
          </a:stretch>
        </p:blipFill>
        <p:spPr>
          <a:xfrm>
            <a:off x="4884425" y="1857698"/>
            <a:ext cx="3367500" cy="21211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a:t>
            </a:r>
            <a:endParaRPr/>
          </a:p>
        </p:txBody>
      </p:sp>
      <p:sp>
        <p:nvSpPr>
          <p:cNvPr id="228" name="Google Shape;228;p32"/>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t>Inheritance</a:t>
            </a:r>
            <a:r>
              <a:rPr lang="en" sz="1800"/>
              <a:t> is a mechanism for defining relationships between different classes</a:t>
            </a:r>
            <a:endParaRPr sz="1800"/>
          </a:p>
          <a:p>
            <a:pPr indent="-342900" lvl="0" marL="457200" rtl="0" algn="l">
              <a:spcBef>
                <a:spcPts val="800"/>
              </a:spcBef>
              <a:spcAft>
                <a:spcPts val="0"/>
              </a:spcAft>
              <a:buSzPts val="1800"/>
              <a:buChar char="-"/>
            </a:pPr>
            <a:r>
              <a:rPr lang="en" sz="1800"/>
              <a:t>Like a child inheriting genes from its parents, a “</a:t>
            </a:r>
            <a:r>
              <a:rPr b="1" lang="en" sz="1800"/>
              <a:t>child</a:t>
            </a:r>
            <a:r>
              <a:rPr lang="en" sz="1800"/>
              <a:t>” class inherits properties and methods from a “</a:t>
            </a:r>
            <a:r>
              <a:rPr b="1" lang="en" sz="1800"/>
              <a:t>parent</a:t>
            </a:r>
            <a:r>
              <a:rPr lang="en" sz="1800"/>
              <a:t>” class, taking on the parent’s properties and methods</a:t>
            </a:r>
            <a:endParaRPr sz="1800"/>
          </a:p>
          <a:p>
            <a:pPr indent="-342900" lvl="0" marL="457200" rtl="0" algn="l">
              <a:spcBef>
                <a:spcPts val="1000"/>
              </a:spcBef>
              <a:spcAft>
                <a:spcPts val="0"/>
              </a:spcAft>
              <a:buSzPts val="1800"/>
              <a:buChar char="-"/>
            </a:pPr>
            <a:r>
              <a:rPr lang="en" sz="1800"/>
              <a:t>Useful when we have multiple classes that should share a general set of behaviors, in addition to each class having some unique behaviors of its own</a:t>
            </a:r>
            <a:endParaRPr sz="1800"/>
          </a:p>
        </p:txBody>
      </p:sp>
      <p:sp>
        <p:nvSpPr>
          <p:cNvPr id="229" name="Google Shape;229;p3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(cont’d)</a:t>
            </a:r>
            <a:endParaRPr/>
          </a:p>
        </p:txBody>
      </p:sp>
      <p:sp>
        <p:nvSpPr>
          <p:cNvPr id="235" name="Google Shape;235;p33"/>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Inheritance lets us define general behaviors as part of a parent class (a </a:t>
            </a:r>
            <a:r>
              <a:rPr b="1" lang="en" sz="2000"/>
              <a:t>superclass</a:t>
            </a:r>
            <a:r>
              <a:rPr lang="en" sz="2000"/>
              <a:t>)</a:t>
            </a:r>
            <a:endParaRPr sz="2000"/>
          </a:p>
          <a:p>
            <a:pPr indent="0" lvl="0" marL="0" rtl="0" algn="l">
              <a:spcBef>
                <a:spcPts val="800"/>
              </a:spcBef>
              <a:spcAft>
                <a:spcPts val="0"/>
              </a:spcAft>
              <a:buNone/>
            </a:pPr>
            <a:r>
              <a:rPr lang="en" sz="2000"/>
              <a:t>We can then define the child classes (</a:t>
            </a:r>
            <a:r>
              <a:rPr b="1" lang="en" sz="2000"/>
              <a:t>subclasses</a:t>
            </a:r>
            <a:r>
              <a:rPr lang="en" sz="2000"/>
              <a:t>) to inherit these behaviors and augment them with other, specialized behaviors</a:t>
            </a:r>
            <a:endParaRPr sz="2000"/>
          </a:p>
          <a:p>
            <a:pPr indent="-355600" lvl="0" marL="457200" rtl="0" algn="l">
              <a:spcBef>
                <a:spcPts val="800"/>
              </a:spcBef>
              <a:spcAft>
                <a:spcPts val="0"/>
              </a:spcAft>
              <a:buSzPts val="2000"/>
              <a:buChar char="-"/>
            </a:pPr>
            <a:r>
              <a:rPr lang="en" sz="2000"/>
              <a:t>Saves us from having to repeat the general code when defining each subclass</a:t>
            </a:r>
            <a:endParaRPr sz="2000"/>
          </a:p>
        </p:txBody>
      </p:sp>
      <p:sp>
        <p:nvSpPr>
          <p:cNvPr id="236" name="Google Shape;236;p3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800"/>
              <a:t>Inheritance in action - players and enemies</a:t>
            </a:r>
            <a:endParaRPr sz="2800"/>
          </a:p>
        </p:txBody>
      </p:sp>
      <p:sp>
        <p:nvSpPr>
          <p:cNvPr id="242" name="Google Shape;242;p34"/>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Things in common:</a:t>
            </a:r>
            <a:endParaRPr/>
          </a:p>
          <a:p>
            <a:pPr indent="-355600" lvl="0" marL="457200" rtl="0" algn="l">
              <a:spcBef>
                <a:spcPts val="800"/>
              </a:spcBef>
              <a:spcAft>
                <a:spcPts val="0"/>
              </a:spcAft>
              <a:buSzPts val="2000"/>
              <a:buChar char="-"/>
            </a:pPr>
            <a:r>
              <a:rPr lang="en"/>
              <a:t>Need x and y properties representing position</a:t>
            </a:r>
            <a:endParaRPr/>
          </a:p>
          <a:p>
            <a:pPr indent="-355600" lvl="0" marL="457200" rtl="0" algn="l">
              <a:spcBef>
                <a:spcPts val="0"/>
              </a:spcBef>
              <a:spcAft>
                <a:spcPts val="0"/>
              </a:spcAft>
              <a:buSzPts val="2000"/>
              <a:buChar char="-"/>
            </a:pPr>
            <a:r>
              <a:rPr lang="en"/>
              <a:t>Need a move method to change their position</a:t>
            </a:r>
            <a:endParaRPr/>
          </a:p>
        </p:txBody>
      </p:sp>
      <p:sp>
        <p:nvSpPr>
          <p:cNvPr id="243" name="Google Shape;243;p34"/>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Differences:</a:t>
            </a:r>
            <a:endParaRPr/>
          </a:p>
          <a:p>
            <a:pPr indent="-355600" lvl="0" marL="457200" rtl="0" algn="l">
              <a:spcBef>
                <a:spcPts val="800"/>
              </a:spcBef>
              <a:spcAft>
                <a:spcPts val="0"/>
              </a:spcAft>
              <a:buSzPts val="2000"/>
              <a:buChar char="-"/>
            </a:pPr>
            <a:r>
              <a:rPr lang="en"/>
              <a:t>Enemies can attack the player if the player comes too close</a:t>
            </a:r>
            <a:endParaRPr/>
          </a:p>
          <a:p>
            <a:pPr indent="-355600" lvl="0" marL="457200" rtl="0" algn="l">
              <a:spcBef>
                <a:spcPts val="0"/>
              </a:spcBef>
              <a:spcAft>
                <a:spcPts val="0"/>
              </a:spcAft>
              <a:buSzPts val="2000"/>
              <a:buChar char="-"/>
            </a:pPr>
            <a:r>
              <a:rPr lang="en"/>
              <a:t>For this game, players cannot attack enemies (the goal is to avoid them)</a:t>
            </a:r>
            <a:endParaRPr/>
          </a:p>
        </p:txBody>
      </p:sp>
      <p:sp>
        <p:nvSpPr>
          <p:cNvPr id="244" name="Google Shape;244;p3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250" name="Google Shape;250;p35"/>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Create </a:t>
            </a:r>
            <a:r>
              <a:rPr b="1" lang="en" sz="2000">
                <a:latin typeface="Courier New"/>
                <a:ea typeface="Courier New"/>
                <a:cs typeface="Courier New"/>
                <a:sym typeface="Courier New"/>
              </a:rPr>
              <a:t>Actor</a:t>
            </a:r>
            <a:r>
              <a:rPr lang="en" sz="2000"/>
              <a:t> class to represent any participant in game</a:t>
            </a:r>
            <a:endParaRPr sz="2000"/>
          </a:p>
          <a:p>
            <a:pPr indent="-355600" lvl="1" marL="914400" rtl="0" algn="l">
              <a:spcBef>
                <a:spcPts val="0"/>
              </a:spcBef>
              <a:spcAft>
                <a:spcPts val="0"/>
              </a:spcAft>
              <a:buSzPts val="2000"/>
              <a:buChar char="-"/>
            </a:pPr>
            <a:r>
              <a:rPr lang="en" sz="2000"/>
              <a:t>Hold general code both players and enemies should have</a:t>
            </a:r>
            <a:endParaRPr sz="2000"/>
          </a:p>
          <a:p>
            <a:pPr indent="-355600" lvl="0" marL="457200" rtl="0" algn="l">
              <a:spcBef>
                <a:spcPts val="0"/>
              </a:spcBef>
              <a:spcAft>
                <a:spcPts val="0"/>
              </a:spcAft>
              <a:buSzPts val="2000"/>
              <a:buChar char="-"/>
            </a:pPr>
            <a:r>
              <a:rPr lang="en" sz="2000"/>
              <a:t>Define </a:t>
            </a:r>
            <a:r>
              <a:rPr b="1" lang="en" sz="2000">
                <a:latin typeface="Courier New"/>
                <a:ea typeface="Courier New"/>
                <a:cs typeface="Courier New"/>
                <a:sym typeface="Courier New"/>
              </a:rPr>
              <a:t>Player</a:t>
            </a:r>
            <a:r>
              <a:rPr lang="en" sz="2000"/>
              <a:t> and </a:t>
            </a:r>
            <a:r>
              <a:rPr b="1" lang="en" sz="2000">
                <a:latin typeface="Courier New"/>
                <a:ea typeface="Courier New"/>
                <a:cs typeface="Courier New"/>
                <a:sym typeface="Courier New"/>
              </a:rPr>
              <a:t>Enemy</a:t>
            </a:r>
            <a:r>
              <a:rPr lang="en" sz="2000"/>
              <a:t> as subclasses of </a:t>
            </a:r>
            <a:r>
              <a:rPr b="1" lang="en" sz="2000">
                <a:latin typeface="Courier New"/>
                <a:ea typeface="Courier New"/>
                <a:cs typeface="Courier New"/>
                <a:sym typeface="Courier New"/>
              </a:rPr>
              <a:t>Actor</a:t>
            </a:r>
            <a:endParaRPr b="1" sz="2000">
              <a:latin typeface="Courier New"/>
              <a:ea typeface="Courier New"/>
              <a:cs typeface="Courier New"/>
              <a:sym typeface="Courier New"/>
            </a:endParaRPr>
          </a:p>
          <a:p>
            <a:pPr indent="-355600" lvl="1" marL="914400" rtl="0" algn="l">
              <a:spcBef>
                <a:spcPts val="0"/>
              </a:spcBef>
              <a:spcAft>
                <a:spcPts val="0"/>
              </a:spcAft>
              <a:buSzPts val="2000"/>
              <a:buChar char="-"/>
            </a:pPr>
            <a:r>
              <a:rPr lang="en" sz="2000"/>
              <a:t>They’ll each inherit the general code from the </a:t>
            </a:r>
            <a:r>
              <a:rPr b="1" lang="en" sz="2000">
                <a:latin typeface="Courier New"/>
                <a:ea typeface="Courier New"/>
                <a:cs typeface="Courier New"/>
                <a:sym typeface="Courier New"/>
              </a:rPr>
              <a:t>Actor</a:t>
            </a:r>
            <a:r>
              <a:rPr lang="en" sz="2000"/>
              <a:t> superclass while also adding their own code particular to just players or enemies</a:t>
            </a:r>
            <a:endParaRPr sz="2000"/>
          </a:p>
        </p:txBody>
      </p:sp>
      <p:sp>
        <p:nvSpPr>
          <p:cNvPr id="251" name="Google Shape;251;p3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257" name="Google Shape;257;p36"/>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258" name="Google Shape;258;p3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59" name="Google Shape;259;p36"/>
          <p:cNvPicPr preferRelativeResize="0"/>
          <p:nvPr/>
        </p:nvPicPr>
        <p:blipFill>
          <a:blip r:embed="rId3">
            <a:alphaModFix/>
          </a:blip>
          <a:stretch>
            <a:fillRect/>
          </a:stretch>
        </p:blipFill>
        <p:spPr>
          <a:xfrm>
            <a:off x="3320753" y="1468375"/>
            <a:ext cx="2654935" cy="2757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265" name="Google Shape;265;p37"/>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latin typeface="Courier New"/>
                <a:ea typeface="Courier New"/>
                <a:cs typeface="Courier New"/>
                <a:sym typeface="Courier New"/>
              </a:rPr>
              <a:t>distanceTo()</a:t>
            </a:r>
            <a:r>
              <a:rPr lang="en"/>
              <a:t> </a:t>
            </a:r>
            <a:endParaRPr/>
          </a:p>
          <a:p>
            <a:pPr indent="-381000" lvl="0" marL="457200" rtl="0" algn="l">
              <a:spcBef>
                <a:spcPts val="800"/>
              </a:spcBef>
              <a:spcAft>
                <a:spcPts val="0"/>
              </a:spcAft>
              <a:buSzPts val="2400"/>
              <a:buChar char="-"/>
            </a:pPr>
            <a:r>
              <a:rPr lang="en"/>
              <a:t>takes another </a:t>
            </a:r>
            <a:r>
              <a:rPr b="1" lang="en">
                <a:latin typeface="Courier New"/>
                <a:ea typeface="Courier New"/>
                <a:cs typeface="Courier New"/>
                <a:sym typeface="Courier New"/>
              </a:rPr>
              <a:t>Actor</a:t>
            </a:r>
            <a:r>
              <a:rPr lang="en"/>
              <a:t> (or any object with x- and y-coordinate) as a parameter and returns the </a:t>
            </a:r>
            <a:r>
              <a:rPr lang="en"/>
              <a:t>distance to that object</a:t>
            </a:r>
            <a:endParaRPr/>
          </a:p>
          <a:p>
            <a:pPr indent="-381000" lvl="0" marL="457200" rtl="0" algn="l">
              <a:spcBef>
                <a:spcPts val="0"/>
              </a:spcBef>
              <a:spcAft>
                <a:spcPts val="0"/>
              </a:spcAft>
              <a:buSzPts val="2400"/>
              <a:buChar char="-"/>
            </a:pPr>
            <a:r>
              <a:rPr lang="en"/>
              <a:t>passing an object into other objects’ methods is quite common</a:t>
            </a:r>
            <a:endParaRPr/>
          </a:p>
        </p:txBody>
      </p:sp>
      <p:sp>
        <p:nvSpPr>
          <p:cNvPr id="266" name="Google Shape;266;p3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272" name="Google Shape;272;p38"/>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Abstract classes</a:t>
            </a:r>
            <a:endParaRPr b="1"/>
          </a:p>
          <a:p>
            <a:pPr indent="-381000" lvl="0" marL="457200" rtl="0" algn="l">
              <a:spcBef>
                <a:spcPts val="800"/>
              </a:spcBef>
              <a:spcAft>
                <a:spcPts val="0"/>
              </a:spcAft>
              <a:buSzPts val="2400"/>
              <a:buChar char="-"/>
            </a:pPr>
            <a:r>
              <a:rPr lang="en"/>
              <a:t>Represent an abstract concept, like a generic entity in a game</a:t>
            </a:r>
            <a:endParaRPr/>
          </a:p>
          <a:p>
            <a:pPr indent="-381000" lvl="0" marL="457200" rtl="0" algn="l">
              <a:spcBef>
                <a:spcPts val="0"/>
              </a:spcBef>
              <a:spcAft>
                <a:spcPts val="0"/>
              </a:spcAft>
              <a:buSzPts val="2400"/>
              <a:buChar char="-"/>
            </a:pPr>
            <a:r>
              <a:rPr lang="en"/>
              <a:t>Not meant to be </a:t>
            </a:r>
            <a:r>
              <a:rPr b="1" lang="en"/>
              <a:t>instantiated</a:t>
            </a:r>
            <a:r>
              <a:rPr lang="en"/>
              <a:t> (have an instance of it created)</a:t>
            </a:r>
            <a:endParaRPr/>
          </a:p>
          <a:p>
            <a:pPr indent="-381000" lvl="0" marL="457200" rtl="0" algn="l">
              <a:spcBef>
                <a:spcPts val="0"/>
              </a:spcBef>
              <a:spcAft>
                <a:spcPts val="0"/>
              </a:spcAft>
              <a:buSzPts val="2400"/>
              <a:buChar char="-"/>
            </a:pPr>
            <a:r>
              <a:rPr lang="en"/>
              <a:t>Just meant to be </a:t>
            </a:r>
            <a:r>
              <a:rPr b="1" lang="en"/>
              <a:t>extended</a:t>
            </a:r>
            <a:r>
              <a:rPr lang="en"/>
              <a:t> by a subclass</a:t>
            </a:r>
            <a:endParaRPr/>
          </a:p>
        </p:txBody>
      </p:sp>
      <p:sp>
        <p:nvSpPr>
          <p:cNvPr id="273" name="Google Shape;273;p3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279" name="Google Shape;279;p39"/>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Concrete classes</a:t>
            </a:r>
            <a:endParaRPr b="1"/>
          </a:p>
          <a:p>
            <a:pPr indent="-381000" lvl="0" marL="457200" rtl="0" algn="l">
              <a:spcBef>
                <a:spcPts val="800"/>
              </a:spcBef>
              <a:spcAft>
                <a:spcPts val="0"/>
              </a:spcAft>
              <a:buSzPts val="2400"/>
              <a:buChar char="-"/>
            </a:pPr>
            <a:r>
              <a:rPr lang="en"/>
              <a:t>Meant to be instantiated</a:t>
            </a:r>
            <a:endParaRPr/>
          </a:p>
          <a:p>
            <a:pPr indent="-381000" lvl="0" marL="457200" rtl="0" algn="l">
              <a:spcBef>
                <a:spcPts val="0"/>
              </a:spcBef>
              <a:spcAft>
                <a:spcPts val="0"/>
              </a:spcAft>
              <a:buSzPts val="2400"/>
              <a:buChar char="-"/>
            </a:pPr>
            <a:r>
              <a:rPr lang="en"/>
              <a:t>Represent something solid, such as actual players or enemies</a:t>
            </a:r>
            <a:endParaRPr/>
          </a:p>
        </p:txBody>
      </p:sp>
      <p:sp>
        <p:nvSpPr>
          <p:cNvPr id="280" name="Google Shape;280;p3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t>
            </a:r>
            <a:r>
              <a:rPr lang="en"/>
              <a:t>action</a:t>
            </a:r>
            <a:r>
              <a:rPr lang="en"/>
              <a:t> (cont’d)</a:t>
            </a:r>
            <a:endParaRPr/>
          </a:p>
        </p:txBody>
      </p:sp>
      <p:sp>
        <p:nvSpPr>
          <p:cNvPr id="286" name="Google Shape;286;p40"/>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900">
                <a:latin typeface="Courier New"/>
                <a:ea typeface="Courier New"/>
                <a:cs typeface="Courier New"/>
                <a:sym typeface="Courier New"/>
              </a:rPr>
              <a:t>Player</a:t>
            </a:r>
            <a:r>
              <a:rPr lang="en" sz="1900"/>
              <a:t> class inherits from </a:t>
            </a:r>
            <a:r>
              <a:rPr lang="en" sz="1900">
                <a:latin typeface="Courier New"/>
                <a:ea typeface="Courier New"/>
                <a:cs typeface="Courier New"/>
                <a:sym typeface="Courier New"/>
              </a:rPr>
              <a:t>Actor</a:t>
            </a:r>
            <a:endParaRPr sz="1900"/>
          </a:p>
          <a:p>
            <a:pPr indent="-349250" lvl="0" marL="457200" rtl="0" algn="l">
              <a:spcBef>
                <a:spcPts val="800"/>
              </a:spcBef>
              <a:spcAft>
                <a:spcPts val="0"/>
              </a:spcAft>
              <a:buSzPts val="1900"/>
              <a:buChar char="-"/>
            </a:pPr>
            <a:r>
              <a:rPr lang="en" sz="1900"/>
              <a:t>keyword </a:t>
            </a:r>
            <a:r>
              <a:rPr b="1" lang="en" sz="1900"/>
              <a:t>extends</a:t>
            </a:r>
            <a:r>
              <a:rPr lang="en" sz="1900"/>
              <a:t> establishes </a:t>
            </a:r>
            <a:r>
              <a:rPr lang="en" sz="1900">
                <a:latin typeface="Courier New"/>
                <a:ea typeface="Courier New"/>
                <a:cs typeface="Courier New"/>
                <a:sym typeface="Courier New"/>
              </a:rPr>
              <a:t>Player</a:t>
            </a:r>
            <a:r>
              <a:rPr lang="en" sz="1900"/>
              <a:t> as a subclass of </a:t>
            </a:r>
            <a:r>
              <a:rPr lang="en" sz="1900">
                <a:latin typeface="Courier New"/>
                <a:ea typeface="Courier New"/>
                <a:cs typeface="Courier New"/>
                <a:sym typeface="Courier New"/>
              </a:rPr>
              <a:t>Actor</a:t>
            </a:r>
            <a:endParaRPr sz="1900">
              <a:latin typeface="Courier New"/>
              <a:ea typeface="Courier New"/>
              <a:cs typeface="Courier New"/>
              <a:sym typeface="Courier New"/>
            </a:endParaRPr>
          </a:p>
          <a:p>
            <a:pPr indent="0" lvl="0" marL="0" rtl="0" algn="l">
              <a:spcBef>
                <a:spcPts val="800"/>
              </a:spcBef>
              <a:spcAft>
                <a:spcPts val="800"/>
              </a:spcAft>
              <a:buNone/>
            </a:pPr>
            <a:r>
              <a:rPr lang="en" sz="1900"/>
              <a:t>New property (</a:t>
            </a:r>
            <a:r>
              <a:rPr b="1" lang="en" sz="1900">
                <a:latin typeface="Courier New"/>
                <a:ea typeface="Courier New"/>
                <a:cs typeface="Courier New"/>
                <a:sym typeface="Courier New"/>
              </a:rPr>
              <a:t>hp</a:t>
            </a:r>
            <a:r>
              <a:rPr lang="en" sz="1900"/>
              <a:t>) added that is specific to players alone</a:t>
            </a:r>
            <a:endParaRPr sz="1900"/>
          </a:p>
        </p:txBody>
      </p:sp>
      <p:sp>
        <p:nvSpPr>
          <p:cNvPr id="287" name="Google Shape;287;p4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8" name="Google Shape;288;p40"/>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pic>
        <p:nvPicPr>
          <p:cNvPr id="289" name="Google Shape;289;p40"/>
          <p:cNvPicPr preferRelativeResize="0"/>
          <p:nvPr/>
        </p:nvPicPr>
        <p:blipFill>
          <a:blip r:embed="rId3">
            <a:alphaModFix/>
          </a:blip>
          <a:stretch>
            <a:fillRect/>
          </a:stretch>
        </p:blipFill>
        <p:spPr>
          <a:xfrm>
            <a:off x="4884425" y="2140731"/>
            <a:ext cx="3367501" cy="15550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100"/>
              <a:t>Benefits of OOP</a:t>
            </a:r>
            <a:endParaRPr sz="3100"/>
          </a:p>
        </p:txBody>
      </p:sp>
      <p:sp>
        <p:nvSpPr>
          <p:cNvPr id="90" name="Google Shape;90;p14"/>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374650" lvl="0" marL="457200" rtl="0" algn="l">
              <a:spcBef>
                <a:spcPts val="0"/>
              </a:spcBef>
              <a:spcAft>
                <a:spcPts val="0"/>
              </a:spcAft>
              <a:buSzPts val="2300"/>
              <a:buChar char="-"/>
            </a:pPr>
            <a:r>
              <a:rPr lang="en" sz="2300"/>
              <a:t>Code is faster and easier to execute</a:t>
            </a:r>
            <a:endParaRPr sz="2300"/>
          </a:p>
          <a:p>
            <a:pPr indent="-374650" lvl="0" marL="457200" rtl="0" algn="l">
              <a:spcBef>
                <a:spcPts val="1000"/>
              </a:spcBef>
              <a:spcAft>
                <a:spcPts val="0"/>
              </a:spcAft>
              <a:buSzPts val="2300"/>
              <a:buChar char="-"/>
            </a:pPr>
            <a:r>
              <a:rPr lang="en" sz="2300"/>
              <a:t>Provides a clear structure for a program</a:t>
            </a:r>
            <a:endParaRPr sz="2300"/>
          </a:p>
          <a:p>
            <a:pPr indent="-374650" lvl="0" marL="457200" rtl="0" algn="l">
              <a:spcBef>
                <a:spcPts val="1000"/>
              </a:spcBef>
              <a:spcAft>
                <a:spcPts val="0"/>
              </a:spcAft>
              <a:buSzPts val="2300"/>
              <a:buChar char="-"/>
            </a:pPr>
            <a:r>
              <a:rPr lang="en" sz="2300"/>
              <a:t>Makes code easier to modify, debug and maintain</a:t>
            </a:r>
            <a:endParaRPr sz="2300"/>
          </a:p>
          <a:p>
            <a:pPr indent="-374650" lvl="0" marL="457200" rtl="0" algn="l">
              <a:spcBef>
                <a:spcPts val="1000"/>
              </a:spcBef>
              <a:spcAft>
                <a:spcPts val="1000"/>
              </a:spcAft>
              <a:buSzPts val="2300"/>
              <a:buChar char="-"/>
            </a:pPr>
            <a:r>
              <a:rPr lang="en" sz="2300"/>
              <a:t>Makes it easier to reuse code</a:t>
            </a:r>
            <a:endParaRPr sz="2300"/>
          </a:p>
        </p:txBody>
      </p:sp>
      <p:sp>
        <p:nvSpPr>
          <p:cNvPr id="91" name="Google Shape;91;p1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295" name="Google Shape;295;p41"/>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900"/>
              <a:t>Only need to write constructor method</a:t>
            </a:r>
            <a:endParaRPr sz="1900"/>
          </a:p>
          <a:p>
            <a:pPr indent="-349250" lvl="0" marL="457200" rtl="0" algn="l">
              <a:spcBef>
                <a:spcPts val="800"/>
              </a:spcBef>
              <a:spcAft>
                <a:spcPts val="0"/>
              </a:spcAft>
              <a:buSzPts val="1900"/>
              <a:buChar char="-"/>
            </a:pPr>
            <a:r>
              <a:rPr lang="en" sz="1900"/>
              <a:t>class inherits </a:t>
            </a:r>
            <a:r>
              <a:rPr lang="en" sz="1900">
                <a:latin typeface="Courier New"/>
                <a:ea typeface="Courier New"/>
                <a:cs typeface="Courier New"/>
                <a:sym typeface="Courier New"/>
              </a:rPr>
              <a:t>move</a:t>
            </a:r>
            <a:r>
              <a:rPr lang="en" sz="1900"/>
              <a:t> and </a:t>
            </a:r>
            <a:r>
              <a:rPr lang="en" sz="1900">
                <a:latin typeface="Courier New"/>
                <a:ea typeface="Courier New"/>
                <a:cs typeface="Courier New"/>
                <a:sym typeface="Courier New"/>
              </a:rPr>
              <a:t>distanceTo</a:t>
            </a:r>
            <a:r>
              <a:rPr lang="en" sz="1900"/>
              <a:t> methods from Actor</a:t>
            </a:r>
            <a:endParaRPr sz="1900"/>
          </a:p>
          <a:p>
            <a:pPr indent="-349250" lvl="0" marL="457200" rtl="0" algn="l">
              <a:spcBef>
                <a:spcPts val="0"/>
              </a:spcBef>
              <a:spcAft>
                <a:spcPts val="0"/>
              </a:spcAft>
              <a:buSzPts val="1900"/>
              <a:buChar char="-"/>
            </a:pPr>
            <a:r>
              <a:rPr lang="en" sz="1900"/>
              <a:t>constructor takes </a:t>
            </a:r>
            <a:r>
              <a:rPr lang="en" sz="1900">
                <a:latin typeface="Courier New"/>
                <a:ea typeface="Courier New"/>
                <a:cs typeface="Courier New"/>
                <a:sym typeface="Courier New"/>
              </a:rPr>
              <a:t>startX</a:t>
            </a:r>
            <a:r>
              <a:rPr lang="en" sz="1900"/>
              <a:t> and </a:t>
            </a:r>
            <a:r>
              <a:rPr lang="en" sz="1900">
                <a:latin typeface="Courier New"/>
                <a:ea typeface="Courier New"/>
                <a:cs typeface="Courier New"/>
                <a:sym typeface="Courier New"/>
              </a:rPr>
              <a:t>startY</a:t>
            </a:r>
            <a:r>
              <a:rPr lang="en" sz="1900"/>
              <a:t> parameters like before</a:t>
            </a:r>
            <a:endParaRPr sz="1900"/>
          </a:p>
        </p:txBody>
      </p:sp>
      <p:sp>
        <p:nvSpPr>
          <p:cNvPr id="296" name="Google Shape;296;p4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97" name="Google Shape;297;p41"/>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pic>
        <p:nvPicPr>
          <p:cNvPr id="298" name="Google Shape;298;p41"/>
          <p:cNvPicPr preferRelativeResize="0"/>
          <p:nvPr/>
        </p:nvPicPr>
        <p:blipFill>
          <a:blip r:embed="rId3">
            <a:alphaModFix/>
          </a:blip>
          <a:stretch>
            <a:fillRect/>
          </a:stretch>
        </p:blipFill>
        <p:spPr>
          <a:xfrm>
            <a:off x="4884425" y="2140731"/>
            <a:ext cx="3367501" cy="155508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304" name="Google Shape;304;p42"/>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900"/>
              <a:t>Keyword </a:t>
            </a:r>
            <a:r>
              <a:rPr b="1" lang="en" sz="1900">
                <a:latin typeface="Courier New"/>
                <a:ea typeface="Courier New"/>
                <a:cs typeface="Courier New"/>
                <a:sym typeface="Courier New"/>
              </a:rPr>
              <a:t>super</a:t>
            </a:r>
            <a:r>
              <a:rPr lang="en" sz="1900"/>
              <a:t> refers to the constructor from the superclass (</a:t>
            </a:r>
            <a:r>
              <a:rPr lang="en" sz="1900">
                <a:latin typeface="Courier New"/>
                <a:ea typeface="Courier New"/>
                <a:cs typeface="Courier New"/>
                <a:sym typeface="Courier New"/>
              </a:rPr>
              <a:t>Actor</a:t>
            </a:r>
            <a:r>
              <a:rPr lang="en" sz="1900"/>
              <a:t>)</a:t>
            </a:r>
            <a:endParaRPr sz="1900"/>
          </a:p>
          <a:p>
            <a:pPr indent="0" lvl="0" marL="0" rtl="0" algn="l">
              <a:spcBef>
                <a:spcPts val="800"/>
              </a:spcBef>
              <a:spcAft>
                <a:spcPts val="800"/>
              </a:spcAft>
              <a:buNone/>
            </a:pPr>
            <a:r>
              <a:rPr lang="en" sz="1900"/>
              <a:t>When we create a new instance of </a:t>
            </a:r>
            <a:r>
              <a:rPr lang="en" sz="1900">
                <a:latin typeface="Courier New"/>
                <a:ea typeface="Courier New"/>
                <a:cs typeface="Courier New"/>
                <a:sym typeface="Courier New"/>
              </a:rPr>
              <a:t>Player</a:t>
            </a:r>
            <a:r>
              <a:rPr lang="en" sz="1900"/>
              <a:t>, the </a:t>
            </a:r>
            <a:r>
              <a:rPr lang="en" sz="1900">
                <a:latin typeface="Courier New"/>
                <a:ea typeface="Courier New"/>
                <a:cs typeface="Courier New"/>
                <a:sym typeface="Courier New"/>
              </a:rPr>
              <a:t>Player</a:t>
            </a:r>
            <a:r>
              <a:rPr lang="en" sz="1900"/>
              <a:t> constructor is called automatically, which then calls the </a:t>
            </a:r>
            <a:r>
              <a:rPr lang="en" sz="1900">
                <a:latin typeface="Courier New"/>
                <a:ea typeface="Courier New"/>
                <a:cs typeface="Courier New"/>
                <a:sym typeface="Courier New"/>
              </a:rPr>
              <a:t>Actor</a:t>
            </a:r>
            <a:r>
              <a:rPr lang="en" sz="1900"/>
              <a:t> constructor</a:t>
            </a:r>
            <a:endParaRPr sz="1900"/>
          </a:p>
        </p:txBody>
      </p:sp>
      <p:sp>
        <p:nvSpPr>
          <p:cNvPr id="305" name="Google Shape;305;p4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6" name="Google Shape;306;p42"/>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pic>
        <p:nvPicPr>
          <p:cNvPr id="307" name="Google Shape;307;p42"/>
          <p:cNvPicPr preferRelativeResize="0"/>
          <p:nvPr/>
        </p:nvPicPr>
        <p:blipFill>
          <a:blip r:embed="rId3">
            <a:alphaModFix/>
          </a:blip>
          <a:stretch>
            <a:fillRect/>
          </a:stretch>
        </p:blipFill>
        <p:spPr>
          <a:xfrm>
            <a:off x="4884425" y="2140731"/>
            <a:ext cx="3367501" cy="155508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313" name="Google Shape;313;p43"/>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900"/>
              <a:t>We pass </a:t>
            </a:r>
            <a:r>
              <a:rPr lang="en" sz="1900">
                <a:latin typeface="Courier New"/>
                <a:ea typeface="Courier New"/>
                <a:cs typeface="Courier New"/>
                <a:sym typeface="Courier New"/>
              </a:rPr>
              <a:t>startX</a:t>
            </a:r>
            <a:r>
              <a:rPr lang="en" sz="1900"/>
              <a:t> and </a:t>
            </a:r>
            <a:r>
              <a:rPr lang="en" sz="1900">
                <a:latin typeface="Courier New"/>
                <a:ea typeface="Courier New"/>
                <a:cs typeface="Courier New"/>
                <a:sym typeface="Courier New"/>
              </a:rPr>
              <a:t>startY</a:t>
            </a:r>
            <a:r>
              <a:rPr lang="en" sz="1900"/>
              <a:t> to the </a:t>
            </a:r>
            <a:r>
              <a:rPr lang="en" sz="1900">
                <a:latin typeface="Courier New"/>
                <a:ea typeface="Courier New"/>
                <a:cs typeface="Courier New"/>
                <a:sym typeface="Courier New"/>
              </a:rPr>
              <a:t>Actor</a:t>
            </a:r>
            <a:r>
              <a:rPr lang="en" sz="1900"/>
              <a:t> constructor</a:t>
            </a:r>
            <a:endParaRPr sz="1900"/>
          </a:p>
          <a:p>
            <a:pPr indent="-349250" lvl="0" marL="457200" rtl="0" algn="l">
              <a:spcBef>
                <a:spcPts val="800"/>
              </a:spcBef>
              <a:spcAft>
                <a:spcPts val="0"/>
              </a:spcAft>
              <a:buSzPts val="1900"/>
              <a:buChar char="-"/>
            </a:pPr>
            <a:r>
              <a:rPr lang="en" sz="1900">
                <a:latin typeface="Courier New"/>
                <a:ea typeface="Courier New"/>
                <a:cs typeface="Courier New"/>
                <a:sym typeface="Courier New"/>
              </a:rPr>
              <a:t>Actor</a:t>
            </a:r>
            <a:r>
              <a:rPr lang="en" sz="1900"/>
              <a:t> constructor uses these to set the </a:t>
            </a:r>
            <a:r>
              <a:rPr lang="en" sz="1900">
                <a:latin typeface="Courier New"/>
                <a:ea typeface="Courier New"/>
                <a:cs typeface="Courier New"/>
                <a:sym typeface="Courier New"/>
              </a:rPr>
              <a:t>Player</a:t>
            </a:r>
            <a:r>
              <a:rPr lang="en" sz="1900"/>
              <a:t> object’s </a:t>
            </a:r>
            <a:r>
              <a:rPr lang="en" sz="1900">
                <a:latin typeface="Courier New"/>
                <a:ea typeface="Courier New"/>
                <a:cs typeface="Courier New"/>
                <a:sym typeface="Courier New"/>
              </a:rPr>
              <a:t>x</a:t>
            </a:r>
            <a:r>
              <a:rPr lang="en" sz="1900"/>
              <a:t> and </a:t>
            </a:r>
            <a:r>
              <a:rPr lang="en" sz="1900">
                <a:latin typeface="Courier New"/>
                <a:ea typeface="Courier New"/>
                <a:cs typeface="Courier New"/>
                <a:sym typeface="Courier New"/>
              </a:rPr>
              <a:t>y</a:t>
            </a:r>
            <a:r>
              <a:rPr lang="en" sz="1900"/>
              <a:t> properties</a:t>
            </a:r>
            <a:endParaRPr sz="1900"/>
          </a:p>
        </p:txBody>
      </p:sp>
      <p:sp>
        <p:nvSpPr>
          <p:cNvPr id="314" name="Google Shape;314;p4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15" name="Google Shape;315;p43"/>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pic>
        <p:nvPicPr>
          <p:cNvPr id="316" name="Google Shape;316;p43"/>
          <p:cNvPicPr preferRelativeResize="0"/>
          <p:nvPr/>
        </p:nvPicPr>
        <p:blipFill>
          <a:blip r:embed="rId3">
            <a:alphaModFix/>
          </a:blip>
          <a:stretch>
            <a:fillRect/>
          </a:stretch>
        </p:blipFill>
        <p:spPr>
          <a:xfrm>
            <a:off x="4884425" y="2140731"/>
            <a:ext cx="3367501" cy="155508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322" name="Google Shape;322;p44"/>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800"/>
              </a:spcAft>
              <a:buNone/>
            </a:pPr>
            <a:r>
              <a:rPr lang="en" sz="1900">
                <a:latin typeface="Courier New"/>
                <a:ea typeface="Courier New"/>
                <a:cs typeface="Courier New"/>
                <a:sym typeface="Courier New"/>
              </a:rPr>
              <a:t>Enemy</a:t>
            </a:r>
            <a:r>
              <a:rPr lang="en" sz="1900"/>
              <a:t> class inherits from </a:t>
            </a:r>
            <a:r>
              <a:rPr lang="en" sz="1900">
                <a:latin typeface="Courier New"/>
                <a:ea typeface="Courier New"/>
                <a:cs typeface="Courier New"/>
                <a:sym typeface="Courier New"/>
              </a:rPr>
              <a:t>Actor</a:t>
            </a:r>
            <a:r>
              <a:rPr lang="en" sz="1900"/>
              <a:t> class and extends it with an </a:t>
            </a:r>
            <a:r>
              <a:rPr b="1" lang="en" sz="1900">
                <a:latin typeface="Courier New"/>
                <a:ea typeface="Courier New"/>
                <a:cs typeface="Courier New"/>
                <a:sym typeface="Courier New"/>
              </a:rPr>
              <a:t>attack</a:t>
            </a:r>
            <a:r>
              <a:rPr lang="en" sz="1900"/>
              <a:t> method for attacking players (</a:t>
            </a:r>
            <a:r>
              <a:rPr lang="en" sz="1900">
                <a:latin typeface="Courier New"/>
                <a:ea typeface="Courier New"/>
                <a:cs typeface="Courier New"/>
                <a:sym typeface="Courier New"/>
              </a:rPr>
              <a:t>Player</a:t>
            </a:r>
            <a:r>
              <a:rPr lang="en" sz="1900"/>
              <a:t> class doesn’t need because only enemies can attack)</a:t>
            </a:r>
            <a:endParaRPr sz="1900"/>
          </a:p>
        </p:txBody>
      </p:sp>
      <p:sp>
        <p:nvSpPr>
          <p:cNvPr id="323" name="Google Shape;323;p4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4" name="Google Shape;324;p44"/>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pic>
        <p:nvPicPr>
          <p:cNvPr id="325" name="Google Shape;325;p44"/>
          <p:cNvPicPr preferRelativeResize="0"/>
          <p:nvPr/>
        </p:nvPicPr>
        <p:blipFill>
          <a:blip r:embed="rId3">
            <a:alphaModFix/>
          </a:blip>
          <a:stretch>
            <a:fillRect/>
          </a:stretch>
        </p:blipFill>
        <p:spPr>
          <a:xfrm>
            <a:off x="4884425" y="1936453"/>
            <a:ext cx="3367500" cy="196363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331" name="Google Shape;331;p45"/>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600">
                <a:latin typeface="Courier New"/>
                <a:ea typeface="Courier New"/>
                <a:cs typeface="Courier New"/>
                <a:sym typeface="Courier New"/>
              </a:rPr>
              <a:t>Enemy</a:t>
            </a:r>
            <a:r>
              <a:rPr lang="en" sz="1600"/>
              <a:t> class needs no constructor because it has no extra properties that need to set in the constructor</a:t>
            </a:r>
            <a:endParaRPr sz="1600"/>
          </a:p>
          <a:p>
            <a:pPr indent="-330200" lvl="0" marL="457200" rtl="0" algn="l">
              <a:spcBef>
                <a:spcPts val="800"/>
              </a:spcBef>
              <a:spcAft>
                <a:spcPts val="0"/>
              </a:spcAft>
              <a:buSzPts val="1600"/>
              <a:buChar char="-"/>
            </a:pPr>
            <a:r>
              <a:rPr lang="en" sz="1600">
                <a:latin typeface="Courier New"/>
                <a:ea typeface="Courier New"/>
                <a:cs typeface="Courier New"/>
                <a:sym typeface="Courier New"/>
              </a:rPr>
              <a:t>Actor</a:t>
            </a:r>
            <a:r>
              <a:rPr lang="en" sz="1600"/>
              <a:t> constructor will be called automatically when an instance of </a:t>
            </a:r>
            <a:r>
              <a:rPr lang="en" sz="1600">
                <a:latin typeface="Courier New"/>
                <a:ea typeface="Courier New"/>
                <a:cs typeface="Courier New"/>
                <a:sym typeface="Courier New"/>
              </a:rPr>
              <a:t>Enemy</a:t>
            </a:r>
            <a:r>
              <a:rPr lang="en" sz="1600"/>
              <a:t> is created</a:t>
            </a:r>
            <a:endParaRPr sz="1600"/>
          </a:p>
          <a:p>
            <a:pPr indent="-330200" lvl="0" marL="457200" rtl="0" algn="l">
              <a:spcBef>
                <a:spcPts val="0"/>
              </a:spcBef>
              <a:spcAft>
                <a:spcPts val="0"/>
              </a:spcAft>
              <a:buSzPts val="1600"/>
              <a:buChar char="-"/>
            </a:pPr>
            <a:r>
              <a:rPr lang="en" sz="1600">
                <a:latin typeface="Courier New"/>
                <a:ea typeface="Courier New"/>
                <a:cs typeface="Courier New"/>
                <a:sym typeface="Courier New"/>
              </a:rPr>
              <a:t>Enemy</a:t>
            </a:r>
            <a:r>
              <a:rPr lang="en" sz="1600"/>
              <a:t> instances will still be given an initial position thanks to </a:t>
            </a:r>
            <a:r>
              <a:rPr lang="en" sz="1600">
                <a:latin typeface="Courier New"/>
                <a:ea typeface="Courier New"/>
                <a:cs typeface="Courier New"/>
                <a:sym typeface="Courier New"/>
              </a:rPr>
              <a:t>Actor</a:t>
            </a:r>
            <a:r>
              <a:rPr lang="en" sz="1600"/>
              <a:t>’s constructor method</a:t>
            </a:r>
            <a:endParaRPr sz="1600"/>
          </a:p>
        </p:txBody>
      </p:sp>
      <p:sp>
        <p:nvSpPr>
          <p:cNvPr id="332" name="Google Shape;332;p4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3" name="Google Shape;333;p45"/>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pic>
        <p:nvPicPr>
          <p:cNvPr id="334" name="Google Shape;334;p45"/>
          <p:cNvPicPr preferRelativeResize="0"/>
          <p:nvPr/>
        </p:nvPicPr>
        <p:blipFill>
          <a:blip r:embed="rId3">
            <a:alphaModFix/>
          </a:blip>
          <a:stretch>
            <a:fillRect/>
          </a:stretch>
        </p:blipFill>
        <p:spPr>
          <a:xfrm>
            <a:off x="4884425" y="1936453"/>
            <a:ext cx="3367500" cy="196363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340" name="Google Shape;340;p46"/>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300">
                <a:latin typeface="Courier New"/>
                <a:ea typeface="Courier New"/>
                <a:cs typeface="Courier New"/>
                <a:sym typeface="Courier New"/>
              </a:rPr>
              <a:t>a</a:t>
            </a:r>
            <a:r>
              <a:rPr lang="en" sz="1300">
                <a:latin typeface="Courier New"/>
                <a:ea typeface="Courier New"/>
                <a:cs typeface="Courier New"/>
                <a:sym typeface="Courier New"/>
              </a:rPr>
              <a:t>ttack</a:t>
            </a:r>
            <a:r>
              <a:rPr lang="en" sz="1300"/>
              <a:t> - </a:t>
            </a:r>
            <a:r>
              <a:rPr lang="en" sz="1300">
                <a:latin typeface="Courier New"/>
                <a:ea typeface="Courier New"/>
                <a:cs typeface="Courier New"/>
                <a:sym typeface="Courier New"/>
              </a:rPr>
              <a:t>Enemy</a:t>
            </a:r>
            <a:r>
              <a:rPr lang="en" sz="1300"/>
              <a:t>’s only unique method</a:t>
            </a:r>
            <a:endParaRPr sz="1300"/>
          </a:p>
          <a:p>
            <a:pPr indent="-311150" lvl="0" marL="457200" rtl="0" algn="l">
              <a:spcBef>
                <a:spcPts val="800"/>
              </a:spcBef>
              <a:spcAft>
                <a:spcPts val="0"/>
              </a:spcAft>
              <a:buSzPts val="1300"/>
              <a:buChar char="-"/>
            </a:pPr>
            <a:r>
              <a:rPr lang="en" sz="1300"/>
              <a:t>Takes </a:t>
            </a:r>
            <a:r>
              <a:rPr lang="en" sz="1300">
                <a:latin typeface="Courier New"/>
                <a:ea typeface="Courier New"/>
                <a:cs typeface="Courier New"/>
                <a:sym typeface="Courier New"/>
              </a:rPr>
              <a:t>Player</a:t>
            </a:r>
            <a:r>
              <a:rPr lang="en" sz="1300"/>
              <a:t> object as parameter and checks distance to it using distanceTo method inherited from </a:t>
            </a:r>
            <a:r>
              <a:rPr lang="en" sz="1300">
                <a:latin typeface="Courier New"/>
                <a:ea typeface="Courier New"/>
                <a:cs typeface="Courier New"/>
                <a:sym typeface="Courier New"/>
              </a:rPr>
              <a:t>Actor</a:t>
            </a:r>
            <a:r>
              <a:rPr lang="en" sz="1300"/>
              <a:t> class</a:t>
            </a:r>
            <a:endParaRPr sz="1300"/>
          </a:p>
          <a:p>
            <a:pPr indent="-311150" lvl="0" marL="457200" rtl="0" algn="l">
              <a:spcBef>
                <a:spcPts val="1000"/>
              </a:spcBef>
              <a:spcAft>
                <a:spcPts val="0"/>
              </a:spcAft>
              <a:buSzPts val="1300"/>
              <a:buChar char="-"/>
            </a:pPr>
            <a:r>
              <a:rPr lang="en" sz="1300"/>
              <a:t>If distance is less than 4, enemy can attack, reducing player’s hp value by 10 </a:t>
            </a:r>
            <a:endParaRPr sz="1300"/>
          </a:p>
          <a:p>
            <a:pPr indent="-311150" lvl="0" marL="457200" rtl="0" algn="l">
              <a:spcBef>
                <a:spcPts val="0"/>
              </a:spcBef>
              <a:spcAft>
                <a:spcPts val="0"/>
              </a:spcAft>
              <a:buSzPts val="1300"/>
              <a:buChar char="-"/>
            </a:pPr>
            <a:r>
              <a:rPr lang="en" sz="1300"/>
              <a:t>Returns </a:t>
            </a:r>
            <a:r>
              <a:rPr b="1" lang="en" sz="1300">
                <a:latin typeface="Courier New"/>
                <a:ea typeface="Courier New"/>
                <a:cs typeface="Courier New"/>
                <a:sym typeface="Courier New"/>
              </a:rPr>
              <a:t>true</a:t>
            </a:r>
            <a:r>
              <a:rPr lang="en" sz="1300"/>
              <a:t> to indicate success</a:t>
            </a:r>
            <a:endParaRPr sz="1300"/>
          </a:p>
          <a:p>
            <a:pPr indent="-311150" lvl="0" marL="457200" rtl="0" algn="l">
              <a:spcBef>
                <a:spcPts val="1000"/>
              </a:spcBef>
              <a:spcAft>
                <a:spcPts val="0"/>
              </a:spcAft>
              <a:buSzPts val="1300"/>
              <a:buChar char="-"/>
            </a:pPr>
            <a:r>
              <a:rPr lang="en" sz="1300"/>
              <a:t>If attack fails because player is too far away, returns </a:t>
            </a:r>
            <a:r>
              <a:rPr b="1" lang="en" sz="1300">
                <a:latin typeface="Courier New"/>
                <a:ea typeface="Courier New"/>
                <a:cs typeface="Courier New"/>
                <a:sym typeface="Courier New"/>
              </a:rPr>
              <a:t>false</a:t>
            </a:r>
            <a:r>
              <a:rPr lang="en" sz="1300"/>
              <a:t> instead</a:t>
            </a:r>
            <a:endParaRPr sz="1300"/>
          </a:p>
        </p:txBody>
      </p:sp>
      <p:sp>
        <p:nvSpPr>
          <p:cNvPr id="341" name="Google Shape;341;p4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2" name="Google Shape;342;p46"/>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pic>
        <p:nvPicPr>
          <p:cNvPr id="343" name="Google Shape;343;p46"/>
          <p:cNvPicPr preferRelativeResize="0"/>
          <p:nvPr/>
        </p:nvPicPr>
        <p:blipFill>
          <a:blip r:embed="rId3">
            <a:alphaModFix/>
          </a:blip>
          <a:stretch>
            <a:fillRect/>
          </a:stretch>
        </p:blipFill>
        <p:spPr>
          <a:xfrm>
            <a:off x="4884425" y="1936453"/>
            <a:ext cx="3367500" cy="196363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Interfaces in action (cont’d)</a:t>
            </a:r>
            <a:endParaRPr/>
          </a:p>
        </p:txBody>
      </p:sp>
      <p:sp>
        <p:nvSpPr>
          <p:cNvPr id="349" name="Google Shape;349;p47"/>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350" name="Google Shape;350;p4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51" name="Google Shape;351;p47"/>
          <p:cNvPicPr preferRelativeResize="0"/>
          <p:nvPr/>
        </p:nvPicPr>
        <p:blipFill>
          <a:blip r:embed="rId3">
            <a:alphaModFix/>
          </a:blip>
          <a:stretch>
            <a:fillRect/>
          </a:stretch>
        </p:blipFill>
        <p:spPr>
          <a:xfrm>
            <a:off x="2391109" y="1468375"/>
            <a:ext cx="4361778" cy="2757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8"/>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357" name="Google Shape;357;p48"/>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Called </a:t>
            </a:r>
            <a:r>
              <a:rPr lang="en">
                <a:latin typeface="Courier New"/>
                <a:ea typeface="Courier New"/>
                <a:cs typeface="Courier New"/>
                <a:sym typeface="Courier New"/>
              </a:rPr>
              <a:t>distanceTo</a:t>
            </a:r>
            <a:r>
              <a:rPr lang="en"/>
              <a:t> on an </a:t>
            </a:r>
            <a:r>
              <a:rPr lang="en">
                <a:latin typeface="Courier New"/>
                <a:ea typeface="Courier New"/>
                <a:cs typeface="Courier New"/>
                <a:sym typeface="Courier New"/>
              </a:rPr>
              <a:t>Enemy</a:t>
            </a:r>
            <a:r>
              <a:rPr lang="en"/>
              <a:t> object and </a:t>
            </a:r>
            <a:r>
              <a:rPr lang="en">
                <a:latin typeface="Courier New"/>
                <a:ea typeface="Courier New"/>
                <a:cs typeface="Courier New"/>
                <a:sym typeface="Courier New"/>
              </a:rPr>
              <a:t>move</a:t>
            </a:r>
            <a:r>
              <a:rPr lang="en"/>
              <a:t> on a </a:t>
            </a:r>
            <a:r>
              <a:rPr lang="en">
                <a:latin typeface="Courier New"/>
                <a:ea typeface="Courier New"/>
                <a:cs typeface="Courier New"/>
                <a:sym typeface="Courier New"/>
              </a:rPr>
              <a:t>Player</a:t>
            </a:r>
            <a:r>
              <a:rPr lang="en"/>
              <a:t> object</a:t>
            </a:r>
            <a:endParaRPr/>
          </a:p>
          <a:p>
            <a:pPr indent="-381000" lvl="0" marL="457200" rtl="0" algn="l">
              <a:spcBef>
                <a:spcPts val="800"/>
              </a:spcBef>
              <a:spcAft>
                <a:spcPts val="0"/>
              </a:spcAft>
              <a:buSzPts val="2400"/>
              <a:buChar char="-"/>
            </a:pPr>
            <a:r>
              <a:rPr lang="en"/>
              <a:t>Both methods defined on </a:t>
            </a:r>
            <a:r>
              <a:rPr lang="en">
                <a:latin typeface="Courier New"/>
                <a:ea typeface="Courier New"/>
                <a:cs typeface="Courier New"/>
                <a:sym typeface="Courier New"/>
              </a:rPr>
              <a:t>Actor</a:t>
            </a:r>
            <a:r>
              <a:rPr lang="en"/>
              <a:t> class, but available on </a:t>
            </a:r>
            <a:r>
              <a:rPr lang="en">
                <a:latin typeface="Courier New"/>
                <a:ea typeface="Courier New"/>
                <a:cs typeface="Courier New"/>
                <a:sym typeface="Courier New"/>
              </a:rPr>
              <a:t>Enemy</a:t>
            </a:r>
            <a:r>
              <a:rPr lang="en"/>
              <a:t> and </a:t>
            </a:r>
            <a:r>
              <a:rPr lang="en">
                <a:latin typeface="Courier New"/>
                <a:ea typeface="Courier New"/>
                <a:cs typeface="Courier New"/>
                <a:sym typeface="Courier New"/>
              </a:rPr>
              <a:t>Player</a:t>
            </a:r>
            <a:r>
              <a:rPr lang="en"/>
              <a:t> classes as well</a:t>
            </a:r>
            <a:endParaRPr/>
          </a:p>
          <a:p>
            <a:pPr indent="-381000" lvl="0" marL="457200" rtl="0" algn="l">
              <a:spcBef>
                <a:spcPts val="1000"/>
              </a:spcBef>
              <a:spcAft>
                <a:spcPts val="0"/>
              </a:spcAft>
              <a:buSzPts val="2400"/>
              <a:buChar char="-"/>
            </a:pPr>
            <a:r>
              <a:rPr lang="en"/>
              <a:t>Proves subclasses successfully inherited from their superclass</a:t>
            </a:r>
            <a:endParaRPr/>
          </a:p>
        </p:txBody>
      </p:sp>
      <p:sp>
        <p:nvSpPr>
          <p:cNvPr id="358" name="Google Shape;358;p4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364" name="Google Shape;364;p49"/>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latin typeface="Courier New"/>
                <a:ea typeface="Courier New"/>
                <a:cs typeface="Courier New"/>
                <a:sym typeface="Courier New"/>
              </a:rPr>
              <a:t>p</a:t>
            </a:r>
            <a:r>
              <a:rPr lang="en" sz="1600">
                <a:latin typeface="Courier New"/>
                <a:ea typeface="Courier New"/>
                <a:cs typeface="Courier New"/>
                <a:sym typeface="Courier New"/>
              </a:rPr>
              <a:t>layer</a:t>
            </a:r>
            <a:r>
              <a:rPr lang="en" sz="1600"/>
              <a:t> is an instance of </a:t>
            </a:r>
            <a:r>
              <a:rPr lang="en" sz="1600">
                <a:latin typeface="Courier New"/>
                <a:ea typeface="Courier New"/>
                <a:cs typeface="Courier New"/>
                <a:sym typeface="Courier New"/>
              </a:rPr>
              <a:t>Player</a:t>
            </a:r>
            <a:endParaRPr sz="1600">
              <a:latin typeface="Courier New"/>
              <a:ea typeface="Courier New"/>
              <a:cs typeface="Courier New"/>
              <a:sym typeface="Courier New"/>
            </a:endParaRPr>
          </a:p>
          <a:p>
            <a:pPr indent="0" lvl="0" marL="0" rtl="0" algn="l">
              <a:spcBef>
                <a:spcPts val="800"/>
              </a:spcBef>
              <a:spcAft>
                <a:spcPts val="0"/>
              </a:spcAft>
              <a:buNone/>
            </a:pPr>
            <a:r>
              <a:rPr lang="en" sz="1600">
                <a:latin typeface="Courier New"/>
                <a:ea typeface="Courier New"/>
                <a:cs typeface="Courier New"/>
                <a:sym typeface="Courier New"/>
              </a:rPr>
              <a:t>p</a:t>
            </a:r>
            <a:r>
              <a:rPr lang="en" sz="1600">
                <a:latin typeface="Courier New"/>
                <a:ea typeface="Courier New"/>
                <a:cs typeface="Courier New"/>
                <a:sym typeface="Courier New"/>
              </a:rPr>
              <a:t>layer</a:t>
            </a:r>
            <a:r>
              <a:rPr lang="en" sz="1600"/>
              <a:t> is also an instance of </a:t>
            </a:r>
            <a:r>
              <a:rPr lang="en" sz="1600">
                <a:latin typeface="Courier New"/>
                <a:ea typeface="Courier New"/>
                <a:cs typeface="Courier New"/>
                <a:sym typeface="Courier New"/>
              </a:rPr>
              <a:t>Actor</a:t>
            </a:r>
            <a:endParaRPr sz="1600">
              <a:latin typeface="Courier New"/>
              <a:ea typeface="Courier New"/>
              <a:cs typeface="Courier New"/>
              <a:sym typeface="Courier New"/>
            </a:endParaRPr>
          </a:p>
          <a:p>
            <a:pPr indent="0" lvl="0" marL="0" rtl="0" algn="l">
              <a:spcBef>
                <a:spcPts val="800"/>
              </a:spcBef>
              <a:spcAft>
                <a:spcPts val="0"/>
              </a:spcAft>
              <a:buNone/>
            </a:pPr>
            <a:r>
              <a:rPr lang="en" sz="1600"/>
              <a:t>When a subclass inherits from a superclass, instances of the subclass are also considered to be instances of the superclass</a:t>
            </a:r>
            <a:endParaRPr sz="1600"/>
          </a:p>
          <a:p>
            <a:pPr indent="0" lvl="0" marL="0" rtl="0" algn="l">
              <a:spcBef>
                <a:spcPts val="800"/>
              </a:spcBef>
              <a:spcAft>
                <a:spcPts val="800"/>
              </a:spcAft>
              <a:buNone/>
            </a:pPr>
            <a:r>
              <a:rPr lang="en" sz="1600">
                <a:latin typeface="Courier New"/>
                <a:ea typeface="Courier New"/>
                <a:cs typeface="Courier New"/>
                <a:sym typeface="Courier New"/>
              </a:rPr>
              <a:t>p</a:t>
            </a:r>
            <a:r>
              <a:rPr lang="en" sz="1600">
                <a:latin typeface="Courier New"/>
                <a:ea typeface="Courier New"/>
                <a:cs typeface="Courier New"/>
                <a:sym typeface="Courier New"/>
              </a:rPr>
              <a:t>layer</a:t>
            </a:r>
            <a:r>
              <a:rPr lang="en" sz="1600"/>
              <a:t> is not an instance of </a:t>
            </a:r>
            <a:r>
              <a:rPr lang="en" sz="1600">
                <a:latin typeface="Courier New"/>
                <a:ea typeface="Courier New"/>
                <a:cs typeface="Courier New"/>
                <a:sym typeface="Courier New"/>
              </a:rPr>
              <a:t>Enemy</a:t>
            </a:r>
            <a:r>
              <a:rPr lang="en" sz="1600"/>
              <a:t>, even though they share a common superclass</a:t>
            </a:r>
            <a:endParaRPr sz="1600"/>
          </a:p>
        </p:txBody>
      </p:sp>
      <p:sp>
        <p:nvSpPr>
          <p:cNvPr id="365" name="Google Shape;365;p49"/>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366" name="Google Shape;366;p4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367" name="Google Shape;367;p49"/>
          <p:cNvPicPr preferRelativeResize="0"/>
          <p:nvPr/>
        </p:nvPicPr>
        <p:blipFill>
          <a:blip r:embed="rId3">
            <a:alphaModFix/>
          </a:blip>
          <a:stretch>
            <a:fillRect/>
          </a:stretch>
        </p:blipFill>
        <p:spPr>
          <a:xfrm>
            <a:off x="4884425" y="1900858"/>
            <a:ext cx="3367499" cy="203482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Inheritance in action (cont’d)</a:t>
            </a:r>
            <a:endParaRPr/>
          </a:p>
        </p:txBody>
      </p:sp>
      <p:sp>
        <p:nvSpPr>
          <p:cNvPr id="373" name="Google Shape;373;p50"/>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Char char="-"/>
            </a:pPr>
            <a:r>
              <a:rPr lang="en" sz="1500"/>
              <a:t>Single level of inheritance - Actor superclass with Player and Enemy subclasses</a:t>
            </a:r>
            <a:endParaRPr sz="1500"/>
          </a:p>
          <a:p>
            <a:pPr indent="-323850" lvl="0" marL="457200" rtl="0" algn="l">
              <a:spcBef>
                <a:spcPts val="1000"/>
              </a:spcBef>
              <a:spcAft>
                <a:spcPts val="0"/>
              </a:spcAft>
              <a:buSzPts val="1500"/>
              <a:buChar char="-"/>
            </a:pPr>
            <a:r>
              <a:rPr lang="en" sz="1500"/>
              <a:t>Could use multiple levels of inheritance to create different subtypes of players and enemies</a:t>
            </a:r>
            <a:endParaRPr sz="1500"/>
          </a:p>
          <a:p>
            <a:pPr indent="-323850" lvl="1" marL="914400" rtl="0" algn="l">
              <a:spcBef>
                <a:spcPts val="1000"/>
              </a:spcBef>
              <a:spcAft>
                <a:spcPts val="0"/>
              </a:spcAft>
              <a:buSzPts val="1500"/>
              <a:buChar char="-"/>
            </a:pPr>
            <a:r>
              <a:rPr lang="en" sz="1500"/>
              <a:t>Player subclasses could be Witch, Elf, Centaur</a:t>
            </a:r>
            <a:endParaRPr sz="1500"/>
          </a:p>
          <a:p>
            <a:pPr indent="-323850" lvl="1" marL="914400" rtl="0" algn="l">
              <a:spcBef>
                <a:spcPts val="1000"/>
              </a:spcBef>
              <a:spcAft>
                <a:spcPts val="0"/>
              </a:spcAft>
              <a:buSzPts val="1500"/>
              <a:buChar char="-"/>
            </a:pPr>
            <a:r>
              <a:rPr lang="en" sz="1500"/>
              <a:t>Those subtypes/subclasses would share some common abilities defined on both Player superclass and Actor superclass while having their own specialized </a:t>
            </a:r>
            <a:r>
              <a:rPr lang="en" sz="1500"/>
              <a:t>abilities defined on the individual subclasses</a:t>
            </a:r>
            <a:endParaRPr sz="1500"/>
          </a:p>
          <a:p>
            <a:pPr indent="-323850" lvl="1" marL="914400" rtl="0" algn="l">
              <a:spcBef>
                <a:spcPts val="1000"/>
              </a:spcBef>
              <a:spcAft>
                <a:spcPts val="0"/>
              </a:spcAft>
              <a:buSzPts val="1500"/>
              <a:buChar char="-"/>
            </a:pPr>
            <a:r>
              <a:rPr lang="en" sz="1500"/>
              <a:t>Enemy subclasses could be Troll, Demon, Harpy</a:t>
            </a:r>
            <a:endParaRPr sz="1500"/>
          </a:p>
        </p:txBody>
      </p:sp>
      <p:sp>
        <p:nvSpPr>
          <p:cNvPr id="374" name="Google Shape;374;p5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100"/>
              <a:t>JavaScript Classes</a:t>
            </a:r>
            <a:endParaRPr sz="3100"/>
          </a:p>
        </p:txBody>
      </p:sp>
      <p:sp>
        <p:nvSpPr>
          <p:cNvPr id="97" name="Google Shape;97;p15"/>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0" lvl="0" marL="457200" rtl="0" algn="l">
              <a:spcBef>
                <a:spcPts val="0"/>
              </a:spcBef>
              <a:spcAft>
                <a:spcPts val="0"/>
              </a:spcAft>
              <a:buNone/>
            </a:pPr>
            <a:r>
              <a:rPr lang="en" sz="2100"/>
              <a:t>JavaScript </a:t>
            </a:r>
            <a:r>
              <a:rPr b="1" lang="en" sz="2100"/>
              <a:t>classes</a:t>
            </a:r>
            <a:r>
              <a:rPr lang="en" sz="2100"/>
              <a:t> are a tool/template for generating multiple standardized objects with shared characteristics (properties) and behavior (methods)</a:t>
            </a:r>
            <a:endParaRPr sz="2100"/>
          </a:p>
          <a:p>
            <a:pPr indent="0" lvl="0" marL="457200" rtl="0" algn="l">
              <a:spcBef>
                <a:spcPts val="1000"/>
              </a:spcBef>
              <a:spcAft>
                <a:spcPts val="1000"/>
              </a:spcAft>
              <a:buNone/>
            </a:pPr>
            <a:r>
              <a:rPr lang="en" sz="2100"/>
              <a:t>Classes are a core part of object-oriented programming (</a:t>
            </a:r>
            <a:r>
              <a:rPr b="1" lang="en" sz="2100"/>
              <a:t>OOP</a:t>
            </a:r>
            <a:r>
              <a:rPr lang="en" sz="2100"/>
              <a:t>)</a:t>
            </a:r>
            <a:endParaRPr sz="2100"/>
          </a:p>
        </p:txBody>
      </p:sp>
      <p:sp>
        <p:nvSpPr>
          <p:cNvPr id="98" name="Google Shape;98;p1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Prototype-based inheritance</a:t>
            </a:r>
            <a:endParaRPr/>
          </a:p>
        </p:txBody>
      </p:sp>
      <p:sp>
        <p:nvSpPr>
          <p:cNvPr id="380" name="Google Shape;380;p51"/>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JavaScript classes are a recent addition</a:t>
            </a:r>
            <a:endParaRPr/>
          </a:p>
          <a:p>
            <a:pPr indent="-381000" lvl="0" marL="457200" rtl="0" algn="l">
              <a:spcBef>
                <a:spcPts val="800"/>
              </a:spcBef>
              <a:spcAft>
                <a:spcPts val="0"/>
              </a:spcAft>
              <a:buSzPts val="2400"/>
              <a:buChar char="-"/>
            </a:pPr>
            <a:r>
              <a:rPr lang="en"/>
              <a:t>Before classes, JavaScript used </a:t>
            </a:r>
            <a:r>
              <a:rPr b="1" lang="en"/>
              <a:t>prototype-based inheritance</a:t>
            </a:r>
            <a:r>
              <a:rPr lang="en"/>
              <a:t> to share behavior between objects</a:t>
            </a:r>
            <a:endParaRPr/>
          </a:p>
          <a:p>
            <a:pPr indent="-381000" lvl="1" marL="914400" rtl="0" algn="l">
              <a:spcBef>
                <a:spcPts val="1000"/>
              </a:spcBef>
              <a:spcAft>
                <a:spcPts val="0"/>
              </a:spcAft>
              <a:buSzPts val="2400"/>
              <a:buChar char="-"/>
            </a:pPr>
            <a:r>
              <a:rPr lang="en"/>
              <a:t>it’s still in use today and even works alongside the class system</a:t>
            </a:r>
            <a:endParaRPr/>
          </a:p>
        </p:txBody>
      </p:sp>
      <p:sp>
        <p:nvSpPr>
          <p:cNvPr id="381" name="Google Shape;381;p5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2"/>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100"/>
              <a:t>Prototype-based inheritance (cont’d)</a:t>
            </a:r>
            <a:endParaRPr sz="3100"/>
          </a:p>
        </p:txBody>
      </p:sp>
      <p:sp>
        <p:nvSpPr>
          <p:cNvPr id="387" name="Google Shape;387;p52"/>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Prototype-based inheritance (we’ll call it </a:t>
            </a:r>
            <a:r>
              <a:rPr b="1" lang="en"/>
              <a:t>PBI</a:t>
            </a:r>
            <a:r>
              <a:rPr lang="en"/>
              <a:t>) relies on two mechanisms:</a:t>
            </a:r>
            <a:endParaRPr/>
          </a:p>
          <a:p>
            <a:pPr indent="-381000" lvl="0" marL="457200" rtl="0" algn="l">
              <a:spcBef>
                <a:spcPts val="800"/>
              </a:spcBef>
              <a:spcAft>
                <a:spcPts val="0"/>
              </a:spcAft>
              <a:buSzPts val="2400"/>
              <a:buChar char="-"/>
            </a:pPr>
            <a:r>
              <a:rPr lang="en"/>
              <a:t>A constructor function</a:t>
            </a:r>
            <a:endParaRPr/>
          </a:p>
          <a:p>
            <a:pPr indent="-381000" lvl="0" marL="457200" rtl="0" algn="l">
              <a:spcBef>
                <a:spcPts val="1000"/>
              </a:spcBef>
              <a:spcAft>
                <a:spcPts val="0"/>
              </a:spcAft>
              <a:buSzPts val="2400"/>
              <a:buChar char="-"/>
            </a:pPr>
            <a:r>
              <a:rPr lang="en"/>
              <a:t>A prototype</a:t>
            </a:r>
            <a:endParaRPr/>
          </a:p>
        </p:txBody>
      </p:sp>
      <p:sp>
        <p:nvSpPr>
          <p:cNvPr id="388" name="Google Shape;388;p5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PBI Constructor functions</a:t>
            </a:r>
            <a:endParaRPr/>
          </a:p>
        </p:txBody>
      </p:sp>
      <p:sp>
        <p:nvSpPr>
          <p:cNvPr id="394" name="Google Shape;394;p53"/>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 PBI, a constructor function creates and returns new objects</a:t>
            </a:r>
            <a:endParaRPr/>
          </a:p>
          <a:p>
            <a:pPr indent="-381000" lvl="0" marL="457200" rtl="0" algn="l">
              <a:spcBef>
                <a:spcPts val="800"/>
              </a:spcBef>
              <a:spcAft>
                <a:spcPts val="0"/>
              </a:spcAft>
              <a:buSzPts val="2400"/>
              <a:buChar char="-"/>
            </a:pPr>
            <a:r>
              <a:rPr lang="en"/>
              <a:t>It is a regular, </a:t>
            </a:r>
            <a:r>
              <a:rPr lang="en"/>
              <a:t>standalone function, not a function defined in a class</a:t>
            </a:r>
            <a:endParaRPr/>
          </a:p>
          <a:p>
            <a:pPr indent="-381000" lvl="0" marL="457200" rtl="0" algn="l">
              <a:spcBef>
                <a:spcPts val="0"/>
              </a:spcBef>
              <a:spcAft>
                <a:spcPts val="0"/>
              </a:spcAft>
              <a:buSzPts val="2400"/>
              <a:buChar char="-"/>
            </a:pPr>
            <a:r>
              <a:rPr lang="en"/>
              <a:t>It is called using the </a:t>
            </a:r>
            <a:r>
              <a:rPr b="1" lang="en">
                <a:latin typeface="Courier New"/>
                <a:ea typeface="Courier New"/>
                <a:cs typeface="Courier New"/>
                <a:sym typeface="Courier New"/>
              </a:rPr>
              <a:t>new</a:t>
            </a:r>
            <a:r>
              <a:rPr lang="en"/>
              <a:t> keyword</a:t>
            </a:r>
            <a:endParaRPr/>
          </a:p>
        </p:txBody>
      </p:sp>
      <p:sp>
        <p:nvSpPr>
          <p:cNvPr id="395" name="Google Shape;395;p5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PBI prototypes</a:t>
            </a:r>
            <a:endParaRPr/>
          </a:p>
        </p:txBody>
      </p:sp>
      <p:sp>
        <p:nvSpPr>
          <p:cNvPr id="401" name="Google Shape;401;p54"/>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PBI, a prototype is an example object that the constructor uses as a model for the objects it creates</a:t>
            </a:r>
            <a:endParaRPr/>
          </a:p>
          <a:p>
            <a:pPr indent="-381000" lvl="0" marL="457200" rtl="0" algn="l">
              <a:spcBef>
                <a:spcPts val="800"/>
              </a:spcBef>
              <a:spcAft>
                <a:spcPts val="0"/>
              </a:spcAft>
              <a:buSzPts val="2400"/>
              <a:buChar char="-"/>
            </a:pPr>
            <a:r>
              <a:rPr lang="en"/>
              <a:t>Newly created objects inherit methods and properties from the prototype object, similar to how objects inherit from classes in the class system</a:t>
            </a:r>
            <a:endParaRPr/>
          </a:p>
        </p:txBody>
      </p:sp>
      <p:sp>
        <p:nvSpPr>
          <p:cNvPr id="402" name="Google Shape;402;p5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100"/>
              <a:t>Class-based inheritance vs prototype-based inheritance</a:t>
            </a:r>
            <a:endParaRPr sz="2100"/>
          </a:p>
        </p:txBody>
      </p:sp>
      <p:sp>
        <p:nvSpPr>
          <p:cNvPr id="408" name="Google Shape;408;p55"/>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JavaScript was one of the few mainstream classes using PBI rather than classes</a:t>
            </a:r>
            <a:endParaRPr/>
          </a:p>
          <a:p>
            <a:pPr indent="0" lvl="0" marL="0" rtl="0" algn="l">
              <a:spcBef>
                <a:spcPts val="800"/>
              </a:spcBef>
              <a:spcAft>
                <a:spcPts val="800"/>
              </a:spcAft>
              <a:buNone/>
            </a:pPr>
            <a:r>
              <a:rPr lang="en"/>
              <a:t>Classes were added to make JavaScript more palatable to newcomers from other programming languages</a:t>
            </a:r>
            <a:endParaRPr/>
          </a:p>
        </p:txBody>
      </p:sp>
      <p:sp>
        <p:nvSpPr>
          <p:cNvPr id="409" name="Google Shape;409;p5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100"/>
              <a:t>Class-based inheritance vs prototype-based inheritance</a:t>
            </a:r>
            <a:endParaRPr sz="2100"/>
          </a:p>
        </p:txBody>
      </p:sp>
      <p:sp>
        <p:nvSpPr>
          <p:cNvPr id="415" name="Google Shape;415;p56"/>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900"/>
              <a:t>Classes were built on top of existing support for PBI</a:t>
            </a:r>
            <a:endParaRPr sz="1900"/>
          </a:p>
          <a:p>
            <a:pPr indent="0" lvl="0" marL="0" rtl="0" algn="l">
              <a:spcBef>
                <a:spcPts val="800"/>
              </a:spcBef>
              <a:spcAft>
                <a:spcPts val="0"/>
              </a:spcAft>
              <a:buNone/>
            </a:pPr>
            <a:r>
              <a:rPr lang="en" sz="1900"/>
              <a:t>JavaScript class-based inheritance is essentially an alternative syntax for PBI</a:t>
            </a:r>
            <a:endParaRPr sz="1900"/>
          </a:p>
          <a:p>
            <a:pPr indent="-349250" lvl="0" marL="457200" rtl="0" algn="l">
              <a:spcBef>
                <a:spcPts val="800"/>
              </a:spcBef>
              <a:spcAft>
                <a:spcPts val="0"/>
              </a:spcAft>
              <a:buSzPts val="1900"/>
              <a:buChar char="-"/>
            </a:pPr>
            <a:r>
              <a:rPr lang="en" sz="1900"/>
              <a:t>Sometimes known as </a:t>
            </a:r>
            <a:r>
              <a:rPr i="1" lang="en" sz="1900"/>
              <a:t>syntactic sugar</a:t>
            </a:r>
            <a:r>
              <a:rPr lang="en" sz="1900"/>
              <a:t>, because it makes the syntax more palatable</a:t>
            </a:r>
            <a:endParaRPr sz="1900"/>
          </a:p>
          <a:p>
            <a:pPr indent="0" lvl="0" marL="0" rtl="0" algn="l">
              <a:spcBef>
                <a:spcPts val="800"/>
              </a:spcBef>
              <a:spcAft>
                <a:spcPts val="800"/>
              </a:spcAft>
              <a:buNone/>
            </a:pPr>
            <a:r>
              <a:rPr lang="en" sz="1900"/>
              <a:t>Even with class-based inheritance around, it’s good to recognize how PBI works</a:t>
            </a:r>
            <a:endParaRPr sz="1900"/>
          </a:p>
        </p:txBody>
      </p:sp>
      <p:sp>
        <p:nvSpPr>
          <p:cNvPr id="416" name="Google Shape;416;p5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22" name="Google Shape;422;p57"/>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423" name="Google Shape;423;p5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24" name="Google Shape;424;p57"/>
          <p:cNvPicPr preferRelativeResize="0"/>
          <p:nvPr/>
        </p:nvPicPr>
        <p:blipFill>
          <a:blip r:embed="rId3">
            <a:alphaModFix/>
          </a:blip>
          <a:stretch>
            <a:fillRect/>
          </a:stretch>
        </p:blipFill>
        <p:spPr>
          <a:xfrm>
            <a:off x="1197125" y="1789350"/>
            <a:ext cx="6902201" cy="2115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Constructor functions (cont’d)</a:t>
            </a:r>
            <a:endParaRPr/>
          </a:p>
        </p:txBody>
      </p:sp>
      <p:sp>
        <p:nvSpPr>
          <p:cNvPr id="430" name="Google Shape;430;p58"/>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600"/>
              <a:t>We create a constructor function called </a:t>
            </a:r>
            <a:r>
              <a:rPr b="1" lang="en" sz="1600">
                <a:latin typeface="Courier New"/>
                <a:ea typeface="Courier New"/>
                <a:cs typeface="Courier New"/>
                <a:sym typeface="Courier New"/>
              </a:rPr>
              <a:t>Cat</a:t>
            </a:r>
            <a:r>
              <a:rPr lang="en" sz="1600"/>
              <a:t> with a </a:t>
            </a:r>
            <a:r>
              <a:rPr b="1" lang="en" sz="1600">
                <a:latin typeface="Courier New"/>
                <a:ea typeface="Courier New"/>
                <a:cs typeface="Courier New"/>
                <a:sym typeface="Courier New"/>
              </a:rPr>
              <a:t>name</a:t>
            </a:r>
            <a:r>
              <a:rPr lang="en" sz="1600"/>
              <a:t> parameter</a:t>
            </a:r>
            <a:endParaRPr sz="1600"/>
          </a:p>
          <a:p>
            <a:pPr indent="-330200" lvl="0" marL="457200" rtl="0" algn="l">
              <a:spcBef>
                <a:spcPts val="800"/>
              </a:spcBef>
              <a:spcAft>
                <a:spcPts val="0"/>
              </a:spcAft>
              <a:buSzPts val="1600"/>
              <a:buChar char="-"/>
            </a:pPr>
            <a:r>
              <a:rPr lang="en" sz="1600"/>
              <a:t>constructor functions usually start with capital letter</a:t>
            </a:r>
            <a:endParaRPr sz="1600"/>
          </a:p>
          <a:p>
            <a:pPr indent="0" lvl="0" marL="0" rtl="0" algn="l">
              <a:spcBef>
                <a:spcPts val="800"/>
              </a:spcBef>
              <a:spcAft>
                <a:spcPts val="800"/>
              </a:spcAft>
              <a:buNone/>
            </a:pPr>
            <a:r>
              <a:rPr lang="en" sz="1600"/>
              <a:t>The constructor’s body uses </a:t>
            </a:r>
            <a:r>
              <a:rPr b="1" lang="en" sz="1600">
                <a:latin typeface="Courier New"/>
                <a:ea typeface="Courier New"/>
                <a:cs typeface="Courier New"/>
                <a:sym typeface="Courier New"/>
              </a:rPr>
              <a:t>this.name = name</a:t>
            </a:r>
            <a:r>
              <a:rPr lang="en" sz="1600"/>
              <a:t> to set the new object’s </a:t>
            </a:r>
            <a:r>
              <a:rPr b="1" lang="en" sz="1600">
                <a:latin typeface="Courier New"/>
                <a:ea typeface="Courier New"/>
                <a:cs typeface="Courier New"/>
                <a:sym typeface="Courier New"/>
              </a:rPr>
              <a:t>name</a:t>
            </a:r>
            <a:r>
              <a:rPr lang="en" sz="1600"/>
              <a:t> property with the value of the provided </a:t>
            </a:r>
            <a:r>
              <a:rPr b="1" lang="en" sz="1600">
                <a:latin typeface="Courier New"/>
                <a:ea typeface="Courier New"/>
                <a:cs typeface="Courier New"/>
                <a:sym typeface="Courier New"/>
              </a:rPr>
              <a:t>name</a:t>
            </a:r>
            <a:r>
              <a:rPr lang="en" sz="1600"/>
              <a:t> parameter</a:t>
            </a:r>
            <a:endParaRPr/>
          </a:p>
        </p:txBody>
      </p:sp>
      <p:sp>
        <p:nvSpPr>
          <p:cNvPr id="431" name="Google Shape;431;p58"/>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432" name="Google Shape;432;p5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33" name="Google Shape;433;p58"/>
          <p:cNvPicPr preferRelativeResize="0"/>
          <p:nvPr/>
        </p:nvPicPr>
        <p:blipFill>
          <a:blip r:embed="rId3">
            <a:alphaModFix/>
          </a:blip>
          <a:stretch>
            <a:fillRect/>
          </a:stretch>
        </p:blipFill>
        <p:spPr>
          <a:xfrm>
            <a:off x="4803920" y="1468375"/>
            <a:ext cx="3528518" cy="2899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9"/>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Constructor and prototype</a:t>
            </a:r>
            <a:endParaRPr/>
          </a:p>
        </p:txBody>
      </p:sp>
      <p:sp>
        <p:nvSpPr>
          <p:cNvPr id="439" name="Google Shape;439;p59"/>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t>When the Cat constructor function is created, it is automatically given a property called </a:t>
            </a:r>
            <a:r>
              <a:rPr b="1" lang="en" sz="1700">
                <a:latin typeface="Courier New"/>
                <a:ea typeface="Courier New"/>
                <a:cs typeface="Courier New"/>
                <a:sym typeface="Courier New"/>
              </a:rPr>
              <a:t>prototype</a:t>
            </a:r>
            <a:endParaRPr b="1" sz="1700">
              <a:latin typeface="Courier New"/>
              <a:ea typeface="Courier New"/>
              <a:cs typeface="Courier New"/>
              <a:sym typeface="Courier New"/>
            </a:endParaRPr>
          </a:p>
          <a:p>
            <a:pPr indent="-336550" lvl="0" marL="457200" rtl="0" algn="l">
              <a:spcBef>
                <a:spcPts val="800"/>
              </a:spcBef>
              <a:spcAft>
                <a:spcPts val="0"/>
              </a:spcAft>
              <a:buSzPts val="1700"/>
              <a:buChar char="-"/>
            </a:pPr>
            <a:r>
              <a:rPr lang="en" sz="1700"/>
              <a:t>Functions can have properties because they themselves are just a kind of object</a:t>
            </a:r>
            <a:endParaRPr sz="1700"/>
          </a:p>
          <a:p>
            <a:pPr indent="-336550" lvl="0" marL="457200" rtl="0" algn="l">
              <a:spcBef>
                <a:spcPts val="1000"/>
              </a:spcBef>
              <a:spcAft>
                <a:spcPts val="0"/>
              </a:spcAft>
              <a:buSzPts val="1700"/>
              <a:buChar char="-"/>
            </a:pPr>
            <a:r>
              <a:rPr lang="en" sz="1700"/>
              <a:t>The Cat function can have a </a:t>
            </a:r>
            <a:r>
              <a:rPr lang="en" sz="1700">
                <a:latin typeface="Courier New"/>
                <a:ea typeface="Courier New"/>
                <a:cs typeface="Courier New"/>
                <a:sym typeface="Courier New"/>
              </a:rPr>
              <a:t>prototype</a:t>
            </a:r>
            <a:r>
              <a:rPr lang="en" sz="1700"/>
              <a:t> property just like a person object can have </a:t>
            </a:r>
            <a:r>
              <a:rPr lang="en" sz="1700">
                <a:latin typeface="Courier New"/>
                <a:ea typeface="Courier New"/>
                <a:cs typeface="Courier New"/>
                <a:sym typeface="Courier New"/>
              </a:rPr>
              <a:t>name</a:t>
            </a:r>
            <a:r>
              <a:rPr lang="en" sz="1700"/>
              <a:t> and </a:t>
            </a:r>
            <a:r>
              <a:rPr lang="en" sz="1700">
                <a:latin typeface="Courier New"/>
                <a:ea typeface="Courier New"/>
                <a:cs typeface="Courier New"/>
                <a:sym typeface="Courier New"/>
              </a:rPr>
              <a:t>age</a:t>
            </a:r>
            <a:r>
              <a:rPr lang="en" sz="1700"/>
              <a:t> properties</a:t>
            </a:r>
            <a:endParaRPr sz="1700"/>
          </a:p>
          <a:p>
            <a:pPr indent="-336550" lvl="0" marL="457200" rtl="0" algn="l">
              <a:spcBef>
                <a:spcPts val="1000"/>
              </a:spcBef>
              <a:spcAft>
                <a:spcPts val="0"/>
              </a:spcAft>
              <a:buSzPts val="1700"/>
              <a:buChar char="-"/>
            </a:pPr>
            <a:r>
              <a:rPr lang="en" sz="1700"/>
              <a:t>The property is accessible using dot notation (</a:t>
            </a:r>
            <a:r>
              <a:rPr b="1" lang="en" sz="1700">
                <a:latin typeface="Courier New"/>
                <a:ea typeface="Courier New"/>
                <a:cs typeface="Courier New"/>
                <a:sym typeface="Courier New"/>
              </a:rPr>
              <a:t>Cat.prototype</a:t>
            </a:r>
            <a:r>
              <a:rPr lang="en" sz="1700"/>
              <a:t>) just like the property of any other object</a:t>
            </a:r>
            <a:endParaRPr sz="1700"/>
          </a:p>
        </p:txBody>
      </p:sp>
      <p:sp>
        <p:nvSpPr>
          <p:cNvPr id="440" name="Google Shape;440;p5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Constructor and prototype (cont’d)</a:t>
            </a:r>
            <a:endParaRPr/>
          </a:p>
        </p:txBody>
      </p:sp>
      <p:sp>
        <p:nvSpPr>
          <p:cNvPr id="446" name="Google Shape;446;p60"/>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700"/>
              <a:t>The value of </a:t>
            </a:r>
            <a:r>
              <a:rPr lang="en" sz="1700">
                <a:latin typeface="Courier New"/>
                <a:ea typeface="Courier New"/>
                <a:cs typeface="Courier New"/>
                <a:sym typeface="Courier New"/>
              </a:rPr>
              <a:t>Cat.prototype</a:t>
            </a:r>
            <a:r>
              <a:rPr lang="en" sz="1700"/>
              <a:t> is itself an object, the prototype that </a:t>
            </a:r>
            <a:r>
              <a:rPr lang="en" sz="1700">
                <a:latin typeface="Courier New"/>
                <a:ea typeface="Courier New"/>
                <a:cs typeface="Courier New"/>
                <a:sym typeface="Courier New"/>
              </a:rPr>
              <a:t>Cat</a:t>
            </a:r>
            <a:r>
              <a:rPr lang="en" sz="1700"/>
              <a:t> instances should be modeled after</a:t>
            </a:r>
            <a:endParaRPr sz="1700"/>
          </a:p>
          <a:p>
            <a:pPr indent="-336550" lvl="0" marL="457200" rtl="0" algn="l">
              <a:spcBef>
                <a:spcPts val="800"/>
              </a:spcBef>
              <a:spcAft>
                <a:spcPts val="0"/>
              </a:spcAft>
              <a:buSzPts val="1700"/>
              <a:buChar char="-"/>
            </a:pPr>
            <a:r>
              <a:rPr lang="en" sz="1700"/>
              <a:t>By adding methods to this prototype object, we can control what methods any </a:t>
            </a:r>
            <a:r>
              <a:rPr lang="en" sz="1700">
                <a:latin typeface="Courier New"/>
                <a:ea typeface="Courier New"/>
                <a:cs typeface="Courier New"/>
                <a:sym typeface="Courier New"/>
              </a:rPr>
              <a:t>Cat</a:t>
            </a:r>
            <a:r>
              <a:rPr lang="en" sz="1700"/>
              <a:t> instances will inherit</a:t>
            </a:r>
            <a:endParaRPr sz="1700"/>
          </a:p>
          <a:p>
            <a:pPr indent="-336550" lvl="0" marL="457200" rtl="0" algn="l">
              <a:spcBef>
                <a:spcPts val="0"/>
              </a:spcBef>
              <a:spcAft>
                <a:spcPts val="0"/>
              </a:spcAft>
              <a:buSzPts val="1700"/>
              <a:buChar char="-"/>
            </a:pPr>
            <a:r>
              <a:rPr lang="en" sz="1700"/>
              <a:t>In our code example, we use </a:t>
            </a:r>
            <a:r>
              <a:rPr b="1" lang="en" sz="1700">
                <a:latin typeface="Courier New"/>
                <a:ea typeface="Courier New"/>
                <a:cs typeface="Courier New"/>
                <a:sym typeface="Courier New"/>
              </a:rPr>
              <a:t>Cat.prototype.sayHello</a:t>
            </a:r>
            <a:r>
              <a:rPr lang="en" sz="1700"/>
              <a:t> to add a </a:t>
            </a:r>
            <a:r>
              <a:rPr b="1" lang="en" sz="1700">
                <a:latin typeface="Courier New"/>
                <a:ea typeface="Courier New"/>
                <a:cs typeface="Courier New"/>
                <a:sym typeface="Courier New"/>
              </a:rPr>
              <a:t>sayHello</a:t>
            </a:r>
            <a:r>
              <a:rPr lang="en" sz="1700"/>
              <a:t> method to the prototype</a:t>
            </a:r>
            <a:endParaRPr sz="1700"/>
          </a:p>
          <a:p>
            <a:pPr indent="-336550" lvl="1" marL="914400" rtl="0" algn="l">
              <a:spcBef>
                <a:spcPts val="0"/>
              </a:spcBef>
              <a:spcAft>
                <a:spcPts val="0"/>
              </a:spcAft>
              <a:buSzPts val="1700"/>
              <a:buChar char="-"/>
            </a:pPr>
            <a:r>
              <a:rPr lang="en" sz="1700"/>
              <a:t>We create the </a:t>
            </a:r>
            <a:r>
              <a:rPr b="1" lang="en" sz="1700">
                <a:latin typeface="Courier New"/>
                <a:ea typeface="Courier New"/>
                <a:cs typeface="Courier New"/>
                <a:sym typeface="Courier New"/>
              </a:rPr>
              <a:t>.sayHello</a:t>
            </a:r>
            <a:r>
              <a:rPr lang="en" sz="1700"/>
              <a:t> property on the object and set its value to a function expression</a:t>
            </a:r>
            <a:endParaRPr sz="1700"/>
          </a:p>
        </p:txBody>
      </p:sp>
      <p:sp>
        <p:nvSpPr>
          <p:cNvPr id="447" name="Google Shape;447;p6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100"/>
              <a:t>JavaScript Classes (cont’d)</a:t>
            </a:r>
            <a:endParaRPr sz="3100"/>
          </a:p>
        </p:txBody>
      </p:sp>
      <p:sp>
        <p:nvSpPr>
          <p:cNvPr id="104" name="Google Shape;104;p16"/>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0" lvl="0" marL="457200" rtl="0" algn="l">
              <a:spcBef>
                <a:spcPts val="0"/>
              </a:spcBef>
              <a:spcAft>
                <a:spcPts val="0"/>
              </a:spcAft>
              <a:buNone/>
            </a:pPr>
            <a:r>
              <a:rPr lang="en" sz="2000"/>
              <a:t>In OOP, objects are created as specific </a:t>
            </a:r>
            <a:r>
              <a:rPr b="1" lang="en" sz="2000"/>
              <a:t>instances</a:t>
            </a:r>
            <a:r>
              <a:rPr lang="en" sz="2000"/>
              <a:t> of a class, sharing a class’s properties and methods</a:t>
            </a:r>
            <a:endParaRPr sz="2000"/>
          </a:p>
          <a:p>
            <a:pPr indent="0" lvl="0" marL="457200" rtl="0" algn="l">
              <a:spcBef>
                <a:spcPts val="1000"/>
              </a:spcBef>
              <a:spcAft>
                <a:spcPts val="1000"/>
              </a:spcAft>
              <a:buNone/>
            </a:pPr>
            <a:r>
              <a:rPr lang="en" sz="2000"/>
              <a:t>Ex: in a multiplayer game, each player might be represented as an object of a Player class, and each enemy might be represented as an object of an Enemy class</a:t>
            </a:r>
            <a:endParaRPr sz="2000"/>
          </a:p>
        </p:txBody>
      </p:sp>
      <p:sp>
        <p:nvSpPr>
          <p:cNvPr id="105" name="Google Shape;105;p1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Constructor and prototype (cont’d)</a:t>
            </a:r>
            <a:endParaRPr/>
          </a:p>
        </p:txBody>
      </p:sp>
      <p:sp>
        <p:nvSpPr>
          <p:cNvPr id="453" name="Google Shape;453;p61"/>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900"/>
              <a:t>The </a:t>
            </a:r>
            <a:r>
              <a:rPr lang="en" sz="1900">
                <a:latin typeface="Courier New"/>
                <a:ea typeface="Courier New"/>
                <a:cs typeface="Courier New"/>
                <a:sym typeface="Courier New"/>
              </a:rPr>
              <a:t>sayHello</a:t>
            </a:r>
            <a:r>
              <a:rPr lang="en" sz="1900"/>
              <a:t> method logs a greeting that includes the value of </a:t>
            </a:r>
            <a:r>
              <a:rPr lang="en" sz="1900">
                <a:latin typeface="Courier New"/>
                <a:ea typeface="Courier New"/>
                <a:cs typeface="Courier New"/>
                <a:sym typeface="Courier New"/>
              </a:rPr>
              <a:t>this.name</a:t>
            </a:r>
            <a:r>
              <a:rPr lang="en" sz="1900"/>
              <a:t> to the console</a:t>
            </a:r>
            <a:endParaRPr sz="1900"/>
          </a:p>
          <a:p>
            <a:pPr indent="-349250" lvl="0" marL="457200" rtl="0" algn="l">
              <a:spcBef>
                <a:spcPts val="800"/>
              </a:spcBef>
              <a:spcAft>
                <a:spcPts val="0"/>
              </a:spcAft>
              <a:buSzPts val="1900"/>
              <a:buChar char="-"/>
            </a:pPr>
            <a:r>
              <a:rPr lang="en" sz="1900"/>
              <a:t>When </a:t>
            </a:r>
            <a:r>
              <a:rPr lang="en" sz="1900">
                <a:latin typeface="Courier New"/>
                <a:ea typeface="Courier New"/>
                <a:cs typeface="Courier New"/>
                <a:sym typeface="Courier New"/>
              </a:rPr>
              <a:t>sayHello</a:t>
            </a:r>
            <a:r>
              <a:rPr lang="en" sz="1900"/>
              <a:t> is called on a particular instance, the keyword </a:t>
            </a:r>
            <a:r>
              <a:rPr lang="en" sz="1900">
                <a:latin typeface="Courier New"/>
                <a:ea typeface="Courier New"/>
                <a:cs typeface="Courier New"/>
                <a:sym typeface="Courier New"/>
              </a:rPr>
              <a:t>this</a:t>
            </a:r>
            <a:r>
              <a:rPr lang="en" sz="1900"/>
              <a:t> in the method definition refers to that particular instance (just like with classes), so </a:t>
            </a:r>
            <a:r>
              <a:rPr lang="en" sz="1900">
                <a:latin typeface="Courier New"/>
                <a:ea typeface="Courier New"/>
                <a:cs typeface="Courier New"/>
                <a:sym typeface="Courier New"/>
              </a:rPr>
              <a:t>this.name</a:t>
            </a:r>
            <a:r>
              <a:rPr lang="en" sz="1900"/>
              <a:t> refers to the value of the instance’s </a:t>
            </a:r>
            <a:r>
              <a:rPr lang="en" sz="1900">
                <a:latin typeface="Courier New"/>
                <a:ea typeface="Courier New"/>
                <a:cs typeface="Courier New"/>
                <a:sym typeface="Courier New"/>
              </a:rPr>
              <a:t>name</a:t>
            </a:r>
            <a:r>
              <a:rPr lang="en" sz="1900"/>
              <a:t> property</a:t>
            </a:r>
            <a:endParaRPr sz="1900"/>
          </a:p>
        </p:txBody>
      </p:sp>
      <p:sp>
        <p:nvSpPr>
          <p:cNvPr id="454" name="Google Shape;454;p6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2"/>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Creating an instance of a prototype</a:t>
            </a:r>
            <a:endParaRPr/>
          </a:p>
        </p:txBody>
      </p:sp>
      <p:sp>
        <p:nvSpPr>
          <p:cNvPr id="460" name="Google Shape;460;p62"/>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We create a new object from the </a:t>
            </a:r>
            <a:r>
              <a:rPr lang="en">
                <a:latin typeface="Courier New"/>
                <a:ea typeface="Courier New"/>
                <a:cs typeface="Courier New"/>
                <a:sym typeface="Courier New"/>
              </a:rPr>
              <a:t>Cat</a:t>
            </a:r>
            <a:r>
              <a:rPr lang="en"/>
              <a:t> constructor (using the keyword </a:t>
            </a:r>
            <a:r>
              <a:rPr lang="en">
                <a:latin typeface="Courier New"/>
                <a:ea typeface="Courier New"/>
                <a:cs typeface="Courier New"/>
                <a:sym typeface="Courier New"/>
              </a:rPr>
              <a:t>new</a:t>
            </a:r>
            <a:r>
              <a:rPr lang="en"/>
              <a:t>) and pass “Kiki” as an argument for the </a:t>
            </a:r>
            <a:r>
              <a:rPr lang="en">
                <a:latin typeface="Courier New"/>
                <a:ea typeface="Courier New"/>
                <a:cs typeface="Courier New"/>
                <a:sym typeface="Courier New"/>
              </a:rPr>
              <a:t>name</a:t>
            </a:r>
            <a:r>
              <a:rPr lang="en"/>
              <a:t> parameter</a:t>
            </a:r>
            <a:endParaRPr/>
          </a:p>
          <a:p>
            <a:pPr indent="0" lvl="0" marL="0" rtl="0" algn="l">
              <a:spcBef>
                <a:spcPts val="800"/>
              </a:spcBef>
              <a:spcAft>
                <a:spcPts val="800"/>
              </a:spcAft>
              <a:buNone/>
            </a:pPr>
            <a:r>
              <a:rPr lang="en"/>
              <a:t>We store the resulting object in the </a:t>
            </a:r>
            <a:r>
              <a:rPr lang="en">
                <a:latin typeface="Courier New"/>
                <a:ea typeface="Courier New"/>
                <a:cs typeface="Courier New"/>
                <a:sym typeface="Courier New"/>
              </a:rPr>
              <a:t>kiki</a:t>
            </a:r>
            <a:r>
              <a:rPr lang="en"/>
              <a:t> variable</a:t>
            </a:r>
            <a:endParaRPr/>
          </a:p>
        </p:txBody>
      </p:sp>
      <p:sp>
        <p:nvSpPr>
          <p:cNvPr id="461" name="Google Shape;461;p62"/>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462" name="Google Shape;462;p6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63" name="Google Shape;463;p62"/>
          <p:cNvPicPr preferRelativeResize="0"/>
          <p:nvPr/>
        </p:nvPicPr>
        <p:blipFill>
          <a:blip r:embed="rId3">
            <a:alphaModFix/>
          </a:blip>
          <a:stretch>
            <a:fillRect/>
          </a:stretch>
        </p:blipFill>
        <p:spPr>
          <a:xfrm>
            <a:off x="4884425" y="2357025"/>
            <a:ext cx="3367500" cy="1122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3"/>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300"/>
              <a:t>Creating a prototype instance vs a class instance</a:t>
            </a:r>
            <a:endParaRPr sz="2300"/>
          </a:p>
        </p:txBody>
      </p:sp>
      <p:sp>
        <p:nvSpPr>
          <p:cNvPr id="469" name="Google Shape;469;p63"/>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syntax for creating an object from a class as opposed to from a constructor function is the same</a:t>
            </a:r>
            <a:endParaRPr/>
          </a:p>
          <a:p>
            <a:pPr indent="-381000" lvl="0" marL="457200" rtl="0" algn="l">
              <a:spcBef>
                <a:spcPts val="800"/>
              </a:spcBef>
              <a:spcAft>
                <a:spcPts val="0"/>
              </a:spcAft>
              <a:buSzPts val="2400"/>
              <a:buFont typeface="Courier New"/>
              <a:buChar char="-"/>
            </a:pPr>
            <a:r>
              <a:rPr lang="en">
                <a:latin typeface="Courier New"/>
                <a:ea typeface="Courier New"/>
                <a:cs typeface="Courier New"/>
                <a:sym typeface="Courier New"/>
              </a:rPr>
              <a:t>n</a:t>
            </a:r>
            <a:r>
              <a:rPr lang="en">
                <a:latin typeface="Courier New"/>
                <a:ea typeface="Courier New"/>
                <a:cs typeface="Courier New"/>
                <a:sym typeface="Courier New"/>
              </a:rPr>
              <a:t>ew Cat(“Kiki”)</a:t>
            </a:r>
            <a:endParaRPr>
              <a:latin typeface="Courier New"/>
              <a:ea typeface="Courier New"/>
              <a:cs typeface="Courier New"/>
              <a:sym typeface="Courier New"/>
            </a:endParaRPr>
          </a:p>
          <a:p>
            <a:pPr indent="0" lvl="0" marL="0" rtl="0" algn="l">
              <a:spcBef>
                <a:spcPts val="800"/>
              </a:spcBef>
              <a:spcAft>
                <a:spcPts val="800"/>
              </a:spcAft>
              <a:buNone/>
            </a:pPr>
            <a:r>
              <a:rPr lang="en"/>
              <a:t>Only difference is whether we’re thinking of </a:t>
            </a:r>
            <a:r>
              <a:rPr lang="en">
                <a:latin typeface="Courier New"/>
                <a:ea typeface="Courier New"/>
                <a:cs typeface="Courier New"/>
                <a:sym typeface="Courier New"/>
              </a:rPr>
              <a:t>Cat</a:t>
            </a:r>
            <a:r>
              <a:rPr lang="en"/>
              <a:t> as the name of a function or the name of a class</a:t>
            </a:r>
            <a:endParaRPr/>
          </a:p>
        </p:txBody>
      </p:sp>
      <p:sp>
        <p:nvSpPr>
          <p:cNvPr id="470" name="Google Shape;470;p6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4"/>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200"/>
              <a:t>Calling a prototype method from an object instance</a:t>
            </a:r>
            <a:endParaRPr sz="2200"/>
          </a:p>
        </p:txBody>
      </p:sp>
      <p:sp>
        <p:nvSpPr>
          <p:cNvPr id="476" name="Google Shape;476;p64"/>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000"/>
              <a:t>Because </a:t>
            </a:r>
            <a:r>
              <a:rPr lang="en" sz="2000">
                <a:latin typeface="Courier New"/>
                <a:ea typeface="Courier New"/>
                <a:cs typeface="Courier New"/>
                <a:sym typeface="Courier New"/>
              </a:rPr>
              <a:t>kiki</a:t>
            </a:r>
            <a:r>
              <a:rPr lang="en" sz="2000"/>
              <a:t> was created using the </a:t>
            </a:r>
            <a:r>
              <a:rPr lang="en" sz="2000">
                <a:latin typeface="Courier New"/>
                <a:ea typeface="Courier New"/>
                <a:cs typeface="Courier New"/>
                <a:sym typeface="Courier New"/>
              </a:rPr>
              <a:t>Cat</a:t>
            </a:r>
            <a:r>
              <a:rPr lang="en" sz="2000"/>
              <a:t> constructor, it has a hidden link to </a:t>
            </a:r>
            <a:r>
              <a:rPr lang="en" sz="2000">
                <a:latin typeface="Courier New"/>
                <a:ea typeface="Courier New"/>
                <a:cs typeface="Courier New"/>
                <a:sym typeface="Courier New"/>
              </a:rPr>
              <a:t>Cat.prototype</a:t>
            </a:r>
            <a:endParaRPr sz="2000">
              <a:latin typeface="Courier New"/>
              <a:ea typeface="Courier New"/>
              <a:cs typeface="Courier New"/>
              <a:sym typeface="Courier New"/>
            </a:endParaRPr>
          </a:p>
          <a:p>
            <a:pPr indent="-355600" lvl="0" marL="457200" rtl="0" algn="l">
              <a:spcBef>
                <a:spcPts val="800"/>
              </a:spcBef>
              <a:spcAft>
                <a:spcPts val="0"/>
              </a:spcAft>
              <a:buSzPts val="2000"/>
              <a:buChar char="-"/>
            </a:pPr>
            <a:r>
              <a:rPr lang="en" sz="2000"/>
              <a:t>JavaScript uses that link to locate the </a:t>
            </a:r>
            <a:r>
              <a:rPr lang="en" sz="2000">
                <a:latin typeface="Courier New"/>
                <a:ea typeface="Courier New"/>
                <a:cs typeface="Courier New"/>
                <a:sym typeface="Courier New"/>
              </a:rPr>
              <a:t>sayHello</a:t>
            </a:r>
            <a:r>
              <a:rPr lang="en" sz="2000"/>
              <a:t> method when it is called</a:t>
            </a:r>
            <a:endParaRPr sz="2000"/>
          </a:p>
          <a:p>
            <a:pPr indent="-355600" lvl="0" marL="457200" rtl="0" algn="l">
              <a:spcBef>
                <a:spcPts val="1000"/>
              </a:spcBef>
              <a:spcAft>
                <a:spcPts val="0"/>
              </a:spcAft>
              <a:buSzPts val="2000"/>
              <a:buChar char="-"/>
            </a:pPr>
            <a:r>
              <a:rPr lang="en" sz="2000"/>
              <a:t>Since </a:t>
            </a:r>
            <a:r>
              <a:rPr lang="en" sz="2000">
                <a:latin typeface="Courier New"/>
                <a:ea typeface="Courier New"/>
                <a:cs typeface="Courier New"/>
                <a:sym typeface="Courier New"/>
              </a:rPr>
              <a:t>sayHello</a:t>
            </a:r>
            <a:r>
              <a:rPr lang="en" sz="2000"/>
              <a:t> was called as a method on the </a:t>
            </a:r>
            <a:r>
              <a:rPr lang="en" sz="2000">
                <a:latin typeface="Courier New"/>
                <a:ea typeface="Courier New"/>
                <a:cs typeface="Courier New"/>
                <a:sym typeface="Courier New"/>
              </a:rPr>
              <a:t>kiki</a:t>
            </a:r>
            <a:r>
              <a:rPr lang="en" sz="2000"/>
              <a:t> object, the this keyword in </a:t>
            </a:r>
            <a:r>
              <a:rPr lang="en" sz="2000">
                <a:latin typeface="Courier New"/>
                <a:ea typeface="Courier New"/>
                <a:cs typeface="Courier New"/>
                <a:sym typeface="Courier New"/>
              </a:rPr>
              <a:t>sayHello</a:t>
            </a:r>
            <a:r>
              <a:rPr lang="en" sz="2000"/>
              <a:t> is set to </a:t>
            </a:r>
            <a:r>
              <a:rPr lang="en" sz="2000">
                <a:latin typeface="Courier New"/>
                <a:ea typeface="Courier New"/>
                <a:cs typeface="Courier New"/>
                <a:sym typeface="Courier New"/>
              </a:rPr>
              <a:t>kiki</a:t>
            </a:r>
            <a:endParaRPr sz="2000">
              <a:latin typeface="Courier New"/>
              <a:ea typeface="Courier New"/>
              <a:cs typeface="Courier New"/>
              <a:sym typeface="Courier New"/>
            </a:endParaRPr>
          </a:p>
          <a:p>
            <a:pPr indent="0" lvl="0" marL="0" rtl="0" algn="l">
              <a:spcBef>
                <a:spcPts val="800"/>
              </a:spcBef>
              <a:spcAft>
                <a:spcPts val="800"/>
              </a:spcAft>
              <a:buNone/>
            </a:pPr>
            <a:r>
              <a:t/>
            </a:r>
            <a:endParaRPr/>
          </a:p>
        </p:txBody>
      </p:sp>
      <p:sp>
        <p:nvSpPr>
          <p:cNvPr id="477" name="Google Shape;477;p6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5"/>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Inspecting the object instance</a:t>
            </a:r>
            <a:endParaRPr/>
          </a:p>
        </p:txBody>
      </p:sp>
      <p:sp>
        <p:nvSpPr>
          <p:cNvPr id="483" name="Google Shape;483;p65"/>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t>If we put </a:t>
            </a:r>
            <a:r>
              <a:rPr b="1" lang="en" sz="1800">
                <a:latin typeface="Courier New"/>
                <a:ea typeface="Courier New"/>
                <a:cs typeface="Courier New"/>
                <a:sym typeface="Courier New"/>
              </a:rPr>
              <a:t>kiki;</a:t>
            </a:r>
            <a:r>
              <a:rPr lang="en" sz="1800"/>
              <a:t> into the console and click the arrow to inspect:</a:t>
            </a:r>
            <a:endParaRPr sz="1800"/>
          </a:p>
          <a:p>
            <a:pPr indent="-342900" lvl="0" marL="457200" rtl="0" algn="l">
              <a:spcBef>
                <a:spcPts val="800"/>
              </a:spcBef>
              <a:spcAft>
                <a:spcPts val="0"/>
              </a:spcAft>
              <a:buSzPts val="1800"/>
              <a:buChar char="-"/>
            </a:pPr>
            <a:r>
              <a:rPr lang="en" sz="1800"/>
              <a:t>First line - tells us </a:t>
            </a:r>
            <a:r>
              <a:rPr lang="en" sz="1800">
                <a:latin typeface="Courier New"/>
                <a:ea typeface="Courier New"/>
                <a:cs typeface="Courier New"/>
                <a:sym typeface="Courier New"/>
              </a:rPr>
              <a:t>kiki</a:t>
            </a:r>
            <a:r>
              <a:rPr lang="en" sz="1800"/>
              <a:t> was created with the </a:t>
            </a:r>
            <a:r>
              <a:rPr lang="en" sz="1800">
                <a:latin typeface="Courier New"/>
                <a:ea typeface="Courier New"/>
                <a:cs typeface="Courier New"/>
                <a:sym typeface="Courier New"/>
              </a:rPr>
              <a:t>Cat</a:t>
            </a:r>
            <a:r>
              <a:rPr lang="en" sz="1800"/>
              <a:t> constructor</a:t>
            </a:r>
            <a:endParaRPr sz="1800"/>
          </a:p>
          <a:p>
            <a:pPr indent="-355600" lvl="0" marL="457200" rtl="0" algn="l">
              <a:spcBef>
                <a:spcPts val="1000"/>
              </a:spcBef>
              <a:spcAft>
                <a:spcPts val="0"/>
              </a:spcAft>
              <a:buSzPts val="2000"/>
              <a:buChar char="-"/>
            </a:pPr>
            <a:r>
              <a:rPr lang="en" sz="1800"/>
              <a:t>Second line - tells us </a:t>
            </a:r>
            <a:r>
              <a:rPr lang="en" sz="1800">
                <a:latin typeface="Courier New"/>
                <a:ea typeface="Courier New"/>
                <a:cs typeface="Courier New"/>
                <a:sym typeface="Courier New"/>
              </a:rPr>
              <a:t>kiki</a:t>
            </a:r>
            <a:r>
              <a:rPr lang="en" sz="1800"/>
              <a:t> has a </a:t>
            </a:r>
            <a:r>
              <a:rPr lang="en" sz="1800">
                <a:latin typeface="Courier New"/>
                <a:ea typeface="Courier New"/>
                <a:cs typeface="Courier New"/>
                <a:sym typeface="Courier New"/>
              </a:rPr>
              <a:t>name</a:t>
            </a:r>
            <a:r>
              <a:rPr lang="en" sz="1800"/>
              <a:t> property with the value of </a:t>
            </a:r>
            <a:r>
              <a:rPr lang="en" sz="1800">
                <a:latin typeface="Courier New"/>
                <a:ea typeface="Courier New"/>
                <a:cs typeface="Courier New"/>
                <a:sym typeface="Courier New"/>
              </a:rPr>
              <a:t>“Kiki”</a:t>
            </a:r>
            <a:r>
              <a:rPr lang="en"/>
              <a:t> </a:t>
            </a:r>
            <a:endParaRPr/>
          </a:p>
        </p:txBody>
      </p:sp>
      <p:sp>
        <p:nvSpPr>
          <p:cNvPr id="484" name="Google Shape;484;p65"/>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485" name="Google Shape;485;p6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86" name="Google Shape;486;p65"/>
          <p:cNvPicPr preferRelativeResize="0"/>
          <p:nvPr/>
        </p:nvPicPr>
        <p:blipFill>
          <a:blip r:embed="rId3">
            <a:alphaModFix/>
          </a:blip>
          <a:stretch>
            <a:fillRect/>
          </a:stretch>
        </p:blipFill>
        <p:spPr>
          <a:xfrm>
            <a:off x="4884425" y="1779741"/>
            <a:ext cx="3367500" cy="227707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6"/>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Inspecting the object instance (cont’d)</a:t>
            </a:r>
            <a:endParaRPr sz="3000"/>
          </a:p>
        </p:txBody>
      </p:sp>
      <p:sp>
        <p:nvSpPr>
          <p:cNvPr id="492" name="Google Shape;492;p66"/>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600"/>
              <a:t>k</a:t>
            </a:r>
            <a:r>
              <a:rPr lang="en" sz="1600"/>
              <a:t>iki also has a [[Prototype]] property whose value is an object</a:t>
            </a:r>
            <a:endParaRPr sz="1600"/>
          </a:p>
          <a:p>
            <a:pPr indent="-330200" lvl="0" marL="457200" rtl="0" algn="l">
              <a:spcBef>
                <a:spcPts val="800"/>
              </a:spcBef>
              <a:spcAft>
                <a:spcPts val="0"/>
              </a:spcAft>
              <a:buSzPts val="1600"/>
              <a:buChar char="-"/>
            </a:pPr>
            <a:r>
              <a:rPr lang="en" sz="1600"/>
              <a:t>This is the hidden link to the prototype that this instance inherited from</a:t>
            </a:r>
            <a:endParaRPr sz="1600"/>
          </a:p>
          <a:p>
            <a:pPr indent="-330200" lvl="0" marL="457200" rtl="0" algn="l">
              <a:spcBef>
                <a:spcPts val="1000"/>
              </a:spcBef>
              <a:spcAft>
                <a:spcPts val="0"/>
              </a:spcAft>
              <a:buSzPts val="1600"/>
              <a:buChar char="-"/>
            </a:pPr>
            <a:r>
              <a:rPr lang="en" sz="1600"/>
              <a:t>It’s the same object referenced by Cat.prototype (the prototype of the Cat constructor function)</a:t>
            </a:r>
            <a:endParaRPr sz="1600"/>
          </a:p>
        </p:txBody>
      </p:sp>
      <p:sp>
        <p:nvSpPr>
          <p:cNvPr id="493" name="Google Shape;493;p66"/>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494" name="Google Shape;494;p6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495" name="Google Shape;495;p66"/>
          <p:cNvPicPr preferRelativeResize="0"/>
          <p:nvPr/>
        </p:nvPicPr>
        <p:blipFill>
          <a:blip r:embed="rId3">
            <a:alphaModFix/>
          </a:blip>
          <a:stretch>
            <a:fillRect/>
          </a:stretch>
        </p:blipFill>
        <p:spPr>
          <a:xfrm>
            <a:off x="4884425" y="1779741"/>
            <a:ext cx="3367500" cy="227707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7"/>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Inspecting the prototype</a:t>
            </a:r>
            <a:endParaRPr/>
          </a:p>
        </p:txBody>
      </p:sp>
      <p:sp>
        <p:nvSpPr>
          <p:cNvPr id="501" name="Google Shape;501;p67"/>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t>The prototype object has three properties:</a:t>
            </a:r>
            <a:endParaRPr sz="1400"/>
          </a:p>
          <a:p>
            <a:pPr indent="-317500" lvl="0" marL="457200" rtl="0" algn="l">
              <a:spcBef>
                <a:spcPts val="800"/>
              </a:spcBef>
              <a:spcAft>
                <a:spcPts val="0"/>
              </a:spcAft>
              <a:buSzPts val="1400"/>
              <a:buChar char="-"/>
            </a:pPr>
            <a:r>
              <a:rPr lang="en" sz="1400"/>
              <a:t>sayHello has a value that’s a function (the method we added to the prototype</a:t>
            </a:r>
            <a:endParaRPr sz="1400"/>
          </a:p>
          <a:p>
            <a:pPr indent="-317500" lvl="0" marL="457200" rtl="0" algn="l">
              <a:spcBef>
                <a:spcPts val="0"/>
              </a:spcBef>
              <a:spcAft>
                <a:spcPts val="0"/>
              </a:spcAft>
              <a:buSzPts val="1400"/>
              <a:buChar char="-"/>
            </a:pPr>
            <a:r>
              <a:rPr lang="en" sz="1400"/>
              <a:t>constructor refers to the Cat constructor function</a:t>
            </a:r>
            <a:endParaRPr sz="1400"/>
          </a:p>
          <a:p>
            <a:pPr indent="-317500" lvl="1" marL="914400" rtl="0" algn="l">
              <a:spcBef>
                <a:spcPts val="0"/>
              </a:spcBef>
              <a:spcAft>
                <a:spcPts val="0"/>
              </a:spcAft>
              <a:buSzPts val="1400"/>
              <a:buChar char="-"/>
            </a:pPr>
            <a:r>
              <a:rPr lang="en" sz="1400"/>
              <a:t>This cements the link between the constructor function and the prototype the constructor </a:t>
            </a:r>
            <a:r>
              <a:rPr lang="en" sz="1400"/>
              <a:t>uses to create new instances</a:t>
            </a:r>
            <a:endParaRPr sz="1400"/>
          </a:p>
        </p:txBody>
      </p:sp>
      <p:sp>
        <p:nvSpPr>
          <p:cNvPr id="502" name="Google Shape;502;p67"/>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03" name="Google Shape;503;p6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04" name="Google Shape;504;p67"/>
          <p:cNvPicPr preferRelativeResize="0"/>
          <p:nvPr/>
        </p:nvPicPr>
        <p:blipFill>
          <a:blip r:embed="rId3">
            <a:alphaModFix/>
          </a:blip>
          <a:stretch>
            <a:fillRect/>
          </a:stretch>
        </p:blipFill>
        <p:spPr>
          <a:xfrm>
            <a:off x="4884425" y="2043020"/>
            <a:ext cx="3367500" cy="175050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8"/>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Inspecting the prototype</a:t>
            </a:r>
            <a:endParaRPr/>
          </a:p>
        </p:txBody>
      </p:sp>
      <p:sp>
        <p:nvSpPr>
          <p:cNvPr id="510" name="Google Shape;510;p68"/>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t>The prototype object also has its own </a:t>
            </a:r>
            <a:r>
              <a:rPr lang="en" sz="1400">
                <a:latin typeface="Courier New"/>
                <a:ea typeface="Courier New"/>
                <a:cs typeface="Courier New"/>
                <a:sym typeface="Courier New"/>
              </a:rPr>
              <a:t>[[Prototype]]</a:t>
            </a:r>
            <a:r>
              <a:rPr lang="en" sz="1400"/>
              <a:t> property</a:t>
            </a:r>
            <a:endParaRPr sz="1400"/>
          </a:p>
          <a:p>
            <a:pPr indent="0" lvl="0" marL="0" rtl="0" algn="l">
              <a:spcBef>
                <a:spcPts val="800"/>
              </a:spcBef>
              <a:spcAft>
                <a:spcPts val="0"/>
              </a:spcAft>
              <a:buNone/>
            </a:pPr>
            <a:r>
              <a:rPr lang="en" sz="1400"/>
              <a:t>In PBI, the chain or references from instance to prototype to constructor is how Javascript knows how to find the methods and properties for the instance</a:t>
            </a:r>
            <a:endParaRPr sz="1400"/>
          </a:p>
          <a:p>
            <a:pPr indent="-317500" lvl="0" marL="457200" rtl="0" algn="l">
              <a:spcBef>
                <a:spcPts val="800"/>
              </a:spcBef>
              <a:spcAft>
                <a:spcPts val="0"/>
              </a:spcAft>
              <a:buSzPts val="1400"/>
              <a:buChar char="-"/>
            </a:pPr>
            <a:r>
              <a:rPr lang="en" sz="1400"/>
              <a:t>Classes use these same techniques</a:t>
            </a:r>
            <a:endParaRPr sz="1400"/>
          </a:p>
        </p:txBody>
      </p:sp>
      <p:sp>
        <p:nvSpPr>
          <p:cNvPr id="511" name="Google Shape;511;p68"/>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12" name="Google Shape;512;p6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13" name="Google Shape;513;p68"/>
          <p:cNvPicPr preferRelativeResize="0"/>
          <p:nvPr/>
        </p:nvPicPr>
        <p:blipFill>
          <a:blip r:embed="rId3">
            <a:alphaModFix/>
          </a:blip>
          <a:stretch>
            <a:fillRect/>
          </a:stretch>
        </p:blipFill>
        <p:spPr>
          <a:xfrm>
            <a:off x="4884425" y="2043020"/>
            <a:ext cx="3367500" cy="175050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9"/>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Adding a Dog class</a:t>
            </a:r>
            <a:endParaRPr/>
          </a:p>
        </p:txBody>
      </p:sp>
      <p:sp>
        <p:nvSpPr>
          <p:cNvPr id="519" name="Google Shape;519;p69"/>
          <p:cNvSpPr txBox="1"/>
          <p:nvPr>
            <p:ph idx="1" type="body"/>
          </p:nvPr>
        </p:nvSpPr>
        <p:spPr>
          <a:xfrm>
            <a:off x="1044350" y="1468375"/>
            <a:ext cx="3367500" cy="289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constructor</a:t>
            </a:r>
            <a:r>
              <a:rPr lang="en"/>
              <a:t> method here is equivalent to the </a:t>
            </a:r>
            <a:r>
              <a:rPr lang="en">
                <a:latin typeface="Courier New"/>
                <a:ea typeface="Courier New"/>
                <a:cs typeface="Courier New"/>
                <a:sym typeface="Courier New"/>
              </a:rPr>
              <a:t>Cat</a:t>
            </a:r>
            <a:r>
              <a:rPr lang="en"/>
              <a:t> constructor function</a:t>
            </a:r>
            <a:endParaRPr/>
          </a:p>
          <a:p>
            <a:pPr indent="0" lvl="0" marL="0" rtl="0" algn="l">
              <a:spcBef>
                <a:spcPts val="800"/>
              </a:spcBef>
              <a:spcAft>
                <a:spcPts val="800"/>
              </a:spcAft>
              <a:buNone/>
            </a:pPr>
            <a:r>
              <a:rPr lang="en"/>
              <a:t>The </a:t>
            </a:r>
            <a:r>
              <a:rPr lang="en">
                <a:latin typeface="Courier New"/>
                <a:ea typeface="Courier New"/>
                <a:cs typeface="Courier New"/>
                <a:sym typeface="Courier New"/>
              </a:rPr>
              <a:t>sayHello</a:t>
            </a:r>
            <a:r>
              <a:rPr lang="en"/>
              <a:t> method is equivalent to </a:t>
            </a:r>
            <a:r>
              <a:rPr lang="en">
                <a:latin typeface="Courier New"/>
                <a:ea typeface="Courier New"/>
                <a:cs typeface="Courier New"/>
                <a:sym typeface="Courier New"/>
              </a:rPr>
              <a:t>Cat.prototype.sayHello</a:t>
            </a:r>
            <a:endParaRPr>
              <a:latin typeface="Courier New"/>
              <a:ea typeface="Courier New"/>
              <a:cs typeface="Courier New"/>
              <a:sym typeface="Courier New"/>
            </a:endParaRPr>
          </a:p>
        </p:txBody>
      </p:sp>
      <p:sp>
        <p:nvSpPr>
          <p:cNvPr id="520" name="Google Shape;520;p69"/>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21" name="Google Shape;521;p6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22" name="Google Shape;522;p69"/>
          <p:cNvPicPr preferRelativeResize="0"/>
          <p:nvPr/>
        </p:nvPicPr>
        <p:blipFill>
          <a:blip r:embed="rId3">
            <a:alphaModFix/>
          </a:blip>
          <a:stretch>
            <a:fillRect/>
          </a:stretch>
        </p:blipFill>
        <p:spPr>
          <a:xfrm>
            <a:off x="4957841" y="1468375"/>
            <a:ext cx="3220671" cy="2899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0"/>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Comparing Cat and Dog objects</a:t>
            </a:r>
            <a:endParaRPr/>
          </a:p>
        </p:txBody>
      </p:sp>
      <p:sp>
        <p:nvSpPr>
          <p:cNvPr id="528" name="Google Shape;528;p70"/>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29" name="Google Shape;529;p70"/>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30" name="Google Shape;530;p7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31" name="Google Shape;531;p70"/>
          <p:cNvPicPr preferRelativeResize="0"/>
          <p:nvPr/>
        </p:nvPicPr>
        <p:blipFill>
          <a:blip r:embed="rId3">
            <a:alphaModFix/>
          </a:blip>
          <a:stretch>
            <a:fillRect/>
          </a:stretch>
        </p:blipFill>
        <p:spPr>
          <a:xfrm>
            <a:off x="4884425" y="1848870"/>
            <a:ext cx="3367500" cy="2138818"/>
          </a:xfrm>
          <a:prstGeom prst="rect">
            <a:avLst/>
          </a:prstGeom>
          <a:noFill/>
          <a:ln>
            <a:noFill/>
          </a:ln>
        </p:spPr>
      </p:pic>
      <p:pic>
        <p:nvPicPr>
          <p:cNvPr id="532" name="Google Shape;532;p70"/>
          <p:cNvPicPr preferRelativeResize="0"/>
          <p:nvPr/>
        </p:nvPicPr>
        <p:blipFill>
          <a:blip r:embed="rId4">
            <a:alphaModFix/>
          </a:blip>
          <a:stretch>
            <a:fillRect/>
          </a:stretch>
        </p:blipFill>
        <p:spPr>
          <a:xfrm>
            <a:off x="998688" y="2019300"/>
            <a:ext cx="3458825" cy="179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100"/>
              <a:t>JavaScript Classes (cont’d)</a:t>
            </a:r>
            <a:endParaRPr sz="3100"/>
          </a:p>
        </p:txBody>
      </p:sp>
      <p:sp>
        <p:nvSpPr>
          <p:cNvPr id="111" name="Google Shape;111;p17"/>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0" lvl="0" marL="457200" rtl="0" algn="l">
              <a:spcBef>
                <a:spcPts val="0"/>
              </a:spcBef>
              <a:spcAft>
                <a:spcPts val="0"/>
              </a:spcAft>
              <a:buNone/>
            </a:pPr>
            <a:r>
              <a:rPr lang="en" sz="2000"/>
              <a:t>A Player class in a game might include properties such as:</a:t>
            </a:r>
            <a:endParaRPr sz="2000"/>
          </a:p>
          <a:p>
            <a:pPr indent="-355600" lvl="0" marL="914400" rtl="0" algn="l">
              <a:lnSpc>
                <a:spcPct val="100000"/>
              </a:lnSpc>
              <a:spcBef>
                <a:spcPts val="0"/>
              </a:spcBef>
              <a:spcAft>
                <a:spcPts val="0"/>
              </a:spcAft>
              <a:buSzPts val="2000"/>
              <a:buChar char="-"/>
            </a:pPr>
            <a:r>
              <a:rPr lang="en" sz="2000"/>
              <a:t>Player’s name</a:t>
            </a:r>
            <a:endParaRPr sz="2000"/>
          </a:p>
          <a:p>
            <a:pPr indent="-355600" lvl="0" marL="914400" rtl="0" algn="l">
              <a:lnSpc>
                <a:spcPct val="100000"/>
              </a:lnSpc>
              <a:spcBef>
                <a:spcPts val="0"/>
              </a:spcBef>
              <a:spcAft>
                <a:spcPts val="0"/>
              </a:spcAft>
              <a:buSzPts val="2000"/>
              <a:buChar char="-"/>
            </a:pPr>
            <a:r>
              <a:rPr lang="en" sz="2000"/>
              <a:t>Health level</a:t>
            </a:r>
            <a:endParaRPr sz="2000"/>
          </a:p>
          <a:p>
            <a:pPr indent="-355600" lvl="0" marL="914400" rtl="0" algn="l">
              <a:spcBef>
                <a:spcPts val="0"/>
              </a:spcBef>
              <a:spcAft>
                <a:spcPts val="0"/>
              </a:spcAft>
              <a:buSzPts val="2000"/>
              <a:buChar char="-"/>
            </a:pPr>
            <a:r>
              <a:rPr lang="en" sz="2000"/>
              <a:t>Position in the environment</a:t>
            </a:r>
            <a:endParaRPr sz="2000"/>
          </a:p>
        </p:txBody>
      </p:sp>
      <p:sp>
        <p:nvSpPr>
          <p:cNvPr id="112" name="Google Shape;112;p1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1"/>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900"/>
              <a:t>Accessing the </a:t>
            </a:r>
            <a:r>
              <a:rPr lang="en" sz="2900">
                <a:latin typeface="Courier New"/>
                <a:ea typeface="Courier New"/>
                <a:cs typeface="Courier New"/>
                <a:sym typeface="Courier New"/>
              </a:rPr>
              <a:t>[[Prototype]]</a:t>
            </a:r>
            <a:r>
              <a:rPr lang="en" sz="2900"/>
              <a:t> property</a:t>
            </a:r>
            <a:endParaRPr sz="2900"/>
          </a:p>
        </p:txBody>
      </p:sp>
      <p:sp>
        <p:nvSpPr>
          <p:cNvPr id="538" name="Google Shape;538;p71"/>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 can access an object’s </a:t>
            </a:r>
            <a:r>
              <a:rPr lang="en">
                <a:latin typeface="Courier New"/>
                <a:ea typeface="Courier New"/>
                <a:cs typeface="Courier New"/>
                <a:sym typeface="Courier New"/>
              </a:rPr>
              <a:t>[[Prototype]] </a:t>
            </a:r>
            <a:r>
              <a:rPr lang="en"/>
              <a:t>property directly in code through </a:t>
            </a:r>
            <a:r>
              <a:rPr lang="en">
                <a:latin typeface="Courier New"/>
                <a:ea typeface="Courier New"/>
                <a:cs typeface="Courier New"/>
                <a:sym typeface="Courier New"/>
              </a:rPr>
              <a:t>name.__proto__</a:t>
            </a:r>
            <a:endParaRPr>
              <a:latin typeface="Courier New"/>
              <a:ea typeface="Courier New"/>
              <a:cs typeface="Courier New"/>
              <a:sym typeface="Courier New"/>
            </a:endParaRPr>
          </a:p>
          <a:p>
            <a:pPr indent="-355600" lvl="0" marL="457200" rtl="0" algn="l">
              <a:spcBef>
                <a:spcPts val="800"/>
              </a:spcBef>
              <a:spcAft>
                <a:spcPts val="0"/>
              </a:spcAft>
              <a:buSzPts val="2000"/>
              <a:buChar char="-"/>
            </a:pPr>
            <a:r>
              <a:rPr lang="en"/>
              <a:t>That’s two underscores at the start and two at the end</a:t>
            </a:r>
            <a:endParaRPr/>
          </a:p>
        </p:txBody>
      </p:sp>
      <p:sp>
        <p:nvSpPr>
          <p:cNvPr id="539" name="Google Shape;539;p7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40" name="Google Shape;540;p71"/>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pic>
        <p:nvPicPr>
          <p:cNvPr id="541" name="Google Shape;541;p71"/>
          <p:cNvPicPr preferRelativeResize="0"/>
          <p:nvPr/>
        </p:nvPicPr>
        <p:blipFill>
          <a:blip r:embed="rId3">
            <a:alphaModFix/>
          </a:blip>
          <a:stretch>
            <a:fillRect/>
          </a:stretch>
        </p:blipFill>
        <p:spPr>
          <a:xfrm>
            <a:off x="4884425" y="2175833"/>
            <a:ext cx="3367500" cy="148489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2"/>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Object.prototype</a:t>
            </a:r>
            <a:endParaRPr/>
          </a:p>
        </p:txBody>
      </p:sp>
      <p:sp>
        <p:nvSpPr>
          <p:cNvPr id="547" name="Google Shape;547;p72"/>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100"/>
              <a:t>Any object not created with an explicit constructor function is implicitly created with JavaScript’s built-in Object constructor function</a:t>
            </a:r>
            <a:endParaRPr sz="2100"/>
          </a:p>
          <a:p>
            <a:pPr indent="-361950" lvl="0" marL="457200" rtl="0" algn="l">
              <a:spcBef>
                <a:spcPts val="800"/>
              </a:spcBef>
              <a:spcAft>
                <a:spcPts val="0"/>
              </a:spcAft>
              <a:buSzPts val="2100"/>
              <a:buChar char="-"/>
            </a:pPr>
            <a:r>
              <a:rPr lang="en" sz="2100"/>
              <a:t>This function references Object.prototype as its prototype</a:t>
            </a:r>
            <a:endParaRPr sz="2100"/>
          </a:p>
          <a:p>
            <a:pPr indent="-361950" lvl="0" marL="457200" rtl="0" algn="l">
              <a:spcBef>
                <a:spcPts val="0"/>
              </a:spcBef>
              <a:spcAft>
                <a:spcPts val="0"/>
              </a:spcAft>
              <a:buSzPts val="2100"/>
              <a:buChar char="-"/>
            </a:pPr>
            <a:r>
              <a:rPr lang="en" sz="2100"/>
              <a:t>Object.prototype contains basic methods that all objects should inherit</a:t>
            </a:r>
            <a:endParaRPr sz="2100"/>
          </a:p>
        </p:txBody>
      </p:sp>
      <p:sp>
        <p:nvSpPr>
          <p:cNvPr id="548" name="Google Shape;548;p7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3"/>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Object.prototype (cont’d)</a:t>
            </a:r>
            <a:endParaRPr/>
          </a:p>
        </p:txBody>
      </p:sp>
      <p:sp>
        <p:nvSpPr>
          <p:cNvPr id="554" name="Google Shape;554;p73"/>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300"/>
              <a:t>Object.prototype is the final prototype in the chain of prototype references</a:t>
            </a:r>
            <a:endParaRPr sz="2300"/>
          </a:p>
          <a:p>
            <a:pPr indent="-374650" lvl="0" marL="457200" rtl="0" algn="l">
              <a:spcBef>
                <a:spcPts val="800"/>
              </a:spcBef>
              <a:spcAft>
                <a:spcPts val="0"/>
              </a:spcAft>
              <a:buSzPts val="2300"/>
              <a:buChar char="-"/>
            </a:pPr>
            <a:r>
              <a:rPr lang="en" sz="2300"/>
              <a:t>Its [[Prototype]] property’s value is null</a:t>
            </a:r>
            <a:endParaRPr sz="2300"/>
          </a:p>
          <a:p>
            <a:pPr indent="-374650" lvl="0" marL="457200" rtl="0" algn="l">
              <a:spcBef>
                <a:spcPts val="0"/>
              </a:spcBef>
              <a:spcAft>
                <a:spcPts val="0"/>
              </a:spcAft>
              <a:buSzPts val="2300"/>
              <a:buChar char="-"/>
            </a:pPr>
            <a:r>
              <a:rPr lang="en" sz="2300"/>
              <a:t>All objects eventually trace their origin back to Object.prototype</a:t>
            </a:r>
            <a:endParaRPr sz="2300"/>
          </a:p>
        </p:txBody>
      </p:sp>
      <p:sp>
        <p:nvSpPr>
          <p:cNvPr id="555" name="Google Shape;555;p7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4"/>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k</a:t>
            </a:r>
            <a:r>
              <a:rPr lang="en"/>
              <a:t>iki and Object.prototype</a:t>
            </a:r>
            <a:endParaRPr/>
          </a:p>
        </p:txBody>
      </p:sp>
      <p:sp>
        <p:nvSpPr>
          <p:cNvPr id="561" name="Google Shape;561;p74"/>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62" name="Google Shape;562;p7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63" name="Google Shape;563;p74"/>
          <p:cNvPicPr preferRelativeResize="0"/>
          <p:nvPr/>
        </p:nvPicPr>
        <p:blipFill>
          <a:blip r:embed="rId3">
            <a:alphaModFix/>
          </a:blip>
          <a:stretch>
            <a:fillRect/>
          </a:stretch>
        </p:blipFill>
        <p:spPr>
          <a:xfrm>
            <a:off x="1885110" y="1468375"/>
            <a:ext cx="5373791" cy="27576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5"/>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Prototypes of object literals</a:t>
            </a:r>
            <a:endParaRPr/>
          </a:p>
        </p:txBody>
      </p:sp>
      <p:sp>
        <p:nvSpPr>
          <p:cNvPr id="569" name="Google Shape;569;p75"/>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70" name="Google Shape;570;p7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71" name="Google Shape;571;p75"/>
          <p:cNvPicPr preferRelativeResize="0"/>
          <p:nvPr/>
        </p:nvPicPr>
        <p:blipFill>
          <a:blip r:embed="rId3">
            <a:alphaModFix/>
          </a:blip>
          <a:stretch>
            <a:fillRect/>
          </a:stretch>
        </p:blipFill>
        <p:spPr>
          <a:xfrm>
            <a:off x="2598401" y="1981900"/>
            <a:ext cx="4258251" cy="2244075"/>
          </a:xfrm>
          <a:prstGeom prst="rect">
            <a:avLst/>
          </a:prstGeom>
          <a:noFill/>
          <a:ln>
            <a:noFill/>
          </a:ln>
        </p:spPr>
      </p:pic>
      <p:pic>
        <p:nvPicPr>
          <p:cNvPr id="572" name="Google Shape;572;p75"/>
          <p:cNvPicPr preferRelativeResize="0"/>
          <p:nvPr/>
        </p:nvPicPr>
        <p:blipFill>
          <a:blip r:embed="rId4">
            <a:alphaModFix/>
          </a:blip>
          <a:stretch>
            <a:fillRect/>
          </a:stretch>
        </p:blipFill>
        <p:spPr>
          <a:xfrm>
            <a:off x="2550637" y="1594075"/>
            <a:ext cx="4353776" cy="3878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6"/>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578" name="Google Shape;578;p76"/>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579" name="Google Shape;579;p7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100"/>
              <a:t>JavaScript Classes (cont’d)</a:t>
            </a:r>
            <a:endParaRPr sz="3100"/>
          </a:p>
        </p:txBody>
      </p:sp>
      <p:sp>
        <p:nvSpPr>
          <p:cNvPr id="118" name="Google Shape;118;p1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9" name="Google Shape;119;p18"/>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457200" lvl="0" marL="0" rtl="0" algn="l">
              <a:spcBef>
                <a:spcPts val="0"/>
              </a:spcBef>
              <a:spcAft>
                <a:spcPts val="0"/>
              </a:spcAft>
              <a:buNone/>
            </a:pPr>
            <a:r>
              <a:rPr lang="en" sz="2000"/>
              <a:t>A Player class</a:t>
            </a:r>
            <a:r>
              <a:rPr lang="en" sz="2000"/>
              <a:t> might include methods such as:</a:t>
            </a:r>
            <a:endParaRPr sz="2000"/>
          </a:p>
          <a:p>
            <a:pPr indent="-355600" lvl="0" marL="914400" rtl="0" algn="l">
              <a:lnSpc>
                <a:spcPct val="100000"/>
              </a:lnSpc>
              <a:spcBef>
                <a:spcPts val="0"/>
              </a:spcBef>
              <a:spcAft>
                <a:spcPts val="0"/>
              </a:spcAft>
              <a:buSzPts val="2000"/>
              <a:buChar char="-"/>
            </a:pPr>
            <a:r>
              <a:rPr lang="en" sz="2000"/>
              <a:t>Moving</a:t>
            </a:r>
            <a:endParaRPr sz="2000"/>
          </a:p>
          <a:p>
            <a:pPr indent="-355600" lvl="0" marL="914400" rtl="0" algn="l">
              <a:lnSpc>
                <a:spcPct val="100000"/>
              </a:lnSpc>
              <a:spcBef>
                <a:spcPts val="0"/>
              </a:spcBef>
              <a:spcAft>
                <a:spcPts val="0"/>
              </a:spcAft>
              <a:buSzPts val="2000"/>
              <a:buChar char="-"/>
            </a:pPr>
            <a:r>
              <a:rPr lang="en" sz="2000"/>
              <a:t>Firing a weapon</a:t>
            </a:r>
            <a:endParaRPr sz="2000"/>
          </a:p>
          <a:p>
            <a:pPr indent="-355600" lvl="0" marL="914400" rtl="0" algn="l">
              <a:lnSpc>
                <a:spcPct val="100000"/>
              </a:lnSpc>
              <a:spcBef>
                <a:spcPts val="0"/>
              </a:spcBef>
              <a:spcAft>
                <a:spcPts val="0"/>
              </a:spcAft>
              <a:buSzPts val="2000"/>
              <a:buChar char="-"/>
            </a:pPr>
            <a:r>
              <a:rPr lang="en" sz="2000"/>
              <a:t>Picking up an item</a:t>
            </a:r>
            <a:endParaRPr sz="2000"/>
          </a:p>
          <a:p>
            <a:pPr indent="0" lvl="0" marL="0" rtl="0" algn="l">
              <a:lnSpc>
                <a:spcPct val="100000"/>
              </a:lnSpc>
              <a:spcBef>
                <a:spcPts val="1000"/>
              </a:spcBef>
              <a:spcAft>
                <a:spcPts val="0"/>
              </a:spcAft>
              <a:buNone/>
            </a:pPr>
            <a:r>
              <a:rPr lang="en" sz="2000"/>
              <a:t>	The class could then be used to create multiple players</a:t>
            </a:r>
            <a:endParaRPr sz="2000"/>
          </a:p>
          <a:p>
            <a:pPr indent="-323850" lvl="0" marL="914400" rtl="0" algn="l">
              <a:spcBef>
                <a:spcPts val="1000"/>
              </a:spcBef>
              <a:spcAft>
                <a:spcPts val="0"/>
              </a:spcAft>
              <a:buSzPts val="1500"/>
              <a:buChar char="-"/>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100"/>
              <a:t>JavaScript Classes (cont’d)</a:t>
            </a:r>
            <a:endParaRPr sz="3100"/>
          </a:p>
        </p:txBody>
      </p:sp>
      <p:sp>
        <p:nvSpPr>
          <p:cNvPr id="125" name="Google Shape;125;p1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6" name="Google Shape;126;p19"/>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1500"/>
              <a:t>Here is our scenario: </a:t>
            </a:r>
            <a:endParaRPr sz="1500"/>
          </a:p>
          <a:p>
            <a:pPr indent="-323850" lvl="0" marL="457200" rtl="0" algn="l">
              <a:lnSpc>
                <a:spcPct val="100000"/>
              </a:lnSpc>
              <a:spcBef>
                <a:spcPts val="1000"/>
              </a:spcBef>
              <a:spcAft>
                <a:spcPts val="0"/>
              </a:spcAft>
              <a:buSzPts val="1500"/>
              <a:buChar char="-"/>
            </a:pPr>
            <a:r>
              <a:rPr lang="en" sz="1500"/>
              <a:t>We are creating classes for a game with user-controlled players and computer-controlled enemies</a:t>
            </a:r>
            <a:endParaRPr sz="1500"/>
          </a:p>
          <a:p>
            <a:pPr indent="-323850" lvl="0" marL="457200" rtl="0" algn="l">
              <a:lnSpc>
                <a:spcPct val="100000"/>
              </a:lnSpc>
              <a:spcBef>
                <a:spcPts val="1000"/>
              </a:spcBef>
              <a:spcAft>
                <a:spcPts val="0"/>
              </a:spcAft>
              <a:buSzPts val="1500"/>
              <a:buChar char="-"/>
            </a:pPr>
            <a:r>
              <a:rPr lang="en" sz="1500"/>
              <a:t>The object of the game is for the players to avoid enemy attacks (perhaps in a maze the player needs to exit)</a:t>
            </a:r>
            <a:endParaRPr sz="1500"/>
          </a:p>
          <a:p>
            <a:pPr indent="-323850" lvl="0" marL="457200" rtl="0" algn="l">
              <a:lnSpc>
                <a:spcPct val="100000"/>
              </a:lnSpc>
              <a:spcBef>
                <a:spcPts val="1000"/>
              </a:spcBef>
              <a:spcAft>
                <a:spcPts val="0"/>
              </a:spcAft>
              <a:buSzPts val="1500"/>
              <a:buChar char="-"/>
            </a:pPr>
            <a:r>
              <a:rPr lang="en" sz="1500"/>
              <a:t>Players cannot attack enemies but enemies can attack players</a:t>
            </a:r>
            <a:endParaRPr sz="1500"/>
          </a:p>
          <a:p>
            <a:pPr indent="-323850" lvl="0" marL="457200" rtl="0" algn="l">
              <a:lnSpc>
                <a:spcPct val="100000"/>
              </a:lnSpc>
              <a:spcBef>
                <a:spcPts val="1000"/>
              </a:spcBef>
              <a:spcAft>
                <a:spcPts val="0"/>
              </a:spcAft>
              <a:buSzPts val="1500"/>
              <a:buChar char="-"/>
            </a:pPr>
            <a:r>
              <a:rPr lang="en" sz="1500"/>
              <a:t>Players start with 100 health points and lose 10 health points on every successful enemy attack</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100"/>
              <a:t>JavaScript Classes (cont’d)</a:t>
            </a:r>
            <a:endParaRPr sz="3100"/>
          </a:p>
        </p:txBody>
      </p:sp>
      <p:sp>
        <p:nvSpPr>
          <p:cNvPr id="132" name="Google Shape;132;p20"/>
          <p:cNvSpPr txBox="1"/>
          <p:nvPr>
            <p:ph idx="1" type="body"/>
          </p:nvPr>
        </p:nvSpPr>
        <p:spPr>
          <a:xfrm>
            <a:off x="1044475" y="1468375"/>
            <a:ext cx="7207500" cy="2757600"/>
          </a:xfrm>
          <a:prstGeom prst="rect">
            <a:avLst/>
          </a:prstGeom>
        </p:spPr>
        <p:txBody>
          <a:bodyPr anchorCtr="0" anchor="ctr" bIns="0" lIns="0" spcFirstLastPara="1" rIns="0" wrap="square" tIns="0">
            <a:noAutofit/>
          </a:bodyPr>
          <a:lstStyle/>
          <a:p>
            <a:pPr indent="0" lvl="0" marL="457200" rtl="0" algn="l">
              <a:spcBef>
                <a:spcPts val="0"/>
              </a:spcBef>
              <a:spcAft>
                <a:spcPts val="1000"/>
              </a:spcAft>
              <a:buNone/>
            </a:pPr>
            <a:r>
              <a:rPr lang="en" sz="2000"/>
              <a:t>A specific Player instance would have its own details distinct from other Player instances: its own name, health level, and position. But all instances could use the methods of the Player class.</a:t>
            </a:r>
            <a:endParaRPr sz="2000"/>
          </a:p>
        </p:txBody>
      </p:sp>
      <p:sp>
        <p:nvSpPr>
          <p:cNvPr id="133" name="Google Shape;133;p2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