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60" r:id="rId4"/>
    <p:sldId id="257" r:id="rId5"/>
    <p:sldId id="258" r:id="rId6"/>
    <p:sldId id="259" r:id="rId7"/>
    <p:sldId id="261" r:id="rId8"/>
    <p:sldId id="262" r:id="rId9"/>
    <p:sldId id="263" r:id="rId10"/>
    <p:sldId id="265" r:id="rId11"/>
    <p:sldId id="267" r:id="rId12"/>
    <p:sldId id="269" r:id="rId13"/>
    <p:sldId id="271" r:id="rId14"/>
    <p:sldId id="270"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5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479123-E666-6845-8BE0-9C4B75545DA0}" type="datetimeFigureOut">
              <a:rPr lang="en-US" smtClean="0"/>
              <a:t>2/25/13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5CEA8A-2A9C-9641-8094-42A69C37B66D}" type="slidenum">
              <a:rPr lang="en-US" smtClean="0"/>
              <a:t>‹#›</a:t>
            </a:fld>
            <a:endParaRPr lang="en-US"/>
          </a:p>
        </p:txBody>
      </p:sp>
    </p:spTree>
    <p:extLst>
      <p:ext uri="{BB962C8B-B14F-4D97-AF65-F5344CB8AC3E}">
        <p14:creationId xmlns:p14="http://schemas.microsoft.com/office/powerpoint/2010/main" val="17981142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Presentation by Mindy McAdams, February 2013. ------ CONTACT ----- http://</a:t>
            </a:r>
            <a:r>
              <a:rPr lang="en-US" dirty="0" err="1" smtClean="0"/>
              <a:t>mindymcadams.com</a:t>
            </a:r>
            <a:r>
              <a:rPr lang="en-US" dirty="0" smtClean="0"/>
              <a:t>/ </a:t>
            </a:r>
          </a:p>
          <a:p>
            <a:endParaRPr lang="en-US" dirty="0"/>
          </a:p>
        </p:txBody>
      </p:sp>
      <p:sp>
        <p:nvSpPr>
          <p:cNvPr id="4" name="Slide Number Placeholder 3"/>
          <p:cNvSpPr>
            <a:spLocks noGrp="1"/>
          </p:cNvSpPr>
          <p:nvPr>
            <p:ph type="sldNum" sz="quarter" idx="10"/>
          </p:nvPr>
        </p:nvSpPr>
        <p:spPr/>
        <p:txBody>
          <a:bodyPr/>
          <a:lstStyle/>
          <a:p>
            <a:fld id="{7F5CEA8A-2A9C-9641-8094-42A69C37B66D}" type="slidenum">
              <a:rPr lang="en-US" smtClean="0"/>
              <a:t>1</a:t>
            </a:fld>
            <a:endParaRPr lang="en-US"/>
          </a:p>
        </p:txBody>
      </p:sp>
    </p:spTree>
    <p:extLst>
      <p:ext uri="{BB962C8B-B14F-4D97-AF65-F5344CB8AC3E}">
        <p14:creationId xmlns:p14="http://schemas.microsoft.com/office/powerpoint/2010/main" val="16007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http://www.w3.org/TR/</a:t>
            </a:r>
            <a:r>
              <a:rPr lang="en-US" dirty="0" err="1" smtClean="0"/>
              <a:t>dom</a:t>
            </a:r>
            <a:r>
              <a:rPr lang="en-US" dirty="0" smtClean="0"/>
              <a:t>/ </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10</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software.hixie.ch</a:t>
            </a:r>
            <a:r>
              <a:rPr lang="en-US" dirty="0" smtClean="0"/>
              <a:t>/utilities/</a:t>
            </a:r>
            <a:r>
              <a:rPr lang="en-US" dirty="0" err="1" smtClean="0"/>
              <a:t>js</a:t>
            </a:r>
            <a:r>
              <a:rPr lang="en-US" dirty="0" smtClean="0"/>
              <a:t>/live-</a:t>
            </a:r>
            <a:r>
              <a:rPr lang="en-US" dirty="0" err="1" smtClean="0"/>
              <a:t>dom</a:t>
            </a:r>
            <a:r>
              <a:rPr lang="en-US" dirty="0" smtClean="0"/>
              <a:t>-viewer/ </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11</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http://www.w3.org/TR/</a:t>
            </a:r>
            <a:r>
              <a:rPr lang="en-US" dirty="0" err="1" smtClean="0"/>
              <a:t>dom</a:t>
            </a:r>
            <a:r>
              <a:rPr lang="en-US" dirty="0" smtClean="0"/>
              <a:t>/ </a:t>
            </a:r>
          </a:p>
          <a:p>
            <a:endParaRPr lang="en-US" dirty="0"/>
          </a:p>
        </p:txBody>
      </p:sp>
      <p:sp>
        <p:nvSpPr>
          <p:cNvPr id="4" name="Slide Number Placeholder 3"/>
          <p:cNvSpPr>
            <a:spLocks noGrp="1"/>
          </p:cNvSpPr>
          <p:nvPr>
            <p:ph type="sldNum" sz="quarter" idx="10"/>
          </p:nvPr>
        </p:nvSpPr>
        <p:spPr/>
        <p:txBody>
          <a:bodyPr/>
          <a:lstStyle/>
          <a:p>
            <a:fld id="{7F5CEA8A-2A9C-9641-8094-42A69C37B66D}" type="slidenum">
              <a:rPr lang="en-US" smtClean="0"/>
              <a:t>12</a:t>
            </a:fld>
            <a:endParaRPr lang="en-US"/>
          </a:p>
        </p:txBody>
      </p:sp>
    </p:spTree>
    <p:extLst>
      <p:ext uri="{BB962C8B-B14F-4D97-AF65-F5344CB8AC3E}">
        <p14:creationId xmlns:p14="http://schemas.microsoft.com/office/powerpoint/2010/main" val="180797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www.quirksmode.org</a:t>
            </a:r>
            <a:r>
              <a:rPr lang="en-US" dirty="0" smtClean="0"/>
              <a:t>/</a:t>
            </a:r>
            <a:r>
              <a:rPr lang="en-US" dirty="0" err="1" smtClean="0"/>
              <a:t>dom</a:t>
            </a:r>
            <a:r>
              <a:rPr lang="en-US" dirty="0" smtClean="0"/>
              <a:t>/</a:t>
            </a:r>
            <a:r>
              <a:rPr lang="en-US" dirty="0" err="1" smtClean="0"/>
              <a:t>intro.html</a:t>
            </a:r>
            <a:r>
              <a:rPr lang="en-US" dirty="0" smtClean="0"/>
              <a:t> </a:t>
            </a:r>
            <a:endParaRPr lang="en-US" dirty="0"/>
          </a:p>
        </p:txBody>
      </p:sp>
      <p:sp>
        <p:nvSpPr>
          <p:cNvPr id="4" name="Slide Number Placeholder 3"/>
          <p:cNvSpPr>
            <a:spLocks noGrp="1"/>
          </p:cNvSpPr>
          <p:nvPr>
            <p:ph type="sldNum" sz="quarter" idx="10"/>
          </p:nvPr>
        </p:nvSpPr>
        <p:spPr/>
        <p:txBody>
          <a:bodyPr/>
          <a:lstStyle/>
          <a:p>
            <a:fld id="{7F5CEA8A-2A9C-9641-8094-42A69C37B66D}" type="slidenum">
              <a:rPr lang="en-US" smtClean="0"/>
              <a:t>14</a:t>
            </a:fld>
            <a:endParaRPr lang="en-US"/>
          </a:p>
        </p:txBody>
      </p:sp>
    </p:spTree>
    <p:extLst>
      <p:ext uri="{BB962C8B-B14F-4D97-AF65-F5344CB8AC3E}">
        <p14:creationId xmlns:p14="http://schemas.microsoft.com/office/powerpoint/2010/main" val="41119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Presentation by Mindy McAdams, February 2013. ------ CONTACT ----- http://</a:t>
            </a:r>
            <a:r>
              <a:rPr lang="en-US" dirty="0" err="1" smtClean="0"/>
              <a:t>mindymcadams.com</a:t>
            </a:r>
            <a:r>
              <a:rPr lang="en-US" dirty="0" smtClean="0"/>
              <a:t>/ </a:t>
            </a:r>
          </a:p>
          <a:p>
            <a:endParaRPr lang="en-US" dirty="0"/>
          </a:p>
        </p:txBody>
      </p:sp>
      <p:sp>
        <p:nvSpPr>
          <p:cNvPr id="4" name="Slide Number Placeholder 3"/>
          <p:cNvSpPr>
            <a:spLocks noGrp="1"/>
          </p:cNvSpPr>
          <p:nvPr>
            <p:ph type="sldNum" sz="quarter" idx="10"/>
          </p:nvPr>
        </p:nvSpPr>
        <p:spPr/>
        <p:txBody>
          <a:bodyPr/>
          <a:lstStyle/>
          <a:p>
            <a:fld id="{7F5CEA8A-2A9C-9641-8094-42A69C37B66D}" type="slidenum">
              <a:rPr lang="en-US" smtClean="0"/>
              <a:t>15</a:t>
            </a:fld>
            <a:endParaRPr lang="en-US"/>
          </a:p>
        </p:txBody>
      </p:sp>
    </p:spTree>
    <p:extLst>
      <p:ext uri="{BB962C8B-B14F-4D97-AF65-F5344CB8AC3E}">
        <p14:creationId xmlns:p14="http://schemas.microsoft.com/office/powerpoint/2010/main" val="16007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illustrated by the following images. </a:t>
            </a:r>
            <a:endParaRPr lang="en-US" dirty="0"/>
          </a:p>
        </p:txBody>
      </p:sp>
      <p:sp>
        <p:nvSpPr>
          <p:cNvPr id="4" name="Slide Number Placeholder 3"/>
          <p:cNvSpPr>
            <a:spLocks noGrp="1"/>
          </p:cNvSpPr>
          <p:nvPr>
            <p:ph type="sldNum" sz="quarter" idx="10"/>
          </p:nvPr>
        </p:nvSpPr>
        <p:spPr/>
        <p:txBody>
          <a:bodyPr/>
          <a:lstStyle/>
          <a:p>
            <a:fld id="{7F5CEA8A-2A9C-9641-8094-42A69C37B66D}" type="slidenum">
              <a:rPr lang="en-US" smtClean="0"/>
              <a:t>2</a:t>
            </a:fld>
            <a:endParaRPr lang="en-US"/>
          </a:p>
        </p:txBody>
      </p:sp>
    </p:spTree>
    <p:extLst>
      <p:ext uri="{BB962C8B-B14F-4D97-AF65-F5344CB8AC3E}">
        <p14:creationId xmlns:p14="http://schemas.microsoft.com/office/powerpoint/2010/main" val="199014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places HTML at the top of the DOM.    http://</a:t>
            </a:r>
            <a:r>
              <a:rPr lang="en-US" dirty="0" err="1" smtClean="0"/>
              <a:t>finearts.fontbonne.edu</a:t>
            </a:r>
            <a:r>
              <a:rPr lang="en-US" dirty="0" smtClean="0"/>
              <a:t>/tech/web/script/</a:t>
            </a:r>
            <a:r>
              <a:rPr lang="en-US" dirty="0" err="1" smtClean="0"/>
              <a:t>js_DOM.html</a:t>
            </a:r>
            <a:r>
              <a:rPr lang="en-US" dirty="0" smtClean="0"/>
              <a:t> </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3</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places DOCUMENT at the top of the DOM.    http://</a:t>
            </a:r>
            <a:r>
              <a:rPr lang="en-US" dirty="0" err="1" smtClean="0"/>
              <a:t>dev.opera.com</a:t>
            </a:r>
            <a:r>
              <a:rPr lang="en-US" dirty="0" smtClean="0"/>
              <a:t>/articles/view/traversing-the-</a:t>
            </a:r>
            <a:r>
              <a:rPr lang="en-US" dirty="0" err="1" smtClean="0"/>
              <a:t>dom</a:t>
            </a:r>
            <a:r>
              <a:rPr lang="en-US" dirty="0" smtClean="0"/>
              <a:t>/ </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4</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places WINDOW at the top of the DOM.    http://</a:t>
            </a:r>
            <a:r>
              <a:rPr lang="en-US" dirty="0" err="1" smtClean="0"/>
              <a:t>net.tutsplus.com</a:t>
            </a:r>
            <a:r>
              <a:rPr lang="en-US" dirty="0" smtClean="0"/>
              <a:t>/tutorials/</a:t>
            </a:r>
            <a:r>
              <a:rPr lang="en-US" dirty="0" err="1" smtClean="0"/>
              <a:t>javascript-ajax</a:t>
            </a:r>
            <a:r>
              <a:rPr lang="en-US" dirty="0" smtClean="0"/>
              <a:t>/javascript-and-the-dom-series-lesson-1/</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5</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places HTML in the center, which is odd – but I like the upper branches.   </a:t>
            </a:r>
            <a:r>
              <a:rPr lang="hu-HU" dirty="0" smtClean="0"/>
              <a:t>http://107.22.190.18/deadball/archives/13 </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6</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places WINDOW at the top of the DOM.   http://</a:t>
            </a:r>
            <a:r>
              <a:rPr lang="en-US" dirty="0" err="1" smtClean="0"/>
              <a:t>elvex.ugr.es</a:t>
            </a:r>
            <a:r>
              <a:rPr lang="en-US" dirty="0" smtClean="0"/>
              <a:t>/</a:t>
            </a:r>
            <a:r>
              <a:rPr lang="en-US" dirty="0" err="1" smtClean="0"/>
              <a:t>decsai</a:t>
            </a:r>
            <a:r>
              <a:rPr lang="en-US" dirty="0" smtClean="0"/>
              <a:t>/internet/web/</a:t>
            </a:r>
            <a:r>
              <a:rPr lang="en-US" dirty="0" err="1" smtClean="0"/>
              <a:t>javascript.html</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7</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places DOCUMENT at the top of the DOM.    http://</a:t>
            </a:r>
            <a:r>
              <a:rPr lang="en-US" dirty="0" err="1" smtClean="0"/>
              <a:t>coderbay.com</a:t>
            </a:r>
            <a:r>
              <a:rPr lang="en-US" dirty="0" smtClean="0"/>
              <a:t>/exploring-</a:t>
            </a:r>
            <a:r>
              <a:rPr lang="en-US" dirty="0" err="1" smtClean="0"/>
              <a:t>htm</a:t>
            </a:r>
            <a:r>
              <a:rPr lang="en-US" dirty="0" smtClean="0"/>
              <a:t>-document-object-model-</a:t>
            </a:r>
            <a:r>
              <a:rPr lang="en-US" dirty="0" err="1" smtClean="0"/>
              <a:t>dom</a:t>
            </a:r>
            <a:r>
              <a:rPr lang="en-US" dirty="0" smtClean="0"/>
              <a:t>/ </a:t>
            </a:r>
            <a:endParaRPr lang="en-US" dirty="0"/>
          </a:p>
        </p:txBody>
      </p:sp>
      <p:sp>
        <p:nvSpPr>
          <p:cNvPr id="4" name="Slide Number Placeholder 3"/>
          <p:cNvSpPr>
            <a:spLocks noGrp="1"/>
          </p:cNvSpPr>
          <p:nvPr>
            <p:ph type="sldNum" sz="quarter" idx="10"/>
          </p:nvPr>
        </p:nvSpPr>
        <p:spPr/>
        <p:txBody>
          <a:bodyPr/>
          <a:lstStyle/>
          <a:p>
            <a:fld id="{84F1FCDD-143A-BC41-9D7E-3597191DB32D}" type="slidenum">
              <a:rPr lang="en-US" smtClean="0"/>
              <a:t>8</a:t>
            </a:fld>
            <a:endParaRPr lang="en-US"/>
          </a:p>
        </p:txBody>
      </p:sp>
    </p:spTree>
    <p:extLst>
      <p:ext uri="{BB962C8B-B14F-4D97-AF65-F5344CB8AC3E}">
        <p14:creationId xmlns:p14="http://schemas.microsoft.com/office/powerpoint/2010/main" val="2799400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W3C - World Wide Web Consortium (2005)  “The Document Object Model Activity is closed. The Document Object Model Working Group was closed in the Spring of 2004, after the completion of the DOM Level 3 Recommendations. “ </a:t>
            </a:r>
          </a:p>
          <a:p>
            <a:endParaRPr lang="en-US" dirty="0" smtClean="0"/>
          </a:p>
          <a:p>
            <a:r>
              <a:rPr lang="en-US" dirty="0" smtClean="0"/>
              <a:t>http://www.w3.org/DOM/ </a:t>
            </a:r>
            <a:endParaRPr lang="en-US" dirty="0"/>
          </a:p>
        </p:txBody>
      </p:sp>
      <p:sp>
        <p:nvSpPr>
          <p:cNvPr id="4" name="Slide Number Placeholder 3"/>
          <p:cNvSpPr>
            <a:spLocks noGrp="1"/>
          </p:cNvSpPr>
          <p:nvPr>
            <p:ph type="sldNum" sz="quarter" idx="10"/>
          </p:nvPr>
        </p:nvSpPr>
        <p:spPr/>
        <p:txBody>
          <a:bodyPr/>
          <a:lstStyle/>
          <a:p>
            <a:fld id="{7F5CEA8A-2A9C-9641-8094-42A69C37B66D}" type="slidenum">
              <a:rPr lang="en-US" smtClean="0"/>
              <a:t>9</a:t>
            </a:fld>
            <a:endParaRPr lang="en-US"/>
          </a:p>
        </p:txBody>
      </p:sp>
    </p:spTree>
    <p:extLst>
      <p:ext uri="{BB962C8B-B14F-4D97-AF65-F5344CB8AC3E}">
        <p14:creationId xmlns:p14="http://schemas.microsoft.com/office/powerpoint/2010/main" val="105068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CFF862-23E2-9546-919E-5D1C4FD11E7A}"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3767488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FF862-23E2-9546-919E-5D1C4FD11E7A}"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274096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FF862-23E2-9546-919E-5D1C4FD11E7A}"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346308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FF862-23E2-9546-919E-5D1C4FD11E7A}"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135329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FF862-23E2-9546-919E-5D1C4FD11E7A}"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365109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CFF862-23E2-9546-919E-5D1C4FD11E7A}" type="datetimeFigureOut">
              <a:rPr lang="en-US" smtClean="0"/>
              <a:t>2/25/13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275813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CFF862-23E2-9546-919E-5D1C4FD11E7A}" type="datetimeFigureOut">
              <a:rPr lang="en-US" smtClean="0"/>
              <a:t>2/25/13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266640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CFF862-23E2-9546-919E-5D1C4FD11E7A}" type="datetimeFigureOut">
              <a:rPr lang="en-US" smtClean="0"/>
              <a:t>2/25/13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25887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FF862-23E2-9546-919E-5D1C4FD11E7A}" type="datetimeFigureOut">
              <a:rPr lang="en-US" smtClean="0"/>
              <a:t>2/25/13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341752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FF862-23E2-9546-919E-5D1C4FD11E7A}" type="datetimeFigureOut">
              <a:rPr lang="en-US" smtClean="0"/>
              <a:t>2/25/13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161466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FF862-23E2-9546-919E-5D1C4FD11E7A}" type="datetimeFigureOut">
              <a:rPr lang="en-US" smtClean="0"/>
              <a:t>2/25/13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EA021-8A2F-BE40-B6B0-471AE2873557}" type="slidenum">
              <a:rPr lang="en-US" smtClean="0"/>
              <a:t>‹#›</a:t>
            </a:fld>
            <a:endParaRPr lang="en-US"/>
          </a:p>
        </p:txBody>
      </p:sp>
    </p:spTree>
    <p:extLst>
      <p:ext uri="{BB962C8B-B14F-4D97-AF65-F5344CB8AC3E}">
        <p14:creationId xmlns:p14="http://schemas.microsoft.com/office/powerpoint/2010/main" val="42101407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FF862-23E2-9546-919E-5D1C4FD11E7A}" type="datetimeFigureOut">
              <a:rPr lang="en-US" smtClean="0"/>
              <a:t>2/25/13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EA021-8A2F-BE40-B6B0-471AE2873557}" type="slidenum">
              <a:rPr lang="en-US" smtClean="0"/>
              <a:t>‹#›</a:t>
            </a:fld>
            <a:endParaRPr lang="en-US"/>
          </a:p>
        </p:txBody>
      </p:sp>
    </p:spTree>
    <p:extLst>
      <p:ext uri="{BB962C8B-B14F-4D97-AF65-F5344CB8AC3E}">
        <p14:creationId xmlns:p14="http://schemas.microsoft.com/office/powerpoint/2010/main" val="10097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www.w3.org/TR/dom/"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oftware.hixie.ch/utilities/js/live-dom-viewer/"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quirksmode.org/dom/intro.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finearts.fontbonne.edu/tech/web/script/js_DOM.html"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hyperlink" Target="http://dev.opera.com/articles/view/traversing-the-dom/"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net.tutsplus.com/tutorials/javascript-ajax/javascript-and-the-dom-series-lesson-1/" TargetMode="External"/><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107.22.190.18/deadball/archives/13" TargetMode="External"/><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hyperlink" Target="http://elvex.ugr.es/decsai/internet/web/javascript.html"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hyperlink" Target="http://coderbay.com/exploring-htm-document-object-model-dom/" TargetMode="External"/><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Document Object Model (DOM)</a:t>
            </a:r>
            <a:endParaRPr lang="en-US" dirty="0"/>
          </a:p>
        </p:txBody>
      </p:sp>
      <p:sp>
        <p:nvSpPr>
          <p:cNvPr id="3" name="Subtitle 2"/>
          <p:cNvSpPr>
            <a:spLocks noGrp="1"/>
          </p:cNvSpPr>
          <p:nvPr>
            <p:ph type="subTitle" idx="1"/>
          </p:nvPr>
        </p:nvSpPr>
        <p:spPr/>
        <p:txBody>
          <a:bodyPr/>
          <a:lstStyle/>
          <a:p>
            <a:r>
              <a:rPr lang="en-US" dirty="0" smtClean="0"/>
              <a:t>An introduction to the concept</a:t>
            </a:r>
            <a:endParaRPr lang="en-US" dirty="0"/>
          </a:p>
        </p:txBody>
      </p:sp>
    </p:spTree>
    <p:extLst>
      <p:ext uri="{BB962C8B-B14F-4D97-AF65-F5344CB8AC3E}">
        <p14:creationId xmlns:p14="http://schemas.microsoft.com/office/powerpoint/2010/main" val="79324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5749" y="348181"/>
            <a:ext cx="8503920" cy="5612130"/>
          </a:xfrm>
          <a:ln>
            <a:solidFill>
              <a:schemeClr val="tx1">
                <a:lumMod val="50000"/>
                <a:lumOff val="50000"/>
              </a:schemeClr>
            </a:solidFill>
          </a:ln>
          <a:effectLst>
            <a:outerShdw blurRad="101600" dist="101600" dir="8100000" algn="tl" rotWithShape="0">
              <a:srgbClr val="000000">
                <a:alpha val="30000"/>
              </a:srgbClr>
            </a:outerShdw>
          </a:effectLst>
        </p:spPr>
      </p:pic>
      <p:sp>
        <p:nvSpPr>
          <p:cNvPr id="4" name="Rectangle 3"/>
          <p:cNvSpPr/>
          <p:nvPr/>
        </p:nvSpPr>
        <p:spPr>
          <a:xfrm>
            <a:off x="0" y="6202211"/>
            <a:ext cx="9144000" cy="369332"/>
          </a:xfrm>
          <a:prstGeom prst="rect">
            <a:avLst/>
          </a:prstGeom>
        </p:spPr>
        <p:txBody>
          <a:bodyPr wrap="square">
            <a:spAutoFit/>
          </a:bodyPr>
          <a:lstStyle/>
          <a:p>
            <a:pPr algn="ctr"/>
            <a:r>
              <a:rPr lang="en-US" dirty="0" smtClean="0"/>
              <a:t>The definitive source: </a:t>
            </a:r>
            <a:r>
              <a:rPr lang="en-US" dirty="0" smtClean="0">
                <a:hlinkClick r:id="rId4"/>
              </a:rPr>
              <a:t>http://www.w3.org/TR/dom/</a:t>
            </a:r>
            <a:r>
              <a:rPr lang="en-US" dirty="0" smtClean="0"/>
              <a:t>  </a:t>
            </a:r>
            <a:endParaRPr lang="en-US" dirty="0"/>
          </a:p>
        </p:txBody>
      </p:sp>
    </p:spTree>
    <p:extLst>
      <p:ext uri="{BB962C8B-B14F-4D97-AF65-F5344CB8AC3E}">
        <p14:creationId xmlns:p14="http://schemas.microsoft.com/office/powerpoint/2010/main" val="33034332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44194" y="100003"/>
            <a:ext cx="5699760" cy="6471920"/>
          </a:xfrm>
          <a:ln>
            <a:solidFill>
              <a:schemeClr val="tx1">
                <a:lumMod val="50000"/>
                <a:lumOff val="50000"/>
              </a:schemeClr>
            </a:solidFill>
          </a:ln>
          <a:effectLst>
            <a:outerShdw blurRad="101600" dist="101600" dir="8100000" algn="tl" rotWithShape="0">
              <a:srgbClr val="000000">
                <a:alpha val="30000"/>
              </a:srgbClr>
            </a:outerShdw>
          </a:effectLst>
        </p:spPr>
      </p:pic>
      <p:sp>
        <p:nvSpPr>
          <p:cNvPr id="4" name="Rectangle 3"/>
          <p:cNvSpPr/>
          <p:nvPr/>
        </p:nvSpPr>
        <p:spPr>
          <a:xfrm>
            <a:off x="6405984" y="3709601"/>
            <a:ext cx="2592874" cy="2862322"/>
          </a:xfrm>
          <a:prstGeom prst="rect">
            <a:avLst/>
          </a:prstGeom>
        </p:spPr>
        <p:txBody>
          <a:bodyPr wrap="square">
            <a:spAutoFit/>
          </a:bodyPr>
          <a:lstStyle/>
          <a:p>
            <a:r>
              <a:rPr lang="en-US" sz="2000" dirty="0" smtClean="0"/>
              <a:t>If you example the source of any HTML page in the W3C’s recommended </a:t>
            </a:r>
            <a:br>
              <a:rPr lang="en-US" sz="2000" dirty="0" smtClean="0"/>
            </a:br>
            <a:r>
              <a:rPr lang="en-US" sz="2000" dirty="0" smtClean="0"/>
              <a:t>“</a:t>
            </a:r>
            <a:r>
              <a:rPr lang="en-US" sz="2000" dirty="0" smtClean="0">
                <a:hlinkClick r:id="rId4"/>
              </a:rPr>
              <a:t>Live DOM Viewer</a:t>
            </a:r>
            <a:r>
              <a:rPr lang="en-US" sz="2000" dirty="0" smtClean="0"/>
              <a:t>,” you can easily see the “tree.” This illustrates the actual DOM of a real document. </a:t>
            </a:r>
            <a:endParaRPr lang="en-US" sz="2000" dirty="0"/>
          </a:p>
        </p:txBody>
      </p:sp>
    </p:spTree>
    <p:extLst>
      <p:ext uri="{BB962C8B-B14F-4D97-AF65-F5344CB8AC3E}">
        <p14:creationId xmlns:p14="http://schemas.microsoft.com/office/powerpoint/2010/main" val="31171876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tree of nodes”</a:t>
            </a:r>
            <a:endParaRPr lang="en-US" dirty="0"/>
          </a:p>
        </p:txBody>
      </p:sp>
      <p:sp>
        <p:nvSpPr>
          <p:cNvPr id="6" name="Content Placeholder 5"/>
          <p:cNvSpPr>
            <a:spLocks noGrp="1"/>
          </p:cNvSpPr>
          <p:nvPr>
            <p:ph idx="1"/>
          </p:nvPr>
        </p:nvSpPr>
        <p:spPr/>
        <p:txBody>
          <a:bodyPr>
            <a:normAutofit/>
          </a:bodyPr>
          <a:lstStyle/>
          <a:p>
            <a:r>
              <a:rPr lang="en-US" dirty="0" smtClean="0"/>
              <a:t>A document is represented as a tree of </a:t>
            </a:r>
            <a:r>
              <a:rPr lang="en-US" dirty="0" smtClean="0">
                <a:solidFill>
                  <a:srgbClr val="FF0000"/>
                </a:solidFill>
              </a:rPr>
              <a:t>nodes</a:t>
            </a:r>
            <a:r>
              <a:rPr lang="en-US" dirty="0" smtClean="0"/>
              <a:t> of various types. </a:t>
            </a:r>
          </a:p>
          <a:p>
            <a:r>
              <a:rPr lang="en-US" dirty="0" smtClean="0"/>
              <a:t>Many nodes have “</a:t>
            </a:r>
            <a:r>
              <a:rPr lang="en-US" dirty="0" smtClean="0">
                <a:solidFill>
                  <a:srgbClr val="FF0000"/>
                </a:solidFill>
              </a:rPr>
              <a:t>child</a:t>
            </a:r>
            <a:r>
              <a:rPr lang="en-US" dirty="0" smtClean="0"/>
              <a:t>” nodes (and any child has a direct “</a:t>
            </a:r>
            <a:r>
              <a:rPr lang="en-US" dirty="0" smtClean="0">
                <a:solidFill>
                  <a:srgbClr val="FF0000"/>
                </a:solidFill>
              </a:rPr>
              <a:t>parent</a:t>
            </a:r>
            <a:r>
              <a:rPr lang="en-US" dirty="0" smtClean="0"/>
              <a:t>”).</a:t>
            </a:r>
          </a:p>
          <a:p>
            <a:r>
              <a:rPr lang="en-US" dirty="0" smtClean="0"/>
              <a:t>A child </a:t>
            </a:r>
            <a:r>
              <a:rPr lang="en-US" i="1" dirty="0" smtClean="0"/>
              <a:t>is a node.</a:t>
            </a:r>
            <a:r>
              <a:rPr lang="en-US" dirty="0" smtClean="0"/>
              <a:t> Any node may have “children.”</a:t>
            </a:r>
          </a:p>
          <a:p>
            <a:r>
              <a:rPr lang="en-US" dirty="0" smtClean="0"/>
              <a:t>The “</a:t>
            </a:r>
            <a:r>
              <a:rPr lang="en-US" dirty="0" smtClean="0">
                <a:solidFill>
                  <a:srgbClr val="FF0000"/>
                </a:solidFill>
              </a:rPr>
              <a:t>sibling</a:t>
            </a:r>
            <a:r>
              <a:rPr lang="en-US" dirty="0" smtClean="0"/>
              <a:t>” of a node is a node that is on the same level or line, neither above it or below it.</a:t>
            </a:r>
            <a:endParaRPr lang="en-US" dirty="0"/>
          </a:p>
        </p:txBody>
      </p:sp>
      <p:sp>
        <p:nvSpPr>
          <p:cNvPr id="7" name="Rectangle 6"/>
          <p:cNvSpPr/>
          <p:nvPr/>
        </p:nvSpPr>
        <p:spPr>
          <a:xfrm>
            <a:off x="457200" y="6021958"/>
            <a:ext cx="8229600" cy="369332"/>
          </a:xfrm>
          <a:prstGeom prst="rect">
            <a:avLst/>
          </a:prstGeom>
        </p:spPr>
        <p:txBody>
          <a:bodyPr wrap="square">
            <a:spAutoFit/>
          </a:bodyPr>
          <a:lstStyle/>
          <a:p>
            <a:pPr algn="r"/>
            <a:r>
              <a:rPr lang="en-US" dirty="0" smtClean="0"/>
              <a:t>—World Wide Web Consortium (W3C)</a:t>
            </a:r>
            <a:endParaRPr lang="en-US" dirty="0"/>
          </a:p>
        </p:txBody>
      </p:sp>
    </p:spTree>
    <p:extLst>
      <p:ext uri="{BB962C8B-B14F-4D97-AF65-F5344CB8AC3E}">
        <p14:creationId xmlns:p14="http://schemas.microsoft.com/office/powerpoint/2010/main" val="249510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idea to understand</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accent1">
                    <a:lumMod val="75000"/>
                  </a:schemeClr>
                </a:solidFill>
                <a:latin typeface="Consolas"/>
                <a:cs typeface="Consolas"/>
              </a:rPr>
              <a:t>&lt;div&gt;</a:t>
            </a:r>
          </a:p>
          <a:p>
            <a:pPr marL="0" indent="0">
              <a:buNone/>
            </a:pPr>
            <a:r>
              <a:rPr lang="en-US" dirty="0" smtClean="0">
                <a:solidFill>
                  <a:schemeClr val="accent1">
                    <a:lumMod val="75000"/>
                  </a:schemeClr>
                </a:solidFill>
                <a:latin typeface="Consolas"/>
                <a:cs typeface="Consolas"/>
              </a:rPr>
              <a:t>&lt;p&gt;This is a &lt;</a:t>
            </a:r>
            <a:r>
              <a:rPr lang="en-US" dirty="0" err="1" smtClean="0">
                <a:solidFill>
                  <a:schemeClr val="accent1">
                    <a:lumMod val="75000"/>
                  </a:schemeClr>
                </a:solidFill>
                <a:latin typeface="Consolas"/>
                <a:cs typeface="Consolas"/>
              </a:rPr>
              <a:t>em</a:t>
            </a:r>
            <a:r>
              <a:rPr lang="en-US" dirty="0" smtClean="0">
                <a:solidFill>
                  <a:schemeClr val="accent1">
                    <a:lumMod val="75000"/>
                  </a:schemeClr>
                </a:solidFill>
                <a:latin typeface="Consolas"/>
                <a:cs typeface="Consolas"/>
              </a:rPr>
              <a:t>&gt;new&lt;/</a:t>
            </a:r>
            <a:r>
              <a:rPr lang="en-US" dirty="0" err="1" smtClean="0">
                <a:solidFill>
                  <a:schemeClr val="accent1">
                    <a:lumMod val="75000"/>
                  </a:schemeClr>
                </a:solidFill>
                <a:latin typeface="Consolas"/>
                <a:cs typeface="Consolas"/>
              </a:rPr>
              <a:t>em</a:t>
            </a:r>
            <a:r>
              <a:rPr lang="en-US" dirty="0" smtClean="0">
                <a:solidFill>
                  <a:schemeClr val="accent1">
                    <a:lumMod val="75000"/>
                  </a:schemeClr>
                </a:solidFill>
                <a:latin typeface="Consolas"/>
                <a:cs typeface="Consolas"/>
              </a:rPr>
              <a:t>&gt; paragraph in an HTML document.&lt;/p&gt;</a:t>
            </a:r>
          </a:p>
          <a:p>
            <a:pPr marL="0" indent="0">
              <a:buNone/>
            </a:pPr>
            <a:r>
              <a:rPr lang="en-US" dirty="0" smtClean="0">
                <a:solidFill>
                  <a:schemeClr val="accent1">
                    <a:lumMod val="75000"/>
                  </a:schemeClr>
                </a:solidFill>
                <a:latin typeface="Consolas"/>
                <a:cs typeface="Consolas"/>
              </a:rPr>
              <a:t>&lt;/div&gt;</a:t>
            </a:r>
          </a:p>
          <a:p>
            <a:pPr marL="0" indent="0">
              <a:buNone/>
            </a:pPr>
            <a:endParaRPr lang="en-US" dirty="0"/>
          </a:p>
          <a:p>
            <a:pPr marL="0" indent="0">
              <a:buNone/>
            </a:pPr>
            <a:r>
              <a:rPr lang="en-US" dirty="0" smtClean="0"/>
              <a:t>The &lt;p&gt; is a </a:t>
            </a:r>
            <a:r>
              <a:rPr lang="en-US" dirty="0" smtClean="0">
                <a:solidFill>
                  <a:srgbClr val="FF0000"/>
                </a:solidFill>
              </a:rPr>
              <a:t>child</a:t>
            </a:r>
            <a:r>
              <a:rPr lang="en-US" dirty="0" smtClean="0"/>
              <a:t> of the &lt;div&gt;</a:t>
            </a:r>
          </a:p>
          <a:p>
            <a:pPr marL="0" indent="0">
              <a:buNone/>
            </a:pPr>
            <a:r>
              <a:rPr lang="en-US" dirty="0" smtClean="0"/>
              <a:t>The &lt;</a:t>
            </a:r>
            <a:r>
              <a:rPr lang="en-US" dirty="0" err="1" smtClean="0"/>
              <a:t>em</a:t>
            </a:r>
            <a:r>
              <a:rPr lang="en-US" dirty="0" smtClean="0"/>
              <a:t>&gt; is a </a:t>
            </a:r>
            <a:r>
              <a:rPr lang="en-US" dirty="0" smtClean="0">
                <a:solidFill>
                  <a:srgbClr val="FF0000"/>
                </a:solidFill>
              </a:rPr>
              <a:t>child</a:t>
            </a:r>
            <a:r>
              <a:rPr lang="en-US" dirty="0" smtClean="0"/>
              <a:t> of the &lt;p&gt;</a:t>
            </a:r>
          </a:p>
          <a:p>
            <a:pPr marL="0" indent="0">
              <a:buNone/>
            </a:pPr>
            <a:endParaRPr lang="en-US" dirty="0"/>
          </a:p>
        </p:txBody>
      </p:sp>
    </p:spTree>
    <p:extLst>
      <p:ext uri="{BB962C8B-B14F-4D97-AF65-F5344CB8AC3E}">
        <p14:creationId xmlns:p14="http://schemas.microsoft.com/office/powerpoint/2010/main" val="331681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992820"/>
          </a:xfrm>
        </p:spPr>
        <p:txBody>
          <a:bodyPr/>
          <a:lstStyle/>
          <a:p>
            <a:r>
              <a:rPr lang="en-US" dirty="0" smtClean="0"/>
              <a:t>A good introduction and explanation of the DOM:</a:t>
            </a:r>
            <a:br>
              <a:rPr lang="en-US" dirty="0" smtClean="0"/>
            </a:br>
            <a:r>
              <a:rPr lang="en-US" i="1" dirty="0" smtClean="0"/>
              <a:t>W3C DOM – Introduction</a:t>
            </a:r>
            <a:r>
              <a:rPr lang="en-US" dirty="0" smtClean="0"/>
              <a:t/>
            </a:r>
            <a:br>
              <a:rPr lang="en-US" dirty="0" smtClean="0"/>
            </a:br>
            <a:r>
              <a:rPr lang="en-US" dirty="0" smtClean="0"/>
              <a:t/>
            </a:r>
            <a:br>
              <a:rPr lang="en-US" dirty="0" smtClean="0"/>
            </a:br>
            <a:r>
              <a:rPr lang="en-US" sz="2000" dirty="0" smtClean="0">
                <a:hlinkClick r:id="rId3"/>
              </a:rPr>
              <a:t>http://www.quirksmode.org/dom/intro.html</a:t>
            </a:r>
            <a:r>
              <a:rPr lang="en-US" dirty="0"/>
              <a:t> </a:t>
            </a:r>
          </a:p>
        </p:txBody>
      </p:sp>
    </p:spTree>
    <p:extLst>
      <p:ext uri="{BB962C8B-B14F-4D97-AF65-F5344CB8AC3E}">
        <p14:creationId xmlns:p14="http://schemas.microsoft.com/office/powerpoint/2010/main" val="379945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Document Object Model (DOM)</a:t>
            </a:r>
            <a:endParaRPr lang="en-US" dirty="0"/>
          </a:p>
        </p:txBody>
      </p:sp>
      <p:sp>
        <p:nvSpPr>
          <p:cNvPr id="3" name="Subtitle 2"/>
          <p:cNvSpPr>
            <a:spLocks noGrp="1"/>
          </p:cNvSpPr>
          <p:nvPr>
            <p:ph type="subTitle" idx="1"/>
          </p:nvPr>
        </p:nvSpPr>
        <p:spPr/>
        <p:txBody>
          <a:bodyPr/>
          <a:lstStyle/>
          <a:p>
            <a:r>
              <a:rPr lang="en-US" dirty="0" smtClean="0"/>
              <a:t>Presentation by Mindy McAdams</a:t>
            </a:r>
          </a:p>
          <a:p>
            <a:r>
              <a:rPr lang="en-US" dirty="0"/>
              <a:t>[</a:t>
            </a:r>
            <a:r>
              <a:rPr lang="en-US" dirty="0" smtClean="0"/>
              <a:t>February 2013]</a:t>
            </a:r>
            <a:endParaRPr lang="en-US" dirty="0"/>
          </a:p>
        </p:txBody>
      </p:sp>
    </p:spTree>
    <p:extLst>
      <p:ext uri="{BB962C8B-B14F-4D97-AF65-F5344CB8AC3E}">
        <p14:creationId xmlns:p14="http://schemas.microsoft.com/office/powerpoint/2010/main" val="369598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123392"/>
          </a:xfrm>
        </p:spPr>
        <p:txBody>
          <a:bodyPr>
            <a:normAutofit/>
          </a:bodyPr>
          <a:lstStyle/>
          <a:p>
            <a:pPr algn="l"/>
            <a:r>
              <a:rPr lang="en-US" sz="3600" dirty="0" smtClean="0"/>
              <a:t>If you search around the Web, you’ll find a lot of representations of the DOM.</a:t>
            </a:r>
            <a:br>
              <a:rPr lang="en-US" sz="3600" dirty="0" smtClean="0"/>
            </a:br>
            <a:r>
              <a:rPr lang="en-US" sz="3600" dirty="0" smtClean="0"/>
              <a:t/>
            </a:r>
            <a:br>
              <a:rPr lang="en-US" sz="3600" dirty="0" smtClean="0"/>
            </a:br>
            <a:r>
              <a:rPr lang="en-US" sz="3600" dirty="0" smtClean="0"/>
              <a:t>Not all of these are accurate.</a:t>
            </a:r>
            <a:endParaRPr lang="en-US" sz="3600" dirty="0"/>
          </a:p>
        </p:txBody>
      </p:sp>
    </p:spTree>
    <p:extLst>
      <p:ext uri="{BB962C8B-B14F-4D97-AF65-F5344CB8AC3E}">
        <p14:creationId xmlns:p14="http://schemas.microsoft.com/office/powerpoint/2010/main" val="174855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31177" y="1064368"/>
            <a:ext cx="5092700" cy="4457700"/>
          </a:xfrm>
          <a:ln>
            <a:solidFill>
              <a:schemeClr val="tx1">
                <a:lumMod val="50000"/>
                <a:lumOff val="50000"/>
              </a:schemeClr>
            </a:solidFill>
          </a:ln>
          <a:effectLst>
            <a:outerShdw blurRad="101600" dist="101600" dir="8100000" algn="tl" rotWithShape="0">
              <a:srgbClr val="000000">
                <a:alpha val="30000"/>
              </a:srgbClr>
            </a:outerShdw>
          </a:effectLst>
        </p:spPr>
      </p:pic>
      <p:sp>
        <p:nvSpPr>
          <p:cNvPr id="4" name="Rectangle 3"/>
          <p:cNvSpPr/>
          <p:nvPr/>
        </p:nvSpPr>
        <p:spPr>
          <a:xfrm>
            <a:off x="0" y="5960311"/>
            <a:ext cx="9144000" cy="369332"/>
          </a:xfrm>
          <a:prstGeom prst="rect">
            <a:avLst/>
          </a:prstGeom>
        </p:spPr>
        <p:txBody>
          <a:bodyPr wrap="square">
            <a:spAutoFit/>
          </a:bodyPr>
          <a:lstStyle/>
          <a:p>
            <a:pPr algn="ctr"/>
            <a:r>
              <a:rPr lang="en-US" dirty="0" smtClean="0">
                <a:hlinkClick r:id="rId4"/>
              </a:rPr>
              <a:t>http://finearts.fontbonne.edu/tech/web/script/js_DOM.html</a:t>
            </a:r>
            <a:r>
              <a:rPr lang="en-US" dirty="0" smtClean="0"/>
              <a:t> </a:t>
            </a:r>
            <a:endParaRPr lang="en-US" dirty="0"/>
          </a:p>
        </p:txBody>
      </p:sp>
    </p:spTree>
    <p:extLst>
      <p:ext uri="{BB962C8B-B14F-4D97-AF65-F5344CB8AC3E}">
        <p14:creationId xmlns:p14="http://schemas.microsoft.com/office/powerpoint/2010/main" val="13320665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07999" y="1064368"/>
            <a:ext cx="8128000" cy="3596640"/>
          </a:xfrm>
          <a:ln>
            <a:noFill/>
          </a:ln>
          <a:effectLst>
            <a:outerShdw blurRad="101600" dist="101600" dir="8100000" algn="tl" rotWithShape="0">
              <a:srgbClr val="000000">
                <a:alpha val="30000"/>
              </a:srgbClr>
            </a:outerShdw>
          </a:effectLst>
        </p:spPr>
      </p:pic>
      <p:sp>
        <p:nvSpPr>
          <p:cNvPr id="4" name="Rectangle 3"/>
          <p:cNvSpPr/>
          <p:nvPr/>
        </p:nvSpPr>
        <p:spPr>
          <a:xfrm>
            <a:off x="0" y="5960311"/>
            <a:ext cx="9144000" cy="369332"/>
          </a:xfrm>
          <a:prstGeom prst="rect">
            <a:avLst/>
          </a:prstGeom>
        </p:spPr>
        <p:txBody>
          <a:bodyPr wrap="square">
            <a:spAutoFit/>
          </a:bodyPr>
          <a:lstStyle/>
          <a:p>
            <a:pPr algn="ctr"/>
            <a:r>
              <a:rPr lang="en-US" dirty="0" smtClean="0">
                <a:hlinkClick r:id="rId4"/>
              </a:rPr>
              <a:t>http://dev.opera.com/articles/view/traversing-the-dom/</a:t>
            </a:r>
            <a:r>
              <a:rPr lang="en-US" dirty="0" smtClean="0"/>
              <a:t> </a:t>
            </a:r>
            <a:endParaRPr lang="en-US" dirty="0"/>
          </a:p>
        </p:txBody>
      </p:sp>
    </p:spTree>
    <p:extLst>
      <p:ext uri="{BB962C8B-B14F-4D97-AF65-F5344CB8AC3E}">
        <p14:creationId xmlns:p14="http://schemas.microsoft.com/office/powerpoint/2010/main" val="19807132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7564" y="1064368"/>
            <a:ext cx="7620000" cy="3505200"/>
          </a:xfrm>
          <a:ln>
            <a:noFill/>
          </a:ln>
          <a:effectLst>
            <a:outerShdw blurRad="101600" dist="101600" dir="8100000" algn="tl" rotWithShape="0">
              <a:srgbClr val="000000">
                <a:alpha val="30000"/>
              </a:srgbClr>
            </a:outerShdw>
          </a:effectLst>
        </p:spPr>
      </p:pic>
      <p:sp>
        <p:nvSpPr>
          <p:cNvPr id="4" name="Rectangle 3"/>
          <p:cNvSpPr/>
          <p:nvPr/>
        </p:nvSpPr>
        <p:spPr>
          <a:xfrm>
            <a:off x="0" y="5960311"/>
            <a:ext cx="9144000" cy="369332"/>
          </a:xfrm>
          <a:prstGeom prst="rect">
            <a:avLst/>
          </a:prstGeom>
        </p:spPr>
        <p:txBody>
          <a:bodyPr wrap="square">
            <a:spAutoFit/>
          </a:bodyPr>
          <a:lstStyle/>
          <a:p>
            <a:pPr algn="ctr"/>
            <a:r>
              <a:rPr lang="en-US" dirty="0" smtClean="0">
                <a:hlinkClick r:id="rId4"/>
              </a:rPr>
              <a:t>http://net.tutsplus.com/tutorials/javascript-ajax/javascript-and-the-dom-series-lesson-1/</a:t>
            </a:r>
            <a:r>
              <a:rPr lang="en-US" dirty="0" smtClean="0"/>
              <a:t> </a:t>
            </a:r>
            <a:endParaRPr lang="en-US" dirty="0"/>
          </a:p>
        </p:txBody>
      </p:sp>
    </p:spTree>
    <p:extLst>
      <p:ext uri="{BB962C8B-B14F-4D97-AF65-F5344CB8AC3E}">
        <p14:creationId xmlns:p14="http://schemas.microsoft.com/office/powerpoint/2010/main" val="14993645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28215" y="0"/>
            <a:ext cx="5486400" cy="6389370"/>
          </a:xfrm>
          <a:ln>
            <a:solidFill>
              <a:schemeClr val="tx1">
                <a:lumMod val="50000"/>
                <a:lumOff val="50000"/>
              </a:schemeClr>
            </a:solidFill>
          </a:ln>
          <a:effectLst>
            <a:outerShdw blurRad="101600" dist="101600" dir="8100000" algn="tl" rotWithShape="0">
              <a:srgbClr val="000000">
                <a:alpha val="30000"/>
              </a:srgbClr>
            </a:outerShdw>
          </a:effectLst>
        </p:spPr>
      </p:pic>
      <p:sp>
        <p:nvSpPr>
          <p:cNvPr id="4" name="Rectangle 3"/>
          <p:cNvSpPr/>
          <p:nvPr/>
        </p:nvSpPr>
        <p:spPr>
          <a:xfrm>
            <a:off x="0" y="6411371"/>
            <a:ext cx="9144000" cy="369332"/>
          </a:xfrm>
          <a:prstGeom prst="rect">
            <a:avLst/>
          </a:prstGeom>
        </p:spPr>
        <p:txBody>
          <a:bodyPr wrap="square">
            <a:spAutoFit/>
          </a:bodyPr>
          <a:lstStyle/>
          <a:p>
            <a:pPr algn="ctr"/>
            <a:r>
              <a:rPr lang="hu-HU" dirty="0" smtClean="0">
                <a:hlinkClick r:id="rId4"/>
              </a:rPr>
              <a:t>http://107.22.190.18/deadball/archives/13</a:t>
            </a:r>
            <a:r>
              <a:rPr lang="hu-HU" dirty="0" smtClean="0"/>
              <a:t> </a:t>
            </a:r>
            <a:endParaRPr lang="en-US" dirty="0"/>
          </a:p>
        </p:txBody>
      </p:sp>
    </p:spTree>
    <p:extLst>
      <p:ext uri="{BB962C8B-B14F-4D97-AF65-F5344CB8AC3E}">
        <p14:creationId xmlns:p14="http://schemas.microsoft.com/office/powerpoint/2010/main" val="4568667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1135" y="702197"/>
            <a:ext cx="7620000" cy="4521200"/>
          </a:xfrm>
          <a:ln>
            <a:noFill/>
          </a:ln>
          <a:effectLst>
            <a:outerShdw blurRad="101600" dist="101600" dir="8100000" algn="tl" rotWithShape="0">
              <a:srgbClr val="000000">
                <a:alpha val="30000"/>
              </a:srgbClr>
            </a:outerShdw>
          </a:effectLst>
        </p:spPr>
      </p:pic>
      <p:sp>
        <p:nvSpPr>
          <p:cNvPr id="4" name="Rectangle 3"/>
          <p:cNvSpPr/>
          <p:nvPr/>
        </p:nvSpPr>
        <p:spPr>
          <a:xfrm>
            <a:off x="0" y="5960311"/>
            <a:ext cx="9144000" cy="369332"/>
          </a:xfrm>
          <a:prstGeom prst="rect">
            <a:avLst/>
          </a:prstGeom>
        </p:spPr>
        <p:txBody>
          <a:bodyPr wrap="square">
            <a:spAutoFit/>
          </a:bodyPr>
          <a:lstStyle/>
          <a:p>
            <a:pPr algn="ctr"/>
            <a:r>
              <a:rPr lang="en-US" dirty="0" smtClean="0">
                <a:hlinkClick r:id="rId4"/>
              </a:rPr>
              <a:t>http://elvex.ugr.es/decsai/internet/web/javascript.html</a:t>
            </a:r>
            <a:r>
              <a:rPr lang="en-US" dirty="0" smtClean="0"/>
              <a:t> </a:t>
            </a:r>
            <a:endParaRPr lang="en-US" dirty="0"/>
          </a:p>
        </p:txBody>
      </p:sp>
    </p:spTree>
    <p:extLst>
      <p:ext uri="{BB962C8B-B14F-4D97-AF65-F5344CB8AC3E}">
        <p14:creationId xmlns:p14="http://schemas.microsoft.com/office/powerpoint/2010/main" val="16335178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24048" y="1185339"/>
            <a:ext cx="6705600" cy="3608832"/>
          </a:xfrm>
          <a:ln>
            <a:noFill/>
          </a:ln>
          <a:effectLst/>
        </p:spPr>
      </p:pic>
      <p:sp>
        <p:nvSpPr>
          <p:cNvPr id="4" name="Rectangle 3"/>
          <p:cNvSpPr/>
          <p:nvPr/>
        </p:nvSpPr>
        <p:spPr>
          <a:xfrm>
            <a:off x="0" y="5960311"/>
            <a:ext cx="9144000" cy="369332"/>
          </a:xfrm>
          <a:prstGeom prst="rect">
            <a:avLst/>
          </a:prstGeom>
        </p:spPr>
        <p:txBody>
          <a:bodyPr wrap="square">
            <a:spAutoFit/>
          </a:bodyPr>
          <a:lstStyle/>
          <a:p>
            <a:pPr algn="ctr"/>
            <a:r>
              <a:rPr lang="en-US" dirty="0" smtClean="0">
                <a:hlinkClick r:id="rId4"/>
              </a:rPr>
              <a:t>http://coderbay.com/exploring-htm-document-object-model-dom/</a:t>
            </a:r>
            <a:r>
              <a:rPr lang="en-US" dirty="0" smtClean="0"/>
              <a:t> </a:t>
            </a:r>
            <a:endParaRPr lang="en-US" dirty="0"/>
          </a:p>
        </p:txBody>
      </p:sp>
    </p:spTree>
    <p:extLst>
      <p:ext uri="{BB962C8B-B14F-4D97-AF65-F5344CB8AC3E}">
        <p14:creationId xmlns:p14="http://schemas.microsoft.com/office/powerpoint/2010/main" val="32536672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48586"/>
          </a:xfrm>
        </p:spPr>
        <p:txBody>
          <a:bodyPr>
            <a:normAutofit/>
          </a:bodyPr>
          <a:lstStyle/>
          <a:p>
            <a:pPr algn="l"/>
            <a:r>
              <a:rPr lang="en-US" sz="3200" dirty="0" smtClean="0"/>
              <a:t>“The Document Object Model is </a:t>
            </a:r>
            <a:br>
              <a:rPr lang="en-US" sz="3200" dirty="0" smtClean="0"/>
            </a:br>
            <a:r>
              <a:rPr lang="en-US" sz="3200" dirty="0" smtClean="0"/>
              <a:t>a platform- and language-neutral interface </a:t>
            </a:r>
            <a:br>
              <a:rPr lang="en-US" sz="3200" dirty="0" smtClean="0"/>
            </a:br>
            <a:r>
              <a:rPr lang="en-US" sz="3200" dirty="0" smtClean="0"/>
              <a:t>that will allow programs and scripts </a:t>
            </a:r>
            <a:br>
              <a:rPr lang="en-US" sz="3200" dirty="0" smtClean="0"/>
            </a:br>
            <a:r>
              <a:rPr lang="en-US" sz="3200" dirty="0" smtClean="0">
                <a:solidFill>
                  <a:srgbClr val="FF0000"/>
                </a:solidFill>
              </a:rPr>
              <a:t>to dynamically access</a:t>
            </a:r>
            <a:r>
              <a:rPr lang="en-US" sz="3200" dirty="0" smtClean="0"/>
              <a:t> and </a:t>
            </a:r>
            <a:r>
              <a:rPr lang="en-US" sz="3200" dirty="0" smtClean="0">
                <a:solidFill>
                  <a:srgbClr val="FF0000"/>
                </a:solidFill>
              </a:rPr>
              <a:t>update</a:t>
            </a:r>
            <a:r>
              <a:rPr lang="en-US" sz="3200" dirty="0" smtClean="0"/>
              <a:t> </a:t>
            </a:r>
            <a:br>
              <a:rPr lang="en-US" sz="3200" dirty="0" smtClean="0"/>
            </a:br>
            <a:r>
              <a:rPr lang="en-US" sz="3200" dirty="0" smtClean="0"/>
              <a:t>the </a:t>
            </a:r>
            <a:r>
              <a:rPr lang="en-US" sz="3200" b="1" dirty="0" smtClean="0"/>
              <a:t>content, structure</a:t>
            </a:r>
            <a:r>
              <a:rPr lang="en-US" sz="3200" dirty="0" smtClean="0"/>
              <a:t> and </a:t>
            </a:r>
            <a:r>
              <a:rPr lang="en-US" sz="3200" b="1" dirty="0" smtClean="0"/>
              <a:t>style</a:t>
            </a:r>
            <a:r>
              <a:rPr lang="en-US" sz="3200" dirty="0" smtClean="0"/>
              <a:t> of documents. </a:t>
            </a:r>
            <a:br>
              <a:rPr lang="en-US" sz="3200" dirty="0" smtClean="0"/>
            </a:br>
            <a:r>
              <a:rPr lang="en-US" sz="3200" dirty="0" smtClean="0"/>
              <a:t>The document can be further processed </a:t>
            </a:r>
            <a:br>
              <a:rPr lang="en-US" sz="3200" dirty="0" smtClean="0"/>
            </a:br>
            <a:r>
              <a:rPr lang="en-US" sz="3200" dirty="0" smtClean="0"/>
              <a:t>and the results of that processing </a:t>
            </a:r>
            <a:br>
              <a:rPr lang="en-US" sz="3200" dirty="0" smtClean="0"/>
            </a:br>
            <a:r>
              <a:rPr lang="en-US" sz="3200" dirty="0" smtClean="0"/>
              <a:t>can be incorporated </a:t>
            </a:r>
            <a:br>
              <a:rPr lang="en-US" sz="3200" dirty="0" smtClean="0"/>
            </a:br>
            <a:r>
              <a:rPr lang="en-US" sz="3200" dirty="0" smtClean="0"/>
              <a:t>back into the presented page.”</a:t>
            </a:r>
            <a:endParaRPr lang="en-US" sz="3200" dirty="0"/>
          </a:p>
        </p:txBody>
      </p:sp>
      <p:sp>
        <p:nvSpPr>
          <p:cNvPr id="6" name="Rectangle 5"/>
          <p:cNvSpPr/>
          <p:nvPr/>
        </p:nvSpPr>
        <p:spPr>
          <a:xfrm>
            <a:off x="457200" y="6021958"/>
            <a:ext cx="8229600" cy="369332"/>
          </a:xfrm>
          <a:prstGeom prst="rect">
            <a:avLst/>
          </a:prstGeom>
        </p:spPr>
        <p:txBody>
          <a:bodyPr wrap="square">
            <a:spAutoFit/>
          </a:bodyPr>
          <a:lstStyle/>
          <a:p>
            <a:pPr algn="r"/>
            <a:r>
              <a:rPr lang="en-US" dirty="0" smtClean="0"/>
              <a:t>—World Wide Web Consortium (W3C)</a:t>
            </a:r>
            <a:endParaRPr lang="en-US" dirty="0"/>
          </a:p>
        </p:txBody>
      </p:sp>
    </p:spTree>
    <p:extLst>
      <p:ext uri="{BB962C8B-B14F-4D97-AF65-F5344CB8AC3E}">
        <p14:creationId xmlns:p14="http://schemas.microsoft.com/office/powerpoint/2010/main" val="3583885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TotalTime>
  <Words>685</Words>
  <Application>Microsoft Macintosh PowerPoint</Application>
  <PresentationFormat>On-screen Show (4:3)</PresentationFormat>
  <Paragraphs>60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The Document Object Model (DOM)</vt:lpstr>
      <vt:lpstr>If you search around the Web, you’ll find a lot of representations of the DOM.  Not all of these are accurate.</vt:lpstr>
      <vt:lpstr>PowerPoint Presentation</vt:lpstr>
      <vt:lpstr>PowerPoint Presentation</vt:lpstr>
      <vt:lpstr>PowerPoint Presentation</vt:lpstr>
      <vt:lpstr>PowerPoint Presentation</vt:lpstr>
      <vt:lpstr>PowerPoint Presentation</vt:lpstr>
      <vt:lpstr>PowerPoint Presentation</vt:lpstr>
      <vt:lpstr>“The Document Object Model is  a platform- and language-neutral interface  that will allow programs and scripts  to dynamically access and update  the content, structure and style of documents.  The document can be further processed  and the results of that processing  can be incorporated  back into the presented page.”</vt:lpstr>
      <vt:lpstr>PowerPoint Presentation</vt:lpstr>
      <vt:lpstr>PowerPoint Presentation</vt:lpstr>
      <vt:lpstr>“A tree of nodes”</vt:lpstr>
      <vt:lpstr>An idea to understand</vt:lpstr>
      <vt:lpstr>A good introduction and explanation of the DOM: W3C DOM – Introduction  http://www.quirksmode.org/dom/intro.html </vt:lpstr>
      <vt:lpstr>The Document Object Model (DOM)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Mindy McAdams</dc:creator>
  <cp:lastModifiedBy>Mindy McAdams</cp:lastModifiedBy>
  <cp:revision>31</cp:revision>
  <dcterms:created xsi:type="dcterms:W3CDTF">2013-02-25T16:06:52Z</dcterms:created>
  <dcterms:modified xsi:type="dcterms:W3CDTF">2013-02-25T17:22:40Z</dcterms:modified>
</cp:coreProperties>
</file>