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7" r:id="rId5"/>
    <p:sldId id="259" r:id="rId6"/>
    <p:sldId id="269" r:id="rId7"/>
    <p:sldId id="266" r:id="rId8"/>
    <p:sldId id="258" r:id="rId9"/>
    <p:sldId id="262" r:id="rId10"/>
    <p:sldId id="270" r:id="rId11"/>
    <p:sldId id="271" r:id="rId12"/>
    <p:sldId id="272" r:id="rId13"/>
    <p:sldId id="281" r:id="rId14"/>
    <p:sldId id="282" r:id="rId15"/>
    <p:sldId id="264" r:id="rId16"/>
    <p:sldId id="265" r:id="rId17"/>
    <p:sldId id="267" r:id="rId18"/>
    <p:sldId id="268" r:id="rId19"/>
    <p:sldId id="320" r:id="rId20"/>
    <p:sldId id="333" r:id="rId21"/>
    <p:sldId id="334" r:id="rId22"/>
    <p:sldId id="335" r:id="rId23"/>
    <p:sldId id="336" r:id="rId24"/>
    <p:sldId id="273" r:id="rId25"/>
    <p:sldId id="274" r:id="rId26"/>
    <p:sldId id="318" r:id="rId27"/>
    <p:sldId id="275" r:id="rId28"/>
    <p:sldId id="278" r:id="rId29"/>
    <p:sldId id="279" r:id="rId30"/>
    <p:sldId id="319" r:id="rId31"/>
    <p:sldId id="283" r:id="rId32"/>
    <p:sldId id="285" r:id="rId33"/>
    <p:sldId id="286" r:id="rId34"/>
    <p:sldId id="287" r:id="rId35"/>
    <p:sldId id="321" r:id="rId36"/>
    <p:sldId id="289" r:id="rId37"/>
    <p:sldId id="290" r:id="rId38"/>
    <p:sldId id="291" r:id="rId39"/>
    <p:sldId id="292" r:id="rId40"/>
    <p:sldId id="293" r:id="rId41"/>
    <p:sldId id="323" r:id="rId42"/>
    <p:sldId id="298" r:id="rId43"/>
    <p:sldId id="299" r:id="rId44"/>
    <p:sldId id="300" r:id="rId45"/>
    <p:sldId id="301" r:id="rId46"/>
    <p:sldId id="302" r:id="rId47"/>
    <p:sldId id="324" r:id="rId48"/>
    <p:sldId id="304" r:id="rId49"/>
    <p:sldId id="305" r:id="rId50"/>
    <p:sldId id="307" r:id="rId51"/>
    <p:sldId id="326" r:id="rId52"/>
    <p:sldId id="327" r:id="rId53"/>
    <p:sldId id="328" r:id="rId54"/>
    <p:sldId id="325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8613" y="2132013"/>
            <a:ext cx="8839200" cy="4725987"/>
            <a:chOff x="207" y="1343"/>
            <a:chExt cx="5568" cy="2977"/>
          </a:xfrm>
        </p:grpSpPr>
        <p:sp>
          <p:nvSpPr>
            <p:cNvPr id="3074" name="Freeform 2"/>
            <p:cNvSpPr>
              <a:spLocks/>
            </p:cNvSpPr>
            <p:nvPr/>
          </p:nvSpPr>
          <p:spPr bwMode="ltGray">
            <a:xfrm>
              <a:off x="207" y="2024"/>
              <a:ext cx="5558" cy="2296"/>
            </a:xfrm>
            <a:custGeom>
              <a:avLst/>
              <a:gdLst/>
              <a:ahLst/>
              <a:cxnLst>
                <a:cxn ang="0">
                  <a:pos x="5557" y="0"/>
                </a:cxn>
                <a:cxn ang="0">
                  <a:pos x="0" y="0"/>
                </a:cxn>
                <a:cxn ang="0">
                  <a:pos x="0" y="2295"/>
                </a:cxn>
              </a:cxnLst>
              <a:rect l="0" t="0" r="r" b="b"/>
              <a:pathLst>
                <a:path w="5558" h="2296">
                  <a:moveTo>
                    <a:pt x="5557" y="0"/>
                  </a:moveTo>
                  <a:lnTo>
                    <a:pt x="0" y="0"/>
                  </a:lnTo>
                  <a:lnTo>
                    <a:pt x="0" y="2295"/>
                  </a:lnTo>
                </a:path>
              </a:pathLst>
            </a:custGeom>
            <a:noFill/>
            <a:ln w="101599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" name="Freeform 3"/>
            <p:cNvSpPr>
              <a:spLocks/>
            </p:cNvSpPr>
            <p:nvPr/>
          </p:nvSpPr>
          <p:spPr bwMode="ltGray">
            <a:xfrm>
              <a:off x="207" y="1343"/>
              <a:ext cx="5568" cy="2977"/>
            </a:xfrm>
            <a:custGeom>
              <a:avLst/>
              <a:gdLst/>
              <a:ahLst/>
              <a:cxnLst>
                <a:cxn ang="0">
                  <a:pos x="436" y="2976"/>
                </a:cxn>
                <a:cxn ang="0">
                  <a:pos x="435" y="0"/>
                </a:cxn>
                <a:cxn ang="0">
                  <a:pos x="0" y="0"/>
                </a:cxn>
                <a:cxn ang="0">
                  <a:pos x="0" y="486"/>
                </a:cxn>
                <a:cxn ang="0">
                  <a:pos x="5567" y="486"/>
                </a:cxn>
              </a:cxnLst>
              <a:rect l="0" t="0" r="r" b="b"/>
              <a:pathLst>
                <a:path w="5568" h="2977">
                  <a:moveTo>
                    <a:pt x="436" y="2976"/>
                  </a:moveTo>
                  <a:lnTo>
                    <a:pt x="435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5567" y="486"/>
                  </a:lnTo>
                </a:path>
              </a:pathLst>
            </a:custGeom>
            <a:noFill/>
            <a:ln w="101599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209550"/>
            <a:ext cx="194310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09550"/>
            <a:ext cx="567690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620713"/>
            <a:ext cx="8786813" cy="6237287"/>
            <a:chOff x="240" y="391"/>
            <a:chExt cx="5535" cy="3929"/>
          </a:xfrm>
        </p:grpSpPr>
        <p:sp>
          <p:nvSpPr>
            <p:cNvPr id="1026" name="Freeform 2"/>
            <p:cNvSpPr>
              <a:spLocks/>
            </p:cNvSpPr>
            <p:nvPr/>
          </p:nvSpPr>
          <p:spPr bwMode="ltGray">
            <a:xfrm>
              <a:off x="240" y="1072"/>
              <a:ext cx="5535" cy="3248"/>
            </a:xfrm>
            <a:custGeom>
              <a:avLst/>
              <a:gdLst/>
              <a:ahLst/>
              <a:cxnLst>
                <a:cxn ang="0">
                  <a:pos x="5534" y="0"/>
                </a:cxn>
                <a:cxn ang="0">
                  <a:pos x="0" y="0"/>
                </a:cxn>
                <a:cxn ang="0">
                  <a:pos x="0" y="3247"/>
                </a:cxn>
              </a:cxnLst>
              <a:rect l="0" t="0" r="r" b="b"/>
              <a:pathLst>
                <a:path w="5535" h="3248">
                  <a:moveTo>
                    <a:pt x="5534" y="0"/>
                  </a:moveTo>
                  <a:lnTo>
                    <a:pt x="0" y="0"/>
                  </a:lnTo>
                  <a:lnTo>
                    <a:pt x="0" y="3247"/>
                  </a:lnTo>
                </a:path>
              </a:pathLst>
            </a:custGeom>
            <a:noFill/>
            <a:ln w="101599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ltGray">
            <a:xfrm>
              <a:off x="240" y="391"/>
              <a:ext cx="5535" cy="3929"/>
            </a:xfrm>
            <a:custGeom>
              <a:avLst/>
              <a:gdLst/>
              <a:ahLst/>
              <a:cxnLst>
                <a:cxn ang="0">
                  <a:pos x="433" y="3928"/>
                </a:cxn>
                <a:cxn ang="0">
                  <a:pos x="433" y="0"/>
                </a:cxn>
                <a:cxn ang="0">
                  <a:pos x="0" y="0"/>
                </a:cxn>
                <a:cxn ang="0">
                  <a:pos x="0" y="486"/>
                </a:cxn>
                <a:cxn ang="0">
                  <a:pos x="5534" y="486"/>
                </a:cxn>
              </a:cxnLst>
              <a:rect l="0" t="0" r="r" b="b"/>
              <a:pathLst>
                <a:path w="5535" h="3929">
                  <a:moveTo>
                    <a:pt x="433" y="3928"/>
                  </a:moveTo>
                  <a:lnTo>
                    <a:pt x="433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5534" y="486"/>
                  </a:lnTo>
                </a:path>
              </a:pathLst>
            </a:custGeom>
            <a:noFill/>
            <a:ln w="101599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09550"/>
            <a:ext cx="7772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fld id="{A7297EF2-D7F1-4045-8219-4D238DEBC1FE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fld id="{00A34766-6D44-4987-917F-C88DA72F6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2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DOM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DOCUMENT OBJECT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85850"/>
          </a:xfrm>
        </p:spPr>
        <p:txBody>
          <a:bodyPr/>
          <a:lstStyle/>
          <a:p>
            <a:r>
              <a:rPr lang="en-US" dirty="0" smtClean="0"/>
              <a:t>	DOM NODE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600200"/>
          <a:ext cx="7848600" cy="5667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3048000"/>
                <a:gridCol w="2133600"/>
              </a:tblGrid>
              <a:tr h="371343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endParaRPr lang="en-US" dirty="0"/>
                    </a:p>
                  </a:txBody>
                  <a:tcPr/>
                </a:tc>
              </a:tr>
              <a:tr h="122885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Document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entire </a:t>
                      </a:r>
                      <a:r>
                        <a:rPr lang="en-US" dirty="0">
                          <a:latin typeface="verdana"/>
                        </a:rPr>
                        <a:t>document (the root-node of the DOM tree)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Element (max. one), </a:t>
                      </a:r>
                      <a:r>
                        <a:rPr lang="en-US" dirty="0" err="1">
                          <a:latin typeface="verdana"/>
                        </a:rPr>
                        <a:t>ProcessingInstruction</a:t>
                      </a:r>
                      <a:r>
                        <a:rPr lang="en-US" dirty="0">
                          <a:latin typeface="verdana"/>
                        </a:rPr>
                        <a:t>, Comment, </a:t>
                      </a:r>
                      <a:r>
                        <a:rPr lang="en-US" dirty="0" err="1">
                          <a:latin typeface="verdana"/>
                        </a:rPr>
                        <a:t>DocumentType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154136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DocumentFragment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Represents a "lightweight" Document object, which can hold a portion of a document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Element, </a:t>
                      </a:r>
                      <a:r>
                        <a:rPr lang="en-US" dirty="0" err="1">
                          <a:latin typeface="verdana"/>
                        </a:rPr>
                        <a:t>ProcessingInstruction</a:t>
                      </a:r>
                      <a:r>
                        <a:rPr lang="en-US" dirty="0">
                          <a:latin typeface="verdana"/>
                        </a:rPr>
                        <a:t>, Comment, Text, </a:t>
                      </a:r>
                      <a:r>
                        <a:rPr lang="en-US" dirty="0" err="1">
                          <a:latin typeface="verdana"/>
                        </a:rPr>
                        <a:t>CDATASection</a:t>
                      </a:r>
                      <a:r>
                        <a:rPr lang="en-US" dirty="0">
                          <a:latin typeface="verdana"/>
                        </a:rPr>
                        <a:t>, </a:t>
                      </a:r>
                      <a:r>
                        <a:rPr lang="en-US" dirty="0" err="1">
                          <a:latin typeface="verdana"/>
                        </a:rPr>
                        <a:t>EntityReference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95760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DocumentType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Provides an interface to the entities defined for the document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None</a:t>
                      </a:r>
                    </a:p>
                  </a:txBody>
                  <a:tcPr marL="47625" marR="47625" marT="66675" marB="66675"/>
                </a:tc>
              </a:tr>
              <a:tr h="682915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latin typeface="verdana"/>
                        </a:rPr>
                        <a:t>ProcessingInstruction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Represents a processing instruction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None</a:t>
                      </a:r>
                    </a:p>
                  </a:txBody>
                  <a:tcPr marL="47625" marR="47625" marT="66675" marB="66675"/>
                </a:tc>
              </a:tr>
              <a:tr h="371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085850"/>
          </a:xfrm>
        </p:spPr>
        <p:txBody>
          <a:bodyPr/>
          <a:lstStyle/>
          <a:p>
            <a:r>
              <a:rPr lang="en-US" dirty="0" smtClean="0"/>
              <a:t>	NODE TYPES(contd.)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799" y="2133600"/>
          <a:ext cx="7467600" cy="419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EntityReference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Represents an entity reference</a:t>
                      </a:r>
                      <a:endParaRPr lang="en-US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Element, ProcessingInstruction, Comment, Text, CDATASection, EntityReference</a:t>
                      </a:r>
                      <a:endParaRPr lang="en-US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Element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an element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Element, Text, Comment, </a:t>
                      </a:r>
                      <a:r>
                        <a:rPr lang="en-US" dirty="0" err="1"/>
                        <a:t>ProcessingInstruction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CDATASection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 smtClean="0"/>
                        <a:t>EntityReference</a:t>
                      </a:r>
                      <a:r>
                        <a:rPr lang="en-US" dirty="0" smtClean="0"/>
                        <a:t>   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Attr</a:t>
                      </a:r>
                      <a:endParaRPr lang="en-US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an attribute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Text, </a:t>
                      </a:r>
                      <a:r>
                        <a:rPr lang="en-US" dirty="0" err="1"/>
                        <a:t>EntityReference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Text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textual content in an element or attribute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None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NODE TYPES(contd.)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2194560"/>
          <a:ext cx="777240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133"/>
                <a:gridCol w="3238500"/>
                <a:gridCol w="2662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CDATASection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a CDATA section in a document (text that will NOT be parsed by a parser)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None</a:t>
                      </a:r>
                      <a:endParaRPr lang="en-US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Comment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Represents a comment</a:t>
                      </a:r>
                      <a:endParaRPr lang="en-US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None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Entity</a:t>
                      </a:r>
                      <a:endParaRPr lang="en-US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an entity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Element, </a:t>
                      </a:r>
                      <a:r>
                        <a:rPr lang="en-US" dirty="0" err="1"/>
                        <a:t>ProcessingInstruction</a:t>
                      </a:r>
                      <a:r>
                        <a:rPr lang="en-US" dirty="0"/>
                        <a:t>, Comment, Text, </a:t>
                      </a:r>
                      <a:r>
                        <a:rPr lang="en-US" dirty="0" err="1"/>
                        <a:t>CDATASection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EntityReference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Notation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a notation declared in the DTD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None</a:t>
                      </a:r>
                      <a:endParaRPr lang="en-US" dirty="0">
                        <a:latin typeface="verdana"/>
                      </a:endParaRPr>
                    </a:p>
                  </a:txBody>
                  <a:tcPr marL="44979" marR="44979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the type of node.</a:t>
            </a:r>
          </a:p>
          <a:p>
            <a:r>
              <a:rPr lang="en-US" dirty="0" err="1" smtClean="0"/>
              <a:t>nodeType</a:t>
            </a:r>
            <a:r>
              <a:rPr lang="en-US" dirty="0" smtClean="0"/>
              <a:t> is read only property.</a:t>
            </a:r>
          </a:p>
          <a:p>
            <a:r>
              <a:rPr lang="en-US" dirty="0" smtClean="0"/>
              <a:t>The most important node types are: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4038600"/>
          <a:ext cx="6096000" cy="2409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Node type</a:t>
                      </a:r>
                      <a:endParaRPr lang="en-US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/>
                        <a:t>NodeType</a:t>
                      </a:r>
                      <a:r>
                        <a:rPr lang="en-US" dirty="0" smtClean="0"/>
                        <a:t>(Numeric value)</a:t>
                      </a:r>
                      <a:endParaRPr lang="en-US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Element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Attribute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Text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3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Comment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8</a:t>
                      </a:r>
                      <a:endParaRPr lang="en-US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Document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9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relationships are defined as properties to the nodes:</a:t>
            </a:r>
          </a:p>
          <a:p>
            <a:pPr lvl="1"/>
            <a:r>
              <a:rPr lang="en-US" dirty="0" err="1" smtClean="0"/>
              <a:t>parentNode</a:t>
            </a:r>
            <a:endParaRPr lang="en-US" dirty="0" smtClean="0"/>
          </a:p>
          <a:p>
            <a:pPr lvl="1"/>
            <a:r>
              <a:rPr lang="en-US" dirty="0" err="1" smtClean="0"/>
              <a:t>childNodes</a:t>
            </a:r>
            <a:endParaRPr lang="en-US" dirty="0" smtClean="0"/>
          </a:p>
          <a:p>
            <a:pPr lvl="1"/>
            <a:r>
              <a:rPr lang="en-US" dirty="0" err="1" smtClean="0"/>
              <a:t>firstChild</a:t>
            </a:r>
            <a:endParaRPr lang="en-US" dirty="0" smtClean="0"/>
          </a:p>
          <a:p>
            <a:pPr lvl="1"/>
            <a:r>
              <a:rPr lang="en-US" dirty="0" err="1" smtClean="0"/>
              <a:t>lastChild</a:t>
            </a:r>
            <a:endParaRPr lang="en-US" dirty="0" smtClean="0"/>
          </a:p>
          <a:p>
            <a:pPr lvl="1"/>
            <a:r>
              <a:rPr lang="en-US" dirty="0" err="1" smtClean="0"/>
              <a:t>nextSibling</a:t>
            </a:r>
            <a:endParaRPr lang="en-US" dirty="0" smtClean="0"/>
          </a:p>
          <a:p>
            <a:pPr lvl="1"/>
            <a:r>
              <a:rPr lang="en-US" dirty="0" err="1" smtClean="0"/>
              <a:t>previousSibling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			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&lt;?xml version = "1.0"?&gt;</a:t>
            </a:r>
          </a:p>
          <a:p>
            <a:pPr>
              <a:buNone/>
            </a:pPr>
            <a:r>
              <a:rPr lang="en-US" sz="2400" dirty="0" smtClean="0"/>
              <a:t>			&lt;message from = "Paul" to = "Tem"&gt;</a:t>
            </a:r>
          </a:p>
          <a:p>
            <a:pPr>
              <a:buNone/>
            </a:pPr>
            <a:r>
              <a:rPr lang="en-US" sz="2400" dirty="0" smtClean="0"/>
              <a:t>				&lt;body&gt;Hi, Tem!&lt;/body&gt;</a:t>
            </a:r>
          </a:p>
          <a:p>
            <a:pPr>
              <a:buNone/>
            </a:pPr>
            <a:r>
              <a:rPr lang="en-US" sz="2400" dirty="0" smtClean="0"/>
              <a:t>			&lt;/message&gt;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XML DOM NODE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3048000"/>
            <a:ext cx="2057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ROOT Element       	message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2004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Attribute: from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2004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Attribute: 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41148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Element: body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53340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Text: </a:t>
            </a:r>
            <a:r>
              <a:rPr lang="en-US" dirty="0" err="1" smtClean="0"/>
              <a:t>Hi,Tem</a:t>
            </a:r>
            <a:r>
              <a:rPr lang="en-US" dirty="0" smtClean="0"/>
              <a:t>! 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20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8" idx="3"/>
          </p:cNvCxnSpPr>
          <p:nvPr/>
        </p:nvCxnSpPr>
        <p:spPr>
          <a:xfrm flipH="1">
            <a:off x="3200400" y="3371166"/>
            <a:ext cx="5334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9" idx="1"/>
          </p:cNvCxnSpPr>
          <p:nvPr/>
        </p:nvCxnSpPr>
        <p:spPr>
          <a:xfrm>
            <a:off x="5791200" y="3371166"/>
            <a:ext cx="6858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x is a node object </a:t>
            </a:r>
          </a:p>
          <a:p>
            <a:r>
              <a:rPr lang="en-US" dirty="0" smtClean="0"/>
              <a:t>Some typical DOM properties of x:</a:t>
            </a:r>
          </a:p>
          <a:p>
            <a:pPr lvl="1"/>
            <a:r>
              <a:rPr lang="en-US" dirty="0" err="1" smtClean="0"/>
              <a:t>x.nodeName</a:t>
            </a:r>
            <a:r>
              <a:rPr lang="en-US" dirty="0" smtClean="0"/>
              <a:t> - the name of node x</a:t>
            </a:r>
          </a:p>
          <a:p>
            <a:pPr lvl="1"/>
            <a:r>
              <a:rPr lang="en-US" dirty="0" err="1" smtClean="0"/>
              <a:t>x.nodeValue</a:t>
            </a:r>
            <a:r>
              <a:rPr lang="en-US" dirty="0" smtClean="0"/>
              <a:t> - the value of node x</a:t>
            </a:r>
          </a:p>
          <a:p>
            <a:pPr lvl="1"/>
            <a:r>
              <a:rPr lang="en-US" dirty="0" err="1" smtClean="0"/>
              <a:t>x.parentNode</a:t>
            </a:r>
            <a:r>
              <a:rPr lang="en-US" dirty="0" smtClean="0"/>
              <a:t> - the parent node of node x</a:t>
            </a:r>
          </a:p>
          <a:p>
            <a:pPr lvl="1"/>
            <a:r>
              <a:rPr lang="en-US" dirty="0" err="1" smtClean="0"/>
              <a:t>x.childNodes</a:t>
            </a:r>
            <a:r>
              <a:rPr lang="en-US" dirty="0" smtClean="0"/>
              <a:t> - the child nodes of node x</a:t>
            </a:r>
          </a:p>
          <a:p>
            <a:pPr lvl="1"/>
            <a:r>
              <a:rPr lang="en-US" dirty="0" err="1" smtClean="0"/>
              <a:t>x.attributes</a:t>
            </a:r>
            <a:r>
              <a:rPr lang="en-US" dirty="0" smtClean="0"/>
              <a:t> - the attributes nodes of node 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9550"/>
            <a:ext cx="7772400" cy="1009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XML DOM METHODS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513840"/>
          <a:ext cx="7010400" cy="534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appendChild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Appends a child node.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cloneNode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Duplicates the node.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getAttributes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node’s attributes.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getChildNodes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node’s child nodes.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getNodeName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node’s name.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getNodeType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node’s type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getNodeValue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node’s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getParentNode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node’s parent.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hasChildNodes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true if the node has child nodes.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removeChild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Removes a child node from the node.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replaceChild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Replaces a child node with another node.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/>
                        <a:t>setNodeValue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Sets the node’s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insertBefore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Appends a child node in front of a child node.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83058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 smtClean="0"/>
              <a:t>		Let us consider a XML document for bookstore</a:t>
            </a:r>
          </a:p>
          <a:p>
            <a:pPr lvl="1">
              <a:buNone/>
            </a:pPr>
            <a:r>
              <a:rPr lang="en-US" sz="2400" dirty="0" smtClean="0"/>
              <a:t>&lt;bookstore&gt;</a:t>
            </a:r>
          </a:p>
          <a:p>
            <a:pPr lvl="1">
              <a:buNone/>
            </a:pPr>
            <a:r>
              <a:rPr lang="en-US" sz="2400" dirty="0" smtClean="0"/>
              <a:t>	&lt;book category="cooking"&gt;</a:t>
            </a:r>
          </a:p>
          <a:p>
            <a:pPr lvl="1">
              <a:buNone/>
            </a:pPr>
            <a:r>
              <a:rPr lang="en-US" sz="2400" dirty="0" smtClean="0"/>
              <a:t>		&lt;title </a:t>
            </a:r>
            <a:r>
              <a:rPr lang="en-US" sz="2400" dirty="0" err="1" smtClean="0"/>
              <a:t>lang</a:t>
            </a:r>
            <a:r>
              <a:rPr lang="en-US" sz="2400" dirty="0" smtClean="0"/>
              <a:t>="en"&gt;Everyday Italian&lt;/title&gt;</a:t>
            </a:r>
          </a:p>
          <a:p>
            <a:pPr lvl="1">
              <a:buNone/>
            </a:pPr>
            <a:r>
              <a:rPr lang="en-US" sz="2400" dirty="0" smtClean="0"/>
              <a:t>		&lt;author&gt;</a:t>
            </a:r>
            <a:r>
              <a:rPr lang="en-US" sz="2400" dirty="0" err="1" smtClean="0"/>
              <a:t>Giada</a:t>
            </a:r>
            <a:r>
              <a:rPr lang="en-US" sz="2400" dirty="0" smtClean="0"/>
              <a:t> De </a:t>
            </a:r>
            <a:r>
              <a:rPr lang="en-US" sz="2400" dirty="0" err="1" smtClean="0"/>
              <a:t>Laurentiis</a:t>
            </a:r>
            <a:r>
              <a:rPr lang="en-US" sz="2400" dirty="0" smtClean="0"/>
              <a:t>&lt;/author&gt;</a:t>
            </a:r>
          </a:p>
          <a:p>
            <a:pPr lvl="1">
              <a:buNone/>
            </a:pPr>
            <a:r>
              <a:rPr lang="en-US" sz="2400" dirty="0" smtClean="0"/>
              <a:t>	&lt;/book&gt;</a:t>
            </a:r>
          </a:p>
          <a:p>
            <a:pPr lvl="1">
              <a:buNone/>
            </a:pPr>
            <a:r>
              <a:rPr lang="en-US" sz="2400" dirty="0" smtClean="0"/>
              <a:t>	&lt;book category="children"&gt;</a:t>
            </a:r>
          </a:p>
          <a:p>
            <a:pPr lvl="1">
              <a:buNone/>
            </a:pPr>
            <a:r>
              <a:rPr lang="en-US" sz="2400" dirty="0" smtClean="0"/>
              <a:t>		&lt;title </a:t>
            </a:r>
            <a:r>
              <a:rPr lang="en-US" sz="2400" dirty="0" err="1" smtClean="0"/>
              <a:t>lang</a:t>
            </a:r>
            <a:r>
              <a:rPr lang="en-US" sz="2400" dirty="0" smtClean="0"/>
              <a:t>="en"&gt;Harry Potter&lt;/title&gt;</a:t>
            </a:r>
          </a:p>
          <a:p>
            <a:pPr lvl="1">
              <a:buNone/>
            </a:pPr>
            <a:r>
              <a:rPr lang="en-US" sz="2400" dirty="0" smtClean="0"/>
              <a:t>		&lt;author&gt;J K. Rowling&lt;/author&gt;</a:t>
            </a:r>
          </a:p>
          <a:p>
            <a:pPr lvl="1">
              <a:buNone/>
            </a:pPr>
            <a:r>
              <a:rPr lang="en-US" sz="2400" dirty="0" smtClean="0"/>
              <a:t>	&lt;/book&gt;</a:t>
            </a:r>
          </a:p>
          <a:p>
            <a:pPr lvl="1">
              <a:buNone/>
            </a:pPr>
            <a:r>
              <a:rPr lang="en-US" sz="2400" dirty="0" smtClean="0"/>
              <a:t>	&lt;book category="web"&gt;</a:t>
            </a:r>
          </a:p>
          <a:p>
            <a:pPr lvl="1">
              <a:buNone/>
            </a:pPr>
            <a:r>
              <a:rPr lang="en-US" sz="2400" dirty="0" smtClean="0"/>
              <a:t>		&lt;title </a:t>
            </a:r>
            <a:r>
              <a:rPr lang="en-US" sz="2400" dirty="0" err="1" smtClean="0"/>
              <a:t>lang</a:t>
            </a:r>
            <a:r>
              <a:rPr lang="en-US" sz="2400" dirty="0" smtClean="0"/>
              <a:t>="en"&gt;</a:t>
            </a:r>
            <a:r>
              <a:rPr lang="en-US" sz="2400" dirty="0" err="1" smtClean="0"/>
              <a:t>XQuery</a:t>
            </a:r>
            <a:r>
              <a:rPr lang="en-US" sz="2400" dirty="0" smtClean="0"/>
              <a:t> Kick Start&lt;/title&gt;</a:t>
            </a:r>
          </a:p>
          <a:p>
            <a:pPr lvl="1">
              <a:buNone/>
            </a:pPr>
            <a:r>
              <a:rPr lang="en-US" sz="2400" dirty="0" smtClean="0"/>
              <a:t>		&lt;author&gt;James McGovern&lt;/author&gt;</a:t>
            </a:r>
          </a:p>
          <a:p>
            <a:pPr lvl="1">
              <a:buNone/>
            </a:pPr>
            <a:r>
              <a:rPr lang="en-US" sz="2400" dirty="0" smtClean="0"/>
              <a:t>	&lt;/book&gt;&lt;/bookstore&gt;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W3C </a:t>
            </a:r>
            <a:r>
              <a:rPr lang="en-US" dirty="0" smtClean="0"/>
              <a:t> </a:t>
            </a:r>
            <a:r>
              <a:rPr lang="en-US" dirty="0"/>
              <a:t>standard </a:t>
            </a:r>
            <a:r>
              <a:rPr lang="en-US" dirty="0" smtClean="0"/>
              <a:t>recommendation</a:t>
            </a:r>
          </a:p>
          <a:p>
            <a:r>
              <a:rPr lang="en-US" dirty="0" smtClean="0"/>
              <a:t>For  building </a:t>
            </a:r>
            <a:r>
              <a:rPr lang="en-US" dirty="0"/>
              <a:t>a </a:t>
            </a:r>
            <a:r>
              <a:rPr lang="en-US" b="1" u="sng" dirty="0"/>
              <a:t>tree structure </a:t>
            </a:r>
            <a:r>
              <a:rPr lang="en-US" dirty="0"/>
              <a:t>in </a:t>
            </a:r>
            <a:r>
              <a:rPr lang="en-US" dirty="0" smtClean="0"/>
              <a:t>memory for </a:t>
            </a:r>
            <a:r>
              <a:rPr lang="en-US" dirty="0"/>
              <a:t>XML </a:t>
            </a:r>
            <a:r>
              <a:rPr lang="en-US" dirty="0" smtClean="0"/>
              <a:t>documents</a:t>
            </a:r>
          </a:p>
          <a:p>
            <a:r>
              <a:rPr lang="en-US" i="1" dirty="0"/>
              <a:t>DOM Application Programming Interface (API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 is a </a:t>
            </a:r>
            <a:r>
              <a:rPr lang="en-US" dirty="0" err="1"/>
              <a:t>a</a:t>
            </a:r>
            <a:r>
              <a:rPr lang="en-US" dirty="0"/>
              <a:t> programmatic library</a:t>
            </a:r>
            <a:endParaRPr lang="en-US" dirty="0" smtClean="0"/>
          </a:p>
          <a:p>
            <a:r>
              <a:rPr lang="en-US" dirty="0" smtClean="0"/>
              <a:t>Allows manipulation of the contents </a:t>
            </a:r>
            <a:r>
              <a:rPr lang="en-US" dirty="0"/>
              <a:t>of an XML document</a:t>
            </a:r>
            <a:r>
              <a:rPr lang="en-US" dirty="0" smtClean="0"/>
              <a:t>.</a:t>
            </a:r>
          </a:p>
          <a:p>
            <a:r>
              <a:rPr lang="en-US" i="1" dirty="0"/>
              <a:t>The DOM </a:t>
            </a:r>
            <a:r>
              <a:rPr lang="en-US" i="1" dirty="0" smtClean="0"/>
              <a:t>interfaces are </a:t>
            </a:r>
            <a:r>
              <a:rPr lang="en-US" b="1" i="1" dirty="0"/>
              <a:t>platform and language</a:t>
            </a:r>
          </a:p>
          <a:p>
            <a:pPr>
              <a:buNone/>
            </a:pPr>
            <a:r>
              <a:rPr lang="en-US" b="1" i="1" dirty="0" smtClean="0"/>
              <a:t>	independent</a:t>
            </a:r>
            <a:r>
              <a:rPr lang="en-US" b="1" i="1" dirty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DOM Load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772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The  function is stored in an external file called "loadxmldoc.js",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</a:t>
            </a:r>
            <a:r>
              <a:rPr lang="en-US" sz="2000" dirty="0" err="1" smtClean="0"/>
              <a:t>dname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if (</a:t>
            </a:r>
            <a:r>
              <a:rPr lang="en-US" sz="2000" dirty="0" err="1" smtClean="0"/>
              <a:t>window.XMLHttpRequest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  	{</a:t>
            </a:r>
            <a:br>
              <a:rPr lang="en-US" sz="2000" dirty="0" smtClean="0"/>
            </a:br>
            <a:r>
              <a:rPr lang="en-US" sz="2000" dirty="0" smtClean="0"/>
              <a:t>		  </a:t>
            </a:r>
            <a:r>
              <a:rPr lang="en-US" sz="2000" dirty="0" err="1" smtClean="0"/>
              <a:t>xhttp</a:t>
            </a:r>
            <a:r>
              <a:rPr lang="en-US" sz="2000" dirty="0" smtClean="0"/>
              <a:t>=new </a:t>
            </a:r>
            <a:r>
              <a:rPr lang="en-US" sz="2000" dirty="0" err="1" smtClean="0"/>
              <a:t>XMLHttpRequest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  }</a:t>
            </a:r>
            <a:br>
              <a:rPr lang="en-US" sz="2000" dirty="0" smtClean="0"/>
            </a:br>
            <a:r>
              <a:rPr lang="en-US" sz="2000" dirty="0" smtClean="0"/>
              <a:t>	else</a:t>
            </a:r>
            <a:br>
              <a:rPr lang="en-US" sz="2000" dirty="0" smtClean="0"/>
            </a:br>
            <a:r>
              <a:rPr lang="en-US" sz="2000" dirty="0" smtClean="0"/>
              <a:t>	  {</a:t>
            </a:r>
            <a:br>
              <a:rPr lang="en-US" sz="2000" dirty="0" smtClean="0"/>
            </a:br>
            <a:r>
              <a:rPr lang="en-US" sz="2000" dirty="0" smtClean="0"/>
              <a:t>		  </a:t>
            </a:r>
            <a:r>
              <a:rPr lang="en-US" sz="2000" dirty="0" err="1" smtClean="0"/>
              <a:t>xhttp</a:t>
            </a:r>
            <a:r>
              <a:rPr lang="en-US" sz="2000" dirty="0" smtClean="0"/>
              <a:t>=new </a:t>
            </a:r>
            <a:r>
              <a:rPr lang="en-US" sz="2000" dirty="0" err="1" smtClean="0"/>
              <a:t>ActiveXObject</a:t>
            </a:r>
            <a:r>
              <a:rPr lang="en-US" sz="2000" dirty="0" smtClean="0"/>
              <a:t>("Microsoft .XMLHTTP");</a:t>
            </a:r>
            <a:br>
              <a:rPr lang="en-US" sz="2000" dirty="0" smtClean="0"/>
            </a:br>
            <a:r>
              <a:rPr lang="en-US" sz="2000" dirty="0" smtClean="0"/>
              <a:t>	  }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xhttp.open</a:t>
            </a:r>
            <a:r>
              <a:rPr lang="en-US" sz="2000" dirty="0" smtClean="0"/>
              <a:t>("GET", </a:t>
            </a:r>
            <a:r>
              <a:rPr lang="en-US" sz="2000" dirty="0" err="1" smtClean="0"/>
              <a:t>dname</a:t>
            </a:r>
            <a:r>
              <a:rPr lang="en-US" sz="2000" dirty="0" smtClean="0"/>
              <a:t> , false);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xhttp.send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return </a:t>
            </a:r>
            <a:r>
              <a:rPr lang="en-US" sz="2000" dirty="0" err="1" smtClean="0"/>
              <a:t>xhttp.responseXML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72400" cy="4648200"/>
          </a:xfrm>
        </p:spPr>
        <p:txBody>
          <a:bodyPr/>
          <a:lstStyle/>
          <a:p>
            <a:r>
              <a:rPr lang="en-US" dirty="0" smtClean="0"/>
              <a:t>Method: 	   open(</a:t>
            </a:r>
            <a:r>
              <a:rPr lang="en-US" i="1" dirty="0" smtClean="0"/>
              <a:t>method, </a:t>
            </a:r>
            <a:r>
              <a:rPr lang="en-US" i="1" dirty="0" err="1" smtClean="0"/>
              <a:t>url</a:t>
            </a:r>
            <a:r>
              <a:rPr lang="en-US" i="1" dirty="0" smtClean="0"/>
              <a:t>, </a:t>
            </a:r>
            <a:r>
              <a:rPr lang="en-US" i="1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Specifies the type of request, the URL, and if the request should be handled asynchronously or not.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method</a:t>
            </a:r>
            <a:r>
              <a:rPr lang="en-US" dirty="0" smtClean="0"/>
              <a:t>: the type of request: GET or POST</a:t>
            </a:r>
            <a:br>
              <a:rPr lang="en-US" dirty="0" smtClean="0"/>
            </a:br>
            <a:r>
              <a:rPr lang="en-US" i="1" dirty="0" err="1" smtClean="0"/>
              <a:t>url</a:t>
            </a:r>
            <a:r>
              <a:rPr lang="en-US" dirty="0" smtClean="0"/>
              <a:t>: the location of the file on the server</a:t>
            </a:r>
            <a:br>
              <a:rPr lang="en-US" dirty="0" smtClean="0"/>
            </a:br>
            <a:r>
              <a:rPr lang="en-US" i="1" dirty="0" err="1" smtClean="0"/>
              <a:t>async</a:t>
            </a:r>
            <a:r>
              <a:rPr lang="en-US" dirty="0" smtClean="0"/>
              <a:t>: true (asynchronous) or</a:t>
            </a:r>
          </a:p>
          <a:p>
            <a:pPr lvl="3">
              <a:buNone/>
            </a:pPr>
            <a:r>
              <a:rPr lang="en-US" sz="2800" dirty="0" smtClean="0"/>
              <a:t> false (synchronous)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en-US" dirty="0" err="1" smtClean="0"/>
              <a:t>loadXMLString</a:t>
            </a:r>
            <a:r>
              <a:rPr lang="en-US" dirty="0" smtClean="0"/>
              <a:t>()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loadXMLString</a:t>
            </a:r>
            <a:r>
              <a:rPr lang="en-US" dirty="0" smtClean="0"/>
              <a:t>(txt)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if (</a:t>
            </a:r>
            <a:r>
              <a:rPr lang="en-US" dirty="0" err="1" smtClean="0"/>
              <a:t>window.DOMParser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	 {</a:t>
            </a:r>
            <a:br>
              <a:rPr lang="en-US" dirty="0" smtClean="0"/>
            </a:br>
            <a:r>
              <a:rPr lang="en-US" dirty="0" smtClean="0"/>
              <a:t> 		 parser=new </a:t>
            </a:r>
            <a:r>
              <a:rPr lang="en-US" dirty="0" err="1" smtClean="0"/>
              <a:t>DOMParser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  </a:t>
            </a:r>
            <a:r>
              <a:rPr lang="en-US" dirty="0" err="1" smtClean="0"/>
              <a:t>xmlDoc</a:t>
            </a:r>
            <a:r>
              <a:rPr lang="en-US" dirty="0" smtClean="0"/>
              <a:t>=</a:t>
            </a:r>
            <a:r>
              <a:rPr lang="en-US" dirty="0" err="1" smtClean="0"/>
              <a:t>parser.parseFromString</a:t>
            </a:r>
            <a:r>
              <a:rPr lang="en-US" dirty="0" smtClean="0"/>
              <a:t>(txt, "text/xml");</a:t>
            </a:r>
            <a:br>
              <a:rPr lang="en-US" dirty="0" smtClean="0"/>
            </a:br>
            <a:r>
              <a:rPr lang="en-US" dirty="0" smtClean="0"/>
              <a:t>  	}</a:t>
            </a:r>
            <a:br>
              <a:rPr lang="en-US" dirty="0" smtClean="0"/>
            </a:br>
            <a:r>
              <a:rPr lang="en-US" dirty="0" smtClean="0"/>
              <a:t>	else // Internet Explorer</a:t>
            </a:r>
            <a:br>
              <a:rPr lang="en-US" dirty="0" smtClean="0"/>
            </a:br>
            <a:r>
              <a:rPr lang="en-US" dirty="0" smtClean="0"/>
              <a:t> 	 {</a:t>
            </a:r>
            <a:br>
              <a:rPr lang="en-US" dirty="0" smtClean="0"/>
            </a:br>
            <a:r>
              <a:rPr lang="en-US" dirty="0" smtClean="0"/>
              <a:t>		  </a:t>
            </a:r>
            <a:r>
              <a:rPr lang="en-US" dirty="0" err="1" smtClean="0"/>
              <a:t>xmlDoc</a:t>
            </a:r>
            <a:r>
              <a:rPr lang="en-US" dirty="0" smtClean="0"/>
              <a:t>=new </a:t>
            </a:r>
            <a:r>
              <a:rPr lang="en-US" dirty="0" err="1" smtClean="0"/>
              <a:t>ActiveXObject</a:t>
            </a:r>
            <a:r>
              <a:rPr lang="en-US" dirty="0" smtClean="0"/>
              <a:t>("</a:t>
            </a:r>
            <a:r>
              <a:rPr lang="en-US" dirty="0" err="1" smtClean="0"/>
              <a:t>Microsoft.XMLDOM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>		  </a:t>
            </a:r>
            <a:r>
              <a:rPr lang="en-US" dirty="0" err="1" smtClean="0"/>
              <a:t>xmlDoc.async</a:t>
            </a:r>
            <a:r>
              <a:rPr lang="en-US" dirty="0" smtClean="0"/>
              <a:t>=false;</a:t>
            </a:r>
            <a:br>
              <a:rPr lang="en-US" dirty="0" smtClean="0"/>
            </a:br>
            <a:r>
              <a:rPr lang="en-US" dirty="0" smtClean="0"/>
              <a:t>		  </a:t>
            </a:r>
            <a:r>
              <a:rPr lang="en-US" dirty="0" err="1" smtClean="0"/>
              <a:t>xmlDoc.loadXML</a:t>
            </a:r>
            <a:r>
              <a:rPr lang="en-US" dirty="0" smtClean="0"/>
              <a:t>(txt); </a:t>
            </a:r>
            <a:br>
              <a:rPr lang="en-US" dirty="0" smtClean="0"/>
            </a:br>
            <a:r>
              <a:rPr lang="en-US" dirty="0" smtClean="0"/>
              <a:t>	  }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 smtClean="0"/>
              <a:t>xmlDoc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153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&lt;html&gt;&lt;head&gt;&lt;script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="loadxmlstring.js"&gt;&lt;/script&gt;&lt;/head&gt;</a:t>
            </a:r>
          </a:p>
          <a:p>
            <a:pPr>
              <a:buNone/>
            </a:pPr>
            <a:r>
              <a:rPr lang="en-US" sz="1600" dirty="0" smtClean="0"/>
              <a:t>	&lt;body&gt;&lt;script&gt;</a:t>
            </a:r>
          </a:p>
          <a:p>
            <a:pPr>
              <a:buNone/>
            </a:pPr>
            <a:r>
              <a:rPr lang="en-US" sz="1600" dirty="0" smtClean="0"/>
              <a:t>		text="&lt;bookstore&gt;&lt;book&gt;";</a:t>
            </a:r>
          </a:p>
          <a:p>
            <a:pPr>
              <a:buNone/>
            </a:pPr>
            <a:r>
              <a:rPr lang="en-US" sz="1600" dirty="0" smtClean="0"/>
              <a:t>		text=text+"&lt;title&gt;Everyday Italian&lt;/title&gt;";</a:t>
            </a:r>
          </a:p>
          <a:p>
            <a:pPr>
              <a:buNone/>
            </a:pPr>
            <a:r>
              <a:rPr lang="en-US" sz="1600" dirty="0" smtClean="0"/>
              <a:t>		text=text+"&lt;author&gt;</a:t>
            </a:r>
            <a:r>
              <a:rPr lang="en-US" sz="1600" dirty="0" err="1" smtClean="0"/>
              <a:t>Giada</a:t>
            </a:r>
            <a:r>
              <a:rPr lang="en-US" sz="1600" dirty="0" smtClean="0"/>
              <a:t> De </a:t>
            </a:r>
            <a:r>
              <a:rPr lang="en-US" sz="1600" dirty="0" err="1" smtClean="0"/>
              <a:t>Laurentiis</a:t>
            </a:r>
            <a:r>
              <a:rPr lang="en-US" sz="1600" dirty="0" smtClean="0"/>
              <a:t>&lt;/author&gt;";</a:t>
            </a:r>
          </a:p>
          <a:p>
            <a:pPr>
              <a:buNone/>
            </a:pPr>
            <a:r>
              <a:rPr lang="en-US" sz="1600" dirty="0" smtClean="0"/>
              <a:t>		text=text+"&lt;year&gt;2005&lt;/year&gt;";</a:t>
            </a:r>
          </a:p>
          <a:p>
            <a:pPr>
              <a:buNone/>
            </a:pPr>
            <a:r>
              <a:rPr lang="en-US" sz="1600" dirty="0" smtClean="0"/>
              <a:t>		text=text+"&lt;/book&gt;&lt;/bookstore&gt;";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xmlDoc</a:t>
            </a:r>
            <a:r>
              <a:rPr lang="en-US" sz="1600" dirty="0" smtClean="0"/>
              <a:t>=</a:t>
            </a:r>
            <a:r>
              <a:rPr lang="en-US" sz="1600" dirty="0" err="1" smtClean="0"/>
              <a:t>loadXMLString</a:t>
            </a:r>
            <a:r>
              <a:rPr lang="en-US" sz="1600" dirty="0" smtClean="0"/>
              <a:t>(text);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xmlDoc.getElementsByTagName</a:t>
            </a:r>
            <a:r>
              <a:rPr lang="en-US" sz="1600" dirty="0" smtClean="0"/>
              <a:t>("title")[0].</a:t>
            </a:r>
            <a:r>
              <a:rPr lang="en-US" sz="1600" dirty="0" err="1" smtClean="0"/>
              <a:t>childNo</a:t>
            </a:r>
            <a:r>
              <a:rPr lang="en-US" sz="1600" dirty="0" smtClean="0"/>
              <a:t>	des[0].</a:t>
            </a:r>
            <a:r>
              <a:rPr lang="en-US" sz="1600" dirty="0" err="1" smtClean="0"/>
              <a:t>nodeValue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("&lt;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xmlDoc.getElementsByTagName</a:t>
            </a:r>
            <a:r>
              <a:rPr lang="en-US" sz="1600" dirty="0" smtClean="0"/>
              <a:t>("author")[0].child	Nodes[0].</a:t>
            </a:r>
            <a:r>
              <a:rPr lang="en-US" sz="1600" dirty="0" err="1" smtClean="0"/>
              <a:t>nodeValue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("&lt;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xmlDoc.getElementsByTagName</a:t>
            </a:r>
            <a:r>
              <a:rPr lang="en-US" sz="1600" dirty="0" smtClean="0"/>
              <a:t>("year")[0].</a:t>
            </a:r>
            <a:r>
              <a:rPr lang="en-US" sz="1600" dirty="0" err="1" smtClean="0"/>
              <a:t>childN</a:t>
            </a:r>
            <a:r>
              <a:rPr lang="en-US" sz="1600" dirty="0" smtClean="0"/>
              <a:t>	odes[0].</a:t>
            </a:r>
            <a:r>
              <a:rPr lang="en-US" sz="1600" dirty="0" err="1" smtClean="0"/>
              <a:t>nodeValue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&lt;/script&gt;&lt;/body&gt;</a:t>
            </a:r>
          </a:p>
          <a:p>
            <a:pPr>
              <a:buNone/>
            </a:pPr>
            <a:r>
              <a:rPr lang="en-US" sz="1600" dirty="0" smtClean="0"/>
              <a:t>&lt;/html&gt;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ACCESSING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3 ways: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 By using the </a:t>
            </a:r>
            <a:r>
              <a:rPr lang="en-US" dirty="0" err="1" smtClean="0"/>
              <a:t>getElementsByTagName</a:t>
            </a:r>
            <a:r>
              <a:rPr lang="en-US" dirty="0" smtClean="0"/>
              <a:t>() method</a:t>
            </a:r>
          </a:p>
          <a:p>
            <a:pPr lvl="1">
              <a:buNone/>
            </a:pPr>
            <a:r>
              <a:rPr lang="en-US" dirty="0" smtClean="0"/>
              <a:t>2. By looping through (traversing) the nodes tree.</a:t>
            </a:r>
          </a:p>
          <a:p>
            <a:pPr lvl="1">
              <a:buNone/>
            </a:pPr>
            <a:r>
              <a:rPr lang="en-US" dirty="0" smtClean="0"/>
              <a:t>3. By navigating the node tree, using the node relationships.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getElementsByTagName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sz="3800" b="1" i="1" dirty="0" smtClean="0"/>
              <a:t>	</a:t>
            </a:r>
            <a:r>
              <a:rPr lang="en-US" sz="3800" b="1" i="1" dirty="0" err="1" smtClean="0"/>
              <a:t>node</a:t>
            </a:r>
            <a:r>
              <a:rPr lang="en-US" sz="3800" b="1" dirty="0" err="1" smtClean="0"/>
              <a:t>.getElementsByTagName</a:t>
            </a:r>
            <a:r>
              <a:rPr lang="en-US" sz="3800" b="1" dirty="0" smtClean="0"/>
              <a:t>(</a:t>
            </a:r>
            <a:r>
              <a:rPr lang="en-US" sz="3800" b="1" i="1" dirty="0" smtClean="0"/>
              <a:t>"</a:t>
            </a:r>
            <a:r>
              <a:rPr lang="en-US" sz="3800" b="1" i="1" dirty="0" err="1" smtClean="0"/>
              <a:t>tagname</a:t>
            </a:r>
            <a:r>
              <a:rPr lang="en-US" sz="3800" b="1" i="1" dirty="0" smtClean="0"/>
              <a:t>”</a:t>
            </a:r>
            <a:r>
              <a:rPr lang="en-US" sz="3800" b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returns an array of </a:t>
            </a:r>
            <a:r>
              <a:rPr lang="en-US" b="1" dirty="0" smtClean="0"/>
              <a:t>all elements </a:t>
            </a:r>
            <a:r>
              <a:rPr lang="en-US" dirty="0" smtClean="0"/>
              <a:t>with the </a:t>
            </a:r>
            <a:r>
              <a:rPr lang="en-US" b="1" dirty="0" smtClean="0"/>
              <a:t>specified </a:t>
            </a:r>
            <a:r>
              <a:rPr lang="en-US" b="1" dirty="0" err="1" smtClean="0"/>
              <a:t>tagname</a:t>
            </a:r>
            <a:r>
              <a:rPr lang="en-US" b="1" dirty="0" smtClean="0"/>
              <a:t> </a:t>
            </a:r>
            <a:r>
              <a:rPr lang="en-US" dirty="0" smtClean="0"/>
              <a:t>that are descendents of element “node”.</a:t>
            </a:r>
          </a:p>
          <a:p>
            <a:r>
              <a:rPr lang="en-US" dirty="0" smtClean="0"/>
              <a:t>The elements in the node list returned can be accessed using index number that starts with 0.</a:t>
            </a:r>
          </a:p>
          <a:p>
            <a:r>
              <a:rPr lang="en-US" dirty="0" smtClean="0"/>
              <a:t>To get all elements with specific </a:t>
            </a:r>
            <a:r>
              <a:rPr lang="en-US" dirty="0" err="1" smtClean="0"/>
              <a:t>tagname</a:t>
            </a:r>
            <a:r>
              <a:rPr lang="en-US" dirty="0" smtClean="0"/>
              <a:t> in the XML document use:</a:t>
            </a:r>
          </a:p>
          <a:p>
            <a:pPr lvl="1"/>
            <a:r>
              <a:rPr lang="en-US" b="1" dirty="0" err="1" smtClean="0"/>
              <a:t>xmlDoc.getElementsByTagName</a:t>
            </a:r>
            <a:r>
              <a:rPr lang="en-US" b="1" dirty="0" smtClean="0"/>
              <a:t>(“</a:t>
            </a:r>
            <a:r>
              <a:rPr lang="en-US" b="1" dirty="0" err="1" smtClean="0"/>
              <a:t>tagname</a:t>
            </a:r>
            <a:r>
              <a:rPr lang="en-US" b="1" dirty="0" smtClean="0"/>
              <a:t>”);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xmlDoc</a:t>
            </a:r>
            <a:r>
              <a:rPr lang="en-US" dirty="0" smtClean="0"/>
              <a:t> is the document itself (document node).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="loadxmldoc.js"&gt;&lt;/script&gt;&lt;/head&gt;</a:t>
            </a:r>
          </a:p>
          <a:p>
            <a:pPr>
              <a:buNone/>
            </a:pPr>
            <a:r>
              <a:rPr lang="en-US" sz="2000" dirty="0" smtClean="0"/>
              <a:t>&lt;body&gt;&lt;script&gt;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("title");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x.length;i</a:t>
            </a:r>
            <a:r>
              <a:rPr lang="en-US" sz="2000" dirty="0" smtClean="0"/>
              <a:t>++){ </a:t>
            </a:r>
          </a:p>
          <a:p>
            <a:pPr>
              <a:buNone/>
            </a:pPr>
            <a:r>
              <a:rPr lang="en-US" sz="2000" dirty="0" smtClean="0"/>
              <a:t>		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(x[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childNodes</a:t>
            </a:r>
            <a:r>
              <a:rPr lang="en-US" sz="2000" dirty="0" smtClean="0"/>
              <a:t>[0].</a:t>
            </a:r>
            <a:r>
              <a:rPr lang="en-US" sz="2000" dirty="0" err="1" smtClean="0"/>
              <a:t>nodeValue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&gt;");</a:t>
            </a:r>
          </a:p>
          <a:p>
            <a:pPr>
              <a:buNone/>
            </a:pPr>
            <a:r>
              <a:rPr lang="en-US" sz="2000" dirty="0" smtClean="0"/>
              <a:t>		  }</a:t>
            </a:r>
          </a:p>
          <a:p>
            <a:pPr>
              <a:buNone/>
            </a:pPr>
            <a:r>
              <a:rPr lang="en-US" sz="2000" dirty="0" smtClean="0"/>
              <a:t>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Traversing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xml document.</a:t>
            </a:r>
          </a:p>
          <a:p>
            <a:r>
              <a:rPr lang="en-US" dirty="0" smtClean="0"/>
              <a:t>Get the child nodes of the root element.</a:t>
            </a:r>
          </a:p>
          <a:p>
            <a:r>
              <a:rPr lang="en-US" dirty="0" smtClean="0"/>
              <a:t>For each child node, check the node type of the node. </a:t>
            </a:r>
          </a:p>
          <a:p>
            <a:r>
              <a:rPr lang="en-US" dirty="0" smtClean="0"/>
              <a:t>If the node type is matches the node type of the desired node process that node.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&lt;html&gt;</a:t>
            </a:r>
          </a:p>
          <a:p>
            <a:pPr>
              <a:buNone/>
            </a:pPr>
            <a:r>
              <a:rPr lang="en-US" sz="2400" dirty="0" smtClean="0"/>
              <a:t>	   &lt;head&gt;&lt;script </a:t>
            </a:r>
            <a:r>
              <a:rPr lang="en-US" sz="2400" dirty="0" err="1" smtClean="0"/>
              <a:t>src</a:t>
            </a:r>
            <a:r>
              <a:rPr lang="en-US" sz="2400" dirty="0" smtClean="0"/>
              <a:t>="loadxmldoc.js"&gt;&lt;/script&gt;&lt;/head&gt;</a:t>
            </a:r>
          </a:p>
          <a:p>
            <a:pPr>
              <a:buNone/>
            </a:pPr>
            <a:r>
              <a:rPr lang="en-US" sz="2400" dirty="0" smtClean="0"/>
              <a:t>	  &lt;body&gt;&lt;script&gt;</a:t>
            </a:r>
          </a:p>
          <a:p>
            <a:pPr>
              <a:buNone/>
            </a:pPr>
            <a:r>
              <a:rPr lang="en-US" sz="2400" dirty="0" smtClean="0"/>
              <a:t>		   </a:t>
            </a:r>
            <a:r>
              <a:rPr lang="en-US" sz="2400" dirty="0" err="1" smtClean="0"/>
              <a:t>xmlDoc</a:t>
            </a:r>
            <a:r>
              <a:rPr lang="en-US" sz="2400" dirty="0" smtClean="0"/>
              <a:t>=</a:t>
            </a:r>
            <a:r>
              <a:rPr lang="en-US" sz="2400" dirty="0" err="1" smtClean="0"/>
              <a:t>loadXMLDoc</a:t>
            </a:r>
            <a:r>
              <a:rPr lang="en-US" sz="2400" dirty="0" smtClean="0"/>
              <a:t>("books.xml");</a:t>
            </a:r>
          </a:p>
          <a:p>
            <a:pPr>
              <a:buNone/>
            </a:pPr>
            <a:r>
              <a:rPr lang="en-US" sz="2400" dirty="0" smtClean="0"/>
              <a:t>	     	   x=</a:t>
            </a:r>
            <a:r>
              <a:rPr lang="en-US" sz="2400" dirty="0" err="1" smtClean="0"/>
              <a:t>xmlDoc.documentElement.childNodes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</a:t>
            </a:r>
            <a:r>
              <a:rPr lang="en-US" sz="2400" dirty="0" err="1" smtClean="0"/>
              <a:t>x.length;i</a:t>
            </a:r>
            <a:r>
              <a:rPr lang="en-US" sz="2400" dirty="0" smtClean="0"/>
              <a:t>++){ </a:t>
            </a:r>
          </a:p>
          <a:p>
            <a:pPr>
              <a:buNone/>
            </a:pPr>
            <a:r>
              <a:rPr lang="en-US" sz="2400" dirty="0" smtClean="0"/>
              <a:t>			if (x[</a:t>
            </a:r>
            <a:r>
              <a:rPr lang="en-US" sz="2400" dirty="0" err="1" smtClean="0"/>
              <a:t>i</a:t>
            </a:r>
            <a:r>
              <a:rPr lang="en-US" sz="2400" dirty="0" smtClean="0"/>
              <a:t>].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==1)</a:t>
            </a:r>
          </a:p>
          <a:p>
            <a:pPr>
              <a:buNone/>
            </a:pPr>
            <a:r>
              <a:rPr lang="en-US" sz="2400" dirty="0" smtClean="0"/>
              <a:t>  			{//Process only element nodes (type 1) </a:t>
            </a:r>
          </a:p>
          <a:p>
            <a:pPr>
              <a:buNone/>
            </a:pPr>
            <a:r>
              <a:rPr lang="en-US" sz="2400" dirty="0" smtClean="0"/>
              <a:t>			} }</a:t>
            </a:r>
          </a:p>
          <a:p>
            <a:pPr>
              <a:buNone/>
            </a:pPr>
            <a:r>
              <a:rPr lang="en-US" sz="2400" dirty="0" smtClean="0"/>
              <a:t>	&lt;/script&gt;&lt;/body&gt;</a:t>
            </a:r>
          </a:p>
          <a:p>
            <a:pPr>
              <a:buNone/>
            </a:pPr>
            <a:r>
              <a:rPr lang="en-US" sz="2400" dirty="0" smtClean="0"/>
              <a:t>    &lt;/html&gt;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Node Relationships.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Load  xml document.</a:t>
            </a:r>
          </a:p>
          <a:p>
            <a:r>
              <a:rPr lang="en-US" dirty="0" smtClean="0"/>
              <a:t>Get the child nodes of the first element</a:t>
            </a:r>
          </a:p>
          <a:p>
            <a:r>
              <a:rPr lang="en-US" dirty="0" smtClean="0"/>
              <a:t>Set the "y" variable to be the first child node of the first element.</a:t>
            </a:r>
          </a:p>
          <a:p>
            <a:r>
              <a:rPr lang="en-US" dirty="0" smtClean="0"/>
              <a:t>For each child node (starting with the first child node "y"). Check the node type.</a:t>
            </a:r>
          </a:p>
          <a:p>
            <a:r>
              <a:rPr lang="en-US" dirty="0" smtClean="0"/>
              <a:t>If the node type is  desired node type process that node.</a:t>
            </a:r>
          </a:p>
          <a:p>
            <a:r>
              <a:rPr lang="en-US" dirty="0" smtClean="0"/>
              <a:t>Set the "y" variable to be the next sibling node, and run through the loop again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STRUCTRE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>
                <a:latin typeface="Arial" charset="0"/>
              </a:rPr>
              <a:t>Based on OO(Object Oriented) concepts:</a:t>
            </a:r>
          </a:p>
          <a:p>
            <a:pPr>
              <a:lnSpc>
                <a:spcPct val="90000"/>
              </a:lnSpc>
            </a:pPr>
            <a:endParaRPr lang="en-GB" sz="24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GB" sz="2400" i="1" dirty="0" smtClean="0">
                <a:latin typeface="Arial" charset="0"/>
              </a:rPr>
              <a:t>methods</a:t>
            </a:r>
            <a:r>
              <a:rPr lang="en-GB" sz="2400" dirty="0" smtClean="0">
                <a:latin typeface="Arial" charset="0"/>
              </a:rPr>
              <a:t> (to access or change object’s state)</a:t>
            </a:r>
          </a:p>
          <a:p>
            <a:pPr lvl="1">
              <a:lnSpc>
                <a:spcPct val="90000"/>
              </a:lnSpc>
            </a:pPr>
            <a:endParaRPr lang="en-GB" sz="24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GB" sz="2400" i="1" dirty="0" smtClean="0">
                <a:latin typeface="Arial" charset="0"/>
              </a:rPr>
              <a:t>interfaces</a:t>
            </a:r>
            <a:r>
              <a:rPr lang="en-GB" sz="2400" dirty="0" smtClean="0">
                <a:latin typeface="Arial" charset="0"/>
              </a:rPr>
              <a:t> (declaration of a set of methods) </a:t>
            </a:r>
          </a:p>
          <a:p>
            <a:pPr lvl="1">
              <a:lnSpc>
                <a:spcPct val="90000"/>
              </a:lnSpc>
            </a:pPr>
            <a:endParaRPr lang="en-GB" sz="24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GB" sz="2400" i="1" dirty="0" smtClean="0">
                <a:latin typeface="Arial" charset="0"/>
              </a:rPr>
              <a:t>objects</a:t>
            </a:r>
            <a:r>
              <a:rPr lang="en-GB" sz="2400" dirty="0" smtClean="0">
                <a:latin typeface="Arial" charset="0"/>
              </a:rPr>
              <a:t> (encapsulation of data and methods)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("book")[0].</a:t>
            </a:r>
            <a:r>
              <a:rPr lang="en-US" sz="2000" dirty="0" err="1" smtClean="0"/>
              <a:t>childNodes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y=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("book")[0].</a:t>
            </a:r>
            <a:r>
              <a:rPr lang="en-US" sz="2000" dirty="0" err="1" smtClean="0"/>
              <a:t>firstChild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x.length;i</a:t>
            </a:r>
            <a:r>
              <a:rPr lang="en-US" sz="2000" dirty="0" smtClean="0"/>
              <a:t>++){</a:t>
            </a:r>
          </a:p>
          <a:p>
            <a:pPr>
              <a:buNone/>
            </a:pPr>
            <a:r>
              <a:rPr lang="en-US" sz="2000" dirty="0" smtClean="0"/>
              <a:t>			if (</a:t>
            </a:r>
            <a:r>
              <a:rPr lang="en-US" sz="2000" dirty="0" err="1" smtClean="0"/>
              <a:t>y.nodeType</a:t>
            </a:r>
            <a:r>
              <a:rPr lang="en-US" sz="2000" dirty="0" smtClean="0"/>
              <a:t>==1)</a:t>
            </a:r>
          </a:p>
          <a:p>
            <a:pPr>
              <a:buNone/>
            </a:pPr>
            <a:r>
              <a:rPr lang="en-US" sz="2000" dirty="0" smtClean="0"/>
              <a:t>			{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y.nodeName</a:t>
            </a:r>
            <a:r>
              <a:rPr lang="en-US" sz="2000" dirty="0" smtClean="0"/>
              <a:t> + 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&gt;");}</a:t>
            </a:r>
          </a:p>
          <a:p>
            <a:pPr>
              <a:buNone/>
            </a:pPr>
            <a:r>
              <a:rPr lang="en-US" sz="2000" dirty="0" smtClean="0"/>
              <a:t>			y=</a:t>
            </a:r>
            <a:r>
              <a:rPr lang="en-US" sz="2000" dirty="0" err="1" smtClean="0"/>
              <a:t>y.nextSibling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	}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NODE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nodeValue</a:t>
            </a:r>
            <a:r>
              <a:rPr lang="en-US" dirty="0" smtClean="0"/>
              <a:t> property is used to change a node value.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setAttribute</a:t>
            </a:r>
            <a:r>
              <a:rPr lang="en-US" dirty="0" smtClean="0"/>
              <a:t>() method is used to change an attribute value.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/>
              <a:t>	Changing value of Element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8382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code changes the text node value of the first &lt;title&gt; element i.e.</a:t>
            </a:r>
          </a:p>
          <a:p>
            <a:pPr>
              <a:buNone/>
            </a:pPr>
            <a:r>
              <a:rPr lang="en-US" sz="2000" dirty="0" smtClean="0"/>
              <a:t> Everyday Italian to Easy Cooking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</a:t>
            </a:r>
          </a:p>
          <a:p>
            <a:pPr>
              <a:buNone/>
            </a:pPr>
            <a:r>
              <a:rPr lang="en-US" sz="2000" dirty="0" smtClean="0"/>
              <a:t>	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("title")[0].</a:t>
            </a:r>
            <a:r>
              <a:rPr lang="en-US" sz="2000" dirty="0" err="1" smtClean="0"/>
              <a:t>childNodes</a:t>
            </a:r>
            <a:r>
              <a:rPr lang="en-US" sz="2000" dirty="0" smtClean="0"/>
              <a:t>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x.nodeValue</a:t>
            </a:r>
            <a:r>
              <a:rPr lang="en-US" sz="2000" dirty="0" smtClean="0"/>
              <a:t>="Easy Cooking";</a:t>
            </a:r>
          </a:p>
          <a:p>
            <a:pPr>
              <a:buNone/>
            </a:pPr>
            <a:r>
              <a:rPr lang="en-US" sz="2000" dirty="0" smtClean="0"/>
              <a:t>	&lt;/script&gt;</a:t>
            </a:r>
          </a:p>
          <a:p>
            <a:pPr>
              <a:buNone/>
            </a:pPr>
            <a:r>
              <a:rPr lang="en-US" sz="2000" dirty="0" smtClean="0"/>
              <a:t>	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8915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Change an Attribute Using</a:t>
            </a:r>
            <a:br>
              <a:rPr lang="en-US" dirty="0" smtClean="0"/>
            </a:br>
            <a:r>
              <a:rPr lang="en-US" dirty="0" smtClean="0"/>
              <a:t>			 </a:t>
            </a:r>
            <a:r>
              <a:rPr lang="en-US" dirty="0" err="1" smtClean="0"/>
              <a:t>setAttribute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Change the attribute “category” to “food” of element book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('book');</a:t>
            </a:r>
          </a:p>
          <a:p>
            <a:pPr>
              <a:buNone/>
            </a:pPr>
            <a:r>
              <a:rPr lang="en-US" sz="2000" dirty="0" smtClean="0"/>
              <a:t>		x[0].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("</a:t>
            </a:r>
            <a:r>
              <a:rPr lang="en-US" sz="2000" dirty="0" err="1" smtClean="0"/>
              <a:t>category","food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(x[0].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("category"));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550"/>
            <a:ext cx="9144000" cy="1619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									      				Change an Attribute Using </a:t>
            </a:r>
            <a:r>
              <a:rPr lang="en-US" dirty="0" err="1" smtClean="0"/>
              <a:t>nodeValue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</a:t>
            </a:r>
          </a:p>
          <a:p>
            <a:pPr>
              <a:buNone/>
            </a:pPr>
            <a:r>
              <a:rPr lang="en-US" sz="2000" dirty="0" smtClean="0"/>
              <a:t>		y=</a:t>
            </a:r>
            <a:r>
              <a:rPr lang="en-US" sz="2000" dirty="0" err="1" smtClean="0"/>
              <a:t>x.getAttributeNode</a:t>
            </a:r>
            <a:r>
              <a:rPr lang="en-US" sz="2000" dirty="0" smtClean="0"/>
              <a:t>("category");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y.nodeValue</a:t>
            </a:r>
            <a:r>
              <a:rPr lang="en-US" sz="2000" dirty="0" smtClean="0"/>
              <a:t>="food";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 Remove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an Element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9144000" cy="5638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('book').length);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&gt;");</a:t>
            </a:r>
          </a:p>
          <a:p>
            <a:pPr>
              <a:buNone/>
            </a:pPr>
            <a:r>
              <a:rPr lang="en-US" sz="2000" dirty="0" smtClean="0"/>
              <a:t>		y=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xmlDoc.documentElement.removeChild</a:t>
            </a:r>
            <a:r>
              <a:rPr lang="en-US" sz="2000" dirty="0" smtClean="0"/>
              <a:t>(y);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('book').length);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Remove the Current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80010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Navigate  to the node to be removed then use </a:t>
            </a:r>
            <a:r>
              <a:rPr lang="en-US" sz="2000" dirty="0" err="1" smtClean="0"/>
              <a:t>parentNode</a:t>
            </a:r>
            <a:r>
              <a:rPr lang="en-US" sz="2000" dirty="0" smtClean="0"/>
              <a:t> property and </a:t>
            </a:r>
            <a:r>
              <a:rPr lang="en-US" sz="2000" dirty="0" err="1" smtClean="0"/>
              <a:t>removeChild</a:t>
            </a:r>
            <a:r>
              <a:rPr lang="en-US" sz="2000" dirty="0" smtClean="0"/>
              <a:t> ()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x.parentNode.removeChild</a:t>
            </a:r>
            <a:r>
              <a:rPr lang="en-US" sz="2000" dirty="0" smtClean="0"/>
              <a:t>(x);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Remove the Text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("title")[0];</a:t>
            </a:r>
          </a:p>
          <a:p>
            <a:pPr>
              <a:buNone/>
            </a:pPr>
            <a:r>
              <a:rPr lang="en-US" sz="2000" dirty="0" smtClean="0"/>
              <a:t>		y=</a:t>
            </a:r>
            <a:r>
              <a:rPr lang="en-US" sz="2000" dirty="0" err="1" smtClean="0"/>
              <a:t>x.childNodes</a:t>
            </a:r>
            <a:r>
              <a:rPr lang="en-US" sz="2000" dirty="0" smtClean="0"/>
              <a:t>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x.removeChild</a:t>
            </a:r>
            <a:r>
              <a:rPr lang="en-US" sz="2000" dirty="0" smtClean="0"/>
              <a:t>(y);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Remove the Text of Text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724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("title")[0];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("title")[0].</a:t>
            </a:r>
            <a:r>
              <a:rPr lang="en-US" sz="2000" dirty="0" err="1" smtClean="0"/>
              <a:t>childNodes</a:t>
            </a:r>
            <a:r>
              <a:rPr lang="en-US" sz="2000" dirty="0" smtClean="0"/>
              <a:t>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("Value: " + </a:t>
            </a:r>
            <a:r>
              <a:rPr lang="en-US" sz="2000" dirty="0" err="1" smtClean="0"/>
              <a:t>x.nodeValue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x.nodeValue</a:t>
            </a:r>
            <a:r>
              <a:rPr lang="en-US" sz="2000" dirty="0" smtClean="0"/>
              <a:t>="";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("Value: " + </a:t>
            </a:r>
            <a:r>
              <a:rPr lang="en-US" sz="2000" dirty="0" err="1" smtClean="0"/>
              <a:t>x.nodeValue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DOM tree  resides in the memory. Hence larger the XML document the more memory resource it will consume.</a:t>
            </a:r>
          </a:p>
          <a:p>
            <a:r>
              <a:rPr lang="en-US" dirty="0" smtClean="0"/>
              <a:t>As its resource needs are high, its processing is slower as compared to other XML parsers.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	&lt;head&gt;&lt;script </a:t>
            </a:r>
            <a:r>
              <a:rPr lang="en-US" dirty="0" err="1" smtClean="0"/>
              <a:t>src</a:t>
            </a:r>
            <a:r>
              <a:rPr lang="en-US" dirty="0" smtClean="0"/>
              <a:t>="loadxmldoc.js"&gt; &lt;/script&gt;&lt;/head&gt;</a:t>
            </a:r>
          </a:p>
          <a:p>
            <a:pPr>
              <a:buNone/>
            </a:pPr>
            <a:r>
              <a:rPr lang="en-US" dirty="0" smtClean="0"/>
              <a:t>	&lt;body&gt;&lt;script&gt;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xmlDoc</a:t>
            </a:r>
            <a:r>
              <a:rPr lang="en-US" dirty="0" smtClean="0"/>
              <a:t>=</a:t>
            </a:r>
            <a:r>
              <a:rPr lang="en-US" dirty="0" err="1" smtClean="0"/>
              <a:t>loadXMLDoc</a:t>
            </a:r>
            <a:r>
              <a:rPr lang="en-US" dirty="0" smtClean="0"/>
              <a:t>("books.xml");</a:t>
            </a:r>
          </a:p>
          <a:p>
            <a:pPr>
              <a:buNone/>
            </a:pPr>
            <a:r>
              <a:rPr lang="en-US" dirty="0" smtClean="0"/>
              <a:t>		x=</a:t>
            </a:r>
            <a:r>
              <a:rPr lang="en-US" dirty="0" err="1" smtClean="0"/>
              <a:t>xmlDoc.getElementsByTagName</a:t>
            </a:r>
            <a:r>
              <a:rPr lang="en-US" dirty="0" smtClean="0"/>
              <a:t>('book');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(x[0].</a:t>
            </a:r>
            <a:r>
              <a:rPr lang="en-US" dirty="0" err="1" smtClean="0"/>
              <a:t>getAttribute</a:t>
            </a:r>
            <a:r>
              <a:rPr lang="en-US" dirty="0" smtClean="0"/>
              <a:t>('category'));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</a:p>
          <a:p>
            <a:pPr>
              <a:buNone/>
            </a:pPr>
            <a:r>
              <a:rPr lang="en-US" dirty="0" smtClean="0"/>
              <a:t>		x[0].</a:t>
            </a:r>
            <a:r>
              <a:rPr lang="en-US" dirty="0" err="1" smtClean="0"/>
              <a:t>removeAttribute</a:t>
            </a:r>
            <a:r>
              <a:rPr lang="en-US" dirty="0" smtClean="0"/>
              <a:t>('category');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(x[0].</a:t>
            </a:r>
            <a:r>
              <a:rPr lang="en-US" dirty="0" err="1" smtClean="0"/>
              <a:t>getAttribute</a:t>
            </a:r>
            <a:r>
              <a:rPr lang="en-US" dirty="0" smtClean="0"/>
              <a:t>('category'));	&lt;/script&gt;&lt;/body&gt;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CREATING NODES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Create a New Element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newel=</a:t>
            </a:r>
            <a:r>
              <a:rPr lang="en-US" sz="2000" dirty="0" err="1" smtClean="0"/>
              <a:t>xmlDoc.createElement</a:t>
            </a:r>
            <a:r>
              <a:rPr lang="en-US" sz="2000" dirty="0" smtClean="0"/>
              <a:t>("edition");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x.appendChild</a:t>
            </a:r>
            <a:r>
              <a:rPr lang="en-US" sz="2000" dirty="0" smtClean="0"/>
              <a:t>(newel);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Create a New Attribute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newatt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xmlDoc.createAttribute</a:t>
            </a:r>
            <a:r>
              <a:rPr lang="en-US" sz="2000" dirty="0" smtClean="0"/>
              <a:t>("edition");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newatt.nodeValue</a:t>
            </a:r>
            <a:r>
              <a:rPr lang="en-US" sz="2000" dirty="0" smtClean="0"/>
              <a:t>="first";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("title");</a:t>
            </a:r>
          </a:p>
          <a:p>
            <a:pPr>
              <a:buNone/>
            </a:pPr>
            <a:r>
              <a:rPr lang="en-US" sz="2000" dirty="0" smtClean="0"/>
              <a:t>		x[0].</a:t>
            </a:r>
            <a:r>
              <a:rPr lang="en-US" sz="2000" dirty="0" err="1" smtClean="0"/>
              <a:t>setAttributeNode</a:t>
            </a:r>
            <a:r>
              <a:rPr lang="en-US" sz="2000" dirty="0" smtClean="0"/>
              <a:t>(</a:t>
            </a:r>
            <a:r>
              <a:rPr lang="en-US" sz="2000" dirty="0" err="1" smtClean="0"/>
              <a:t>newatt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&lt;/script&gt;</a:t>
            </a:r>
          </a:p>
          <a:p>
            <a:pPr>
              <a:buNone/>
            </a:pPr>
            <a:r>
              <a:rPr lang="en-US" sz="2000" dirty="0" smtClean="0"/>
              <a:t>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Create an Attribute Using </a:t>
            </a:r>
            <a:r>
              <a:rPr lang="en-US" dirty="0" err="1" smtClean="0"/>
              <a:t>setAttribute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("title");</a:t>
            </a:r>
          </a:p>
          <a:p>
            <a:pPr>
              <a:buNone/>
            </a:pPr>
            <a:r>
              <a:rPr lang="en-US" sz="2000" dirty="0" smtClean="0"/>
              <a:t>		x[0].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("</a:t>
            </a:r>
            <a:r>
              <a:rPr lang="en-US" sz="2000" dirty="0" err="1" smtClean="0"/>
              <a:t>edition","first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CDATA SECTION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newCDATA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xmlDoc.createCDATASection</a:t>
            </a:r>
            <a:r>
              <a:rPr lang="en-US" sz="2000" dirty="0" smtClean="0"/>
              <a:t>("Special Offer &amp; 	Book Sale");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x.appendChild</a:t>
            </a:r>
            <a:r>
              <a:rPr lang="en-US" sz="2000" dirty="0" smtClean="0"/>
              <a:t>(</a:t>
            </a:r>
            <a:r>
              <a:rPr lang="en-US" sz="2000" dirty="0" err="1" smtClean="0"/>
              <a:t>newCDATA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x.lastChild.nodeValue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TEXT Section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newel=</a:t>
            </a:r>
            <a:r>
              <a:rPr lang="en-US" sz="2000" dirty="0" err="1" smtClean="0"/>
              <a:t>xmlDoc.createElement</a:t>
            </a:r>
            <a:r>
              <a:rPr lang="en-US" sz="2000" dirty="0" smtClean="0"/>
              <a:t>("edition");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newtext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xmlDoc.createTextNode</a:t>
            </a:r>
            <a:r>
              <a:rPr lang="en-US" sz="2000" dirty="0" smtClean="0"/>
              <a:t>("first");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newel.appendChild</a:t>
            </a:r>
            <a:r>
              <a:rPr lang="en-US" sz="2000" dirty="0" smtClean="0"/>
              <a:t>(</a:t>
            </a:r>
            <a:r>
              <a:rPr lang="en-US" sz="2000" dirty="0" err="1" smtClean="0"/>
              <a:t>newtext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x.appendChild</a:t>
            </a:r>
            <a:r>
              <a:rPr lang="en-US" sz="2000" dirty="0" smtClean="0"/>
              <a:t>(newel);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APPENDING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Last Child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newel=</a:t>
            </a:r>
            <a:r>
              <a:rPr lang="en-US" sz="2000" dirty="0" err="1" smtClean="0"/>
              <a:t>xmlDoc.createElement</a:t>
            </a:r>
            <a:r>
              <a:rPr lang="en-US" sz="2000" dirty="0" smtClean="0"/>
              <a:t>("edition");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x.appendChild</a:t>
            </a:r>
            <a:r>
              <a:rPr lang="en-US" sz="2000" dirty="0" smtClean="0"/>
              <a:t>(newel);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Before a Specified Child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newNode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xmlDoc.createElement</a:t>
            </a:r>
            <a:r>
              <a:rPr lang="en-US" sz="2000" dirty="0" smtClean="0"/>
              <a:t>("book");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xmlDoc.documentElement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y=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("book")[3];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x.insertBefore</a:t>
            </a:r>
            <a:r>
              <a:rPr lang="en-US" sz="2000" dirty="0" smtClean="0"/>
              <a:t>(</a:t>
            </a:r>
            <a:r>
              <a:rPr lang="en-US" sz="2000" dirty="0" err="1" smtClean="0"/>
              <a:t>newNode</a:t>
            </a:r>
            <a:r>
              <a:rPr lang="en-US" sz="2000" dirty="0" smtClean="0"/>
              <a:t> , y);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smtClean="0"/>
              <a:t>different </a:t>
            </a:r>
            <a:r>
              <a:rPr lang="en-US" dirty="0"/>
              <a:t>levels:</a:t>
            </a:r>
          </a:p>
          <a:p>
            <a:pPr lvl="1"/>
            <a:r>
              <a:rPr lang="en-US" b="1" dirty="0"/>
              <a:t>Core DOM </a:t>
            </a:r>
            <a:r>
              <a:rPr lang="en-US" dirty="0"/>
              <a:t>- standard model for any structured document</a:t>
            </a:r>
          </a:p>
          <a:p>
            <a:pPr lvl="1"/>
            <a:r>
              <a:rPr lang="en-US" b="1" dirty="0"/>
              <a:t>XML DOM </a:t>
            </a:r>
            <a:r>
              <a:rPr lang="en-US" dirty="0"/>
              <a:t>- standard model for XML documents</a:t>
            </a:r>
          </a:p>
          <a:p>
            <a:pPr lvl="1"/>
            <a:r>
              <a:rPr lang="en-US" b="1" dirty="0"/>
              <a:t>HTML DOM </a:t>
            </a:r>
            <a:r>
              <a:rPr lang="en-US" dirty="0"/>
              <a:t>- standard model for HTML documents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08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Add Text to a Text Node - </a:t>
            </a:r>
            <a:r>
              <a:rPr lang="en-US" dirty="0" err="1" smtClean="0"/>
              <a:t>insertData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insertData</a:t>
            </a:r>
            <a:r>
              <a:rPr lang="en-US" sz="2000" dirty="0" smtClean="0"/>
              <a:t>() method has two parameters:</a:t>
            </a:r>
          </a:p>
          <a:p>
            <a:pPr>
              <a:buNone/>
            </a:pPr>
            <a:r>
              <a:rPr lang="en-US" sz="2000" dirty="0" smtClean="0"/>
              <a:t>	offset - Where to begin inserting characters (starts at zero)</a:t>
            </a:r>
          </a:p>
          <a:p>
            <a:pPr>
              <a:buNone/>
            </a:pPr>
            <a:r>
              <a:rPr lang="en-US" sz="2000" dirty="0" smtClean="0"/>
              <a:t>	string - The string to insert </a:t>
            </a:r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("title")[0].</a:t>
            </a:r>
            <a:r>
              <a:rPr lang="en-US" sz="2000" dirty="0" err="1" smtClean="0"/>
              <a:t>childNodes</a:t>
            </a:r>
            <a:r>
              <a:rPr lang="en-US" sz="2000" dirty="0" smtClean="0"/>
              <a:t>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x.insertData</a:t>
            </a:r>
            <a:r>
              <a:rPr lang="en-US" sz="2000" dirty="0" smtClean="0"/>
              <a:t>(0,"Easy ");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REPLACE NODES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Replace an Element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772400" cy="434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xmlDoc.documentElement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newNode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xmlDoc.createElement</a:t>
            </a:r>
            <a:r>
              <a:rPr lang="en-US" sz="2000" dirty="0" smtClean="0"/>
              <a:t>("book");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newTitle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xmlDoc.createElement</a:t>
            </a:r>
            <a:r>
              <a:rPr lang="en-US" sz="2000" dirty="0" smtClean="0"/>
              <a:t>("title");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newText</a:t>
            </a:r>
            <a:r>
              <a:rPr lang="en-US" sz="2000" dirty="0" smtClean="0"/>
              <a:t>=</a:t>
            </a:r>
            <a:r>
              <a:rPr lang="en-US" sz="2000" dirty="0" err="1" smtClean="0"/>
              <a:t>xmlDoc.createTextNode</a:t>
            </a:r>
            <a:r>
              <a:rPr lang="en-US" sz="2000" dirty="0" smtClean="0"/>
              <a:t>("A Notebook");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newTitle.appendChild</a:t>
            </a:r>
            <a:r>
              <a:rPr lang="en-US" sz="2000" dirty="0" smtClean="0"/>
              <a:t>(</a:t>
            </a:r>
            <a:r>
              <a:rPr lang="en-US" sz="2000" dirty="0" err="1" smtClean="0"/>
              <a:t>newText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newNode.appendChild</a:t>
            </a:r>
            <a:r>
              <a:rPr lang="en-US" sz="2000" dirty="0" smtClean="0"/>
              <a:t>(</a:t>
            </a:r>
            <a:r>
              <a:rPr lang="en-US" sz="2000" dirty="0" err="1" smtClean="0"/>
              <a:t>newTitle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y=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("book")[0]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x.replaceChild</a:t>
            </a:r>
            <a:r>
              <a:rPr lang="en-US" sz="2000" dirty="0" smtClean="0"/>
              <a:t>(</a:t>
            </a:r>
            <a:r>
              <a:rPr lang="en-US" sz="2000" dirty="0" err="1" smtClean="0"/>
              <a:t>newNode,y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Data In a Text Node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("title")[0].</a:t>
            </a:r>
            <a:r>
              <a:rPr lang="en-US" sz="2000" dirty="0" err="1" smtClean="0"/>
              <a:t>childNodes</a:t>
            </a:r>
            <a:r>
              <a:rPr lang="en-US" sz="2000" dirty="0" smtClean="0"/>
              <a:t>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x.nodeValue</a:t>
            </a:r>
            <a:r>
              <a:rPr lang="en-US" sz="2000" dirty="0" smtClean="0"/>
              <a:t>="Easy Italian";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Cloning the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			</a:t>
            </a:r>
            <a:r>
              <a:rPr lang="en-US" dirty="0" smtClean="0"/>
              <a:t>Example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724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cloneNode</a:t>
            </a:r>
            <a:r>
              <a:rPr lang="en-US" sz="2000" dirty="0" smtClean="0"/>
              <a:t>() method has a parameter (true or false). This parameter indicates if the cloned node should include all attributes and child nodes of the original node.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	&lt;head&gt;&lt;script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="loadxmldoc.js"&gt; &lt;/script&gt;&lt;/head&gt;</a:t>
            </a:r>
          </a:p>
          <a:p>
            <a:pPr>
              <a:buNone/>
            </a:pPr>
            <a:r>
              <a:rPr lang="en-US" sz="2000" dirty="0" smtClean="0"/>
              <a:t>	&lt;body&gt;&lt;script&gt;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</a:t>
            </a:r>
            <a:r>
              <a:rPr lang="en-US" sz="2000" dirty="0" smtClean="0"/>
              <a:t>=</a:t>
            </a:r>
            <a:r>
              <a:rPr lang="en-US" sz="2000" dirty="0" err="1" smtClean="0"/>
              <a:t>loadXMLDoc</a:t>
            </a:r>
            <a:r>
              <a:rPr lang="en-US" sz="2000" dirty="0" smtClean="0"/>
              <a:t>("books.xml");</a:t>
            </a:r>
          </a:p>
          <a:p>
            <a:pPr>
              <a:buNone/>
            </a:pPr>
            <a:r>
              <a:rPr lang="en-US" sz="2000" dirty="0" smtClean="0"/>
              <a:t>		x=</a:t>
            </a:r>
            <a:r>
              <a:rPr lang="en-US" sz="2000" dirty="0" err="1" smtClean="0"/>
              <a:t>xmlDoc.getElementsByTagName</a:t>
            </a:r>
            <a:r>
              <a:rPr lang="en-US" sz="2000" dirty="0" smtClean="0"/>
              <a:t>('book')[0];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cloneNode</a:t>
            </a:r>
            <a:r>
              <a:rPr lang="en-US" sz="2000" dirty="0" smtClean="0"/>
              <a:t>=</a:t>
            </a:r>
            <a:r>
              <a:rPr lang="en-US" sz="2000" dirty="0" err="1" smtClean="0"/>
              <a:t>x.cloneNode</a:t>
            </a:r>
            <a:r>
              <a:rPr lang="en-US" sz="2000" dirty="0" smtClean="0"/>
              <a:t>(true);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xmlDoc.documentElement.appendChild</a:t>
            </a:r>
            <a:r>
              <a:rPr lang="en-US" sz="2000" dirty="0" smtClean="0"/>
              <a:t>(</a:t>
            </a:r>
            <a:r>
              <a:rPr lang="en-US" sz="2000" dirty="0" err="1" smtClean="0"/>
              <a:t>cloneNode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&lt;/script&gt;&lt;/body&gt;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What is a XML Parser? </a:t>
            </a:r>
            <a:br>
              <a:rPr lang="en-US" b="1" u="sng" dirty="0"/>
            </a:br>
            <a:endParaRPr lang="en-US" b="1" u="sng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38200" y="2438400"/>
          <a:ext cx="7239000" cy="3576638"/>
        </p:xfrm>
        <a:graphic>
          <a:graphicData uri="http://schemas.openxmlformats.org/presentationml/2006/ole">
            <p:oleObj spid="_x0000_s2050" name="Bitmap Image" r:id="rId3" imgW="3219899" imgH="1590897" progId="PBrush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7620000" y="914400"/>
          <a:ext cx="190500" cy="247650"/>
        </p:xfrm>
        <a:graphic>
          <a:graphicData uri="http://schemas.openxmlformats.org/presentationml/2006/ole">
            <p:oleObj spid="_x0000_s2051" name="Bitmap Image" r:id="rId4" imgW="190426" imgH="24768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XML DOM PARSER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XML DOM parser converts XML into a JavaScript accessible object (the XML DOM).</a:t>
            </a:r>
          </a:p>
          <a:p>
            <a:r>
              <a:rPr lang="en-US" dirty="0" smtClean="0"/>
              <a:t>Firstly XML document must be loaded into an XML DOM object.</a:t>
            </a:r>
          </a:p>
          <a:p>
            <a:r>
              <a:rPr lang="en-US" dirty="0" smtClean="0"/>
              <a:t>An XML parser reads XML, and converts it into an XML DOM object that can be accessed with JavaScript.</a:t>
            </a:r>
          </a:p>
          <a:p>
            <a:r>
              <a:rPr lang="en-US" dirty="0" smtClean="0"/>
              <a:t>Most browsers have a built-in XML parser.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        DOM BASED PARSERS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2362200"/>
          <a:ext cx="76962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Parser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 </a:t>
                      </a:r>
                      <a:r>
                        <a:rPr lang="en-US" dirty="0" err="1" smtClean="0"/>
                        <a:t>Microsystem’s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Java API for XML Parsing (JAXP)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IBM’s </a:t>
                      </a:r>
                      <a:r>
                        <a:rPr lang="en-US" i="1" dirty="0" smtClean="0"/>
                        <a:t>XML Parser for Java (XML4J)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Microsoft’s XML parser (</a:t>
                      </a:r>
                      <a:r>
                        <a:rPr lang="en-US" i="1" dirty="0" err="1" smtClean="0"/>
                        <a:t>msxml</a:t>
                      </a:r>
                      <a:r>
                        <a:rPr lang="en-US" i="1" dirty="0" smtClean="0"/>
                        <a:t>) version 2.0 is built-into Internet Explorer 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4DOM is a parser for the Python programming language.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XML::DOM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XML::DOM is a Perl module to manipulate XML documents using Perl.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Xerces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Apache’s </a:t>
                      </a:r>
                      <a:r>
                        <a:rPr lang="en-US" i="1" dirty="0" err="1" smtClean="0"/>
                        <a:t>Xerces</a:t>
                      </a:r>
                      <a:r>
                        <a:rPr lang="en-US" i="1" dirty="0" smtClean="0"/>
                        <a:t> Java Parser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72400" cy="685800"/>
          </a:xfrm>
          <a:noFill/>
          <a:ln/>
        </p:spPr>
        <p:txBody>
          <a:bodyPr/>
          <a:lstStyle/>
          <a:p>
            <a:r>
              <a:rPr lang="en-GB" sz="3600" dirty="0">
                <a:latin typeface="Arial" charset="0"/>
              </a:rPr>
              <a:t>Core Interfaces: </a:t>
            </a:r>
            <a:r>
              <a:rPr lang="en-GB" sz="3600" dirty="0" smtClean="0">
                <a:latin typeface="Arial" charset="0"/>
              </a:rPr>
              <a:t>Node &amp; </a:t>
            </a:r>
            <a:r>
              <a:rPr lang="en-GB" sz="3600" dirty="0">
                <a:latin typeface="Arial" charset="0"/>
              </a:rPr>
              <a:t>its variants</a:t>
            </a:r>
            <a:endParaRPr lang="en-GB" sz="4000" dirty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Notes 3.2: Document Object Model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DB3D-167F-4659-939D-0D85914C958D}" type="slidenum">
              <a:rPr lang="en-GB"/>
              <a:pPr/>
              <a:t>9</a:t>
            </a:fld>
            <a:endParaRPr lang="en-GB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1981200"/>
            <a:ext cx="8064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Node</a:t>
            </a:r>
            <a:endParaRPr lang="fi-FI" sz="200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981200" y="3886200"/>
            <a:ext cx="12636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Comment</a:t>
            </a:r>
            <a:endParaRPr lang="fi-FI" sz="2000">
              <a:effectLst/>
              <a:latin typeface="Courier New" pitchFamily="49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657600" y="2590800"/>
            <a:ext cx="26352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DocumentFragment</a:t>
            </a:r>
            <a:endParaRPr lang="fi-FI" sz="2000">
              <a:effectLst/>
              <a:latin typeface="Courier New" pitchFamily="49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924800" y="2590800"/>
            <a:ext cx="8064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Attr</a:t>
            </a:r>
            <a:endParaRPr lang="fi-FI" sz="2000">
              <a:effectLst/>
              <a:latin typeface="Courier New" pitchFamily="49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581400" y="3886200"/>
            <a:ext cx="8064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Text</a:t>
            </a:r>
            <a:endParaRPr lang="fi-FI" sz="2000">
              <a:effectLst/>
              <a:latin typeface="Courier New" pitchFamily="49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477000" y="2590800"/>
            <a:ext cx="12636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Element</a:t>
            </a:r>
            <a:endParaRPr lang="fi-FI" sz="2000">
              <a:effectLst/>
              <a:latin typeface="Courier New" pitchFamily="49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029200" y="3886200"/>
            <a:ext cx="20256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CDATASection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648200" y="5791200"/>
            <a:ext cx="33972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ProcessingInstruction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981200" y="3200400"/>
            <a:ext cx="21780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CharacterData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019800" y="4953000"/>
            <a:ext cx="11112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Entity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905000" y="4953000"/>
            <a:ext cx="20256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DocumentType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267200" y="4953000"/>
            <a:ext cx="14160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Notation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905000" y="5791200"/>
            <a:ext cx="24828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EntityReference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391400" y="3810000"/>
            <a:ext cx="14112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“Extended </a:t>
            </a:r>
          </a:p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interfaces”</a:t>
            </a:r>
            <a:endParaRPr lang="fi-FI" sz="20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981200" y="2590800"/>
            <a:ext cx="14160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Document</a:t>
            </a:r>
            <a:endParaRPr lang="fi-FI" sz="2000">
              <a:effectLst/>
              <a:latin typeface="Courier New" pitchFamily="49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133600" y="2209800"/>
            <a:ext cx="6172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27432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48006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69342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8305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1600200" y="2362200"/>
            <a:ext cx="0" cy="3200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1600200" y="3429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4419600" y="411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25908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3810000" y="358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1600200" y="4572000"/>
            <a:ext cx="4953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1600200" y="5562600"/>
            <a:ext cx="4800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2819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47244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65532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2971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64008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Freeform 43"/>
          <p:cNvSpPr>
            <a:spLocks/>
          </p:cNvSpPr>
          <p:nvPr/>
        </p:nvSpPr>
        <p:spPr bwMode="auto">
          <a:xfrm>
            <a:off x="1497013" y="3524250"/>
            <a:ext cx="6853237" cy="2827338"/>
          </a:xfrm>
          <a:custGeom>
            <a:avLst/>
            <a:gdLst/>
            <a:ahLst/>
            <a:cxnLst>
              <a:cxn ang="0">
                <a:pos x="3733" y="430"/>
              </a:cxn>
              <a:cxn ang="0">
                <a:pos x="3701" y="383"/>
              </a:cxn>
              <a:cxn ang="0">
                <a:pos x="3686" y="360"/>
              </a:cxn>
              <a:cxn ang="0">
                <a:pos x="3577" y="204"/>
              </a:cxn>
              <a:cxn ang="0">
                <a:pos x="3507" y="149"/>
              </a:cxn>
              <a:cxn ang="0">
                <a:pos x="3460" y="134"/>
              </a:cxn>
              <a:cxn ang="0">
                <a:pos x="3281" y="87"/>
              </a:cxn>
              <a:cxn ang="0">
                <a:pos x="3023" y="48"/>
              </a:cxn>
              <a:cxn ang="0">
                <a:pos x="2743" y="24"/>
              </a:cxn>
              <a:cxn ang="0">
                <a:pos x="2174" y="17"/>
              </a:cxn>
              <a:cxn ang="0">
                <a:pos x="2088" y="56"/>
              </a:cxn>
              <a:cxn ang="0">
                <a:pos x="2026" y="476"/>
              </a:cxn>
              <a:cxn ang="0">
                <a:pos x="1956" y="601"/>
              </a:cxn>
              <a:cxn ang="0">
                <a:pos x="1442" y="741"/>
              </a:cxn>
              <a:cxn ang="0">
                <a:pos x="1208" y="788"/>
              </a:cxn>
              <a:cxn ang="0">
                <a:pos x="1075" y="804"/>
              </a:cxn>
              <a:cxn ang="0">
                <a:pos x="257" y="819"/>
              </a:cxn>
              <a:cxn ang="0">
                <a:pos x="132" y="850"/>
              </a:cxn>
              <a:cxn ang="0">
                <a:pos x="39" y="928"/>
              </a:cxn>
              <a:cxn ang="0">
                <a:pos x="0" y="991"/>
              </a:cxn>
              <a:cxn ang="0">
                <a:pos x="62" y="1388"/>
              </a:cxn>
              <a:cxn ang="0">
                <a:pos x="101" y="1497"/>
              </a:cxn>
              <a:cxn ang="0">
                <a:pos x="132" y="1552"/>
              </a:cxn>
              <a:cxn ang="0">
                <a:pos x="210" y="1669"/>
              </a:cxn>
              <a:cxn ang="0">
                <a:pos x="631" y="1755"/>
              </a:cxn>
              <a:cxn ang="0">
                <a:pos x="1200" y="1731"/>
              </a:cxn>
              <a:cxn ang="0">
                <a:pos x="2673" y="1755"/>
              </a:cxn>
              <a:cxn ang="0">
                <a:pos x="3920" y="1723"/>
              </a:cxn>
              <a:cxn ang="0">
                <a:pos x="4177" y="1700"/>
              </a:cxn>
              <a:cxn ang="0">
                <a:pos x="4278" y="1669"/>
              </a:cxn>
              <a:cxn ang="0">
                <a:pos x="4301" y="1622"/>
              </a:cxn>
              <a:cxn ang="0">
                <a:pos x="4317" y="1575"/>
              </a:cxn>
              <a:cxn ang="0">
                <a:pos x="4309" y="1474"/>
              </a:cxn>
              <a:cxn ang="0">
                <a:pos x="4294" y="1451"/>
              </a:cxn>
              <a:cxn ang="0">
                <a:pos x="4223" y="1318"/>
              </a:cxn>
              <a:cxn ang="0">
                <a:pos x="4146" y="1154"/>
              </a:cxn>
              <a:cxn ang="0">
                <a:pos x="4099" y="1069"/>
              </a:cxn>
              <a:cxn ang="0">
                <a:pos x="4036" y="952"/>
              </a:cxn>
              <a:cxn ang="0">
                <a:pos x="3997" y="850"/>
              </a:cxn>
              <a:cxn ang="0">
                <a:pos x="3959" y="780"/>
              </a:cxn>
              <a:cxn ang="0">
                <a:pos x="3920" y="702"/>
              </a:cxn>
              <a:cxn ang="0">
                <a:pos x="3865" y="632"/>
              </a:cxn>
              <a:cxn ang="0">
                <a:pos x="3818" y="562"/>
              </a:cxn>
              <a:cxn ang="0">
                <a:pos x="3795" y="562"/>
              </a:cxn>
            </a:cxnLst>
            <a:rect l="0" t="0" r="r" b="b"/>
            <a:pathLst>
              <a:path w="4317" h="1781">
                <a:moveTo>
                  <a:pt x="3733" y="430"/>
                </a:moveTo>
                <a:cubicBezTo>
                  <a:pt x="3722" y="414"/>
                  <a:pt x="3712" y="399"/>
                  <a:pt x="3701" y="383"/>
                </a:cubicBezTo>
                <a:cubicBezTo>
                  <a:pt x="3696" y="375"/>
                  <a:pt x="3686" y="360"/>
                  <a:pt x="3686" y="360"/>
                </a:cubicBezTo>
                <a:cubicBezTo>
                  <a:pt x="3673" y="297"/>
                  <a:pt x="3626" y="245"/>
                  <a:pt x="3577" y="204"/>
                </a:cubicBezTo>
                <a:cubicBezTo>
                  <a:pt x="3499" y="140"/>
                  <a:pt x="3629" y="231"/>
                  <a:pt x="3507" y="149"/>
                </a:cubicBezTo>
                <a:cubicBezTo>
                  <a:pt x="3493" y="140"/>
                  <a:pt x="3475" y="142"/>
                  <a:pt x="3460" y="134"/>
                </a:cubicBezTo>
                <a:cubicBezTo>
                  <a:pt x="3403" y="105"/>
                  <a:pt x="3343" y="98"/>
                  <a:pt x="3281" y="87"/>
                </a:cubicBezTo>
                <a:cubicBezTo>
                  <a:pt x="3194" y="71"/>
                  <a:pt x="3111" y="58"/>
                  <a:pt x="3023" y="48"/>
                </a:cubicBezTo>
                <a:cubicBezTo>
                  <a:pt x="2935" y="25"/>
                  <a:pt x="2832" y="29"/>
                  <a:pt x="2743" y="24"/>
                </a:cubicBezTo>
                <a:cubicBezTo>
                  <a:pt x="2535" y="0"/>
                  <a:pt x="2461" y="12"/>
                  <a:pt x="2174" y="17"/>
                </a:cubicBezTo>
                <a:cubicBezTo>
                  <a:pt x="2135" y="26"/>
                  <a:pt x="2120" y="31"/>
                  <a:pt x="2088" y="56"/>
                </a:cubicBezTo>
                <a:cubicBezTo>
                  <a:pt x="2047" y="190"/>
                  <a:pt x="2109" y="356"/>
                  <a:pt x="2026" y="476"/>
                </a:cubicBezTo>
                <a:cubicBezTo>
                  <a:pt x="2014" y="525"/>
                  <a:pt x="2000" y="572"/>
                  <a:pt x="1956" y="601"/>
                </a:cubicBezTo>
                <a:cubicBezTo>
                  <a:pt x="1851" y="752"/>
                  <a:pt x="1594" y="736"/>
                  <a:pt x="1442" y="741"/>
                </a:cubicBezTo>
                <a:cubicBezTo>
                  <a:pt x="1361" y="761"/>
                  <a:pt x="1291" y="779"/>
                  <a:pt x="1208" y="788"/>
                </a:cubicBezTo>
                <a:cubicBezTo>
                  <a:pt x="1164" y="793"/>
                  <a:pt x="1075" y="804"/>
                  <a:pt x="1075" y="804"/>
                </a:cubicBezTo>
                <a:cubicBezTo>
                  <a:pt x="801" y="796"/>
                  <a:pt x="530" y="805"/>
                  <a:pt x="257" y="819"/>
                </a:cubicBezTo>
                <a:cubicBezTo>
                  <a:pt x="215" y="830"/>
                  <a:pt x="173" y="838"/>
                  <a:pt x="132" y="850"/>
                </a:cubicBezTo>
                <a:cubicBezTo>
                  <a:pt x="102" y="881"/>
                  <a:pt x="64" y="894"/>
                  <a:pt x="39" y="928"/>
                </a:cubicBezTo>
                <a:cubicBezTo>
                  <a:pt x="24" y="948"/>
                  <a:pt x="15" y="971"/>
                  <a:pt x="0" y="991"/>
                </a:cubicBezTo>
                <a:cubicBezTo>
                  <a:pt x="3" y="1070"/>
                  <a:pt x="1" y="1306"/>
                  <a:pt x="62" y="1388"/>
                </a:cubicBezTo>
                <a:cubicBezTo>
                  <a:pt x="74" y="1423"/>
                  <a:pt x="84" y="1464"/>
                  <a:pt x="101" y="1497"/>
                </a:cubicBezTo>
                <a:cubicBezTo>
                  <a:pt x="124" y="1541"/>
                  <a:pt x="113" y="1500"/>
                  <a:pt x="132" y="1552"/>
                </a:cubicBezTo>
                <a:cubicBezTo>
                  <a:pt x="152" y="1607"/>
                  <a:pt x="163" y="1631"/>
                  <a:pt x="210" y="1669"/>
                </a:cubicBezTo>
                <a:cubicBezTo>
                  <a:pt x="268" y="1781"/>
                  <a:pt x="565" y="1753"/>
                  <a:pt x="631" y="1755"/>
                </a:cubicBezTo>
                <a:cubicBezTo>
                  <a:pt x="827" y="1751"/>
                  <a:pt x="1011" y="1763"/>
                  <a:pt x="1200" y="1731"/>
                </a:cubicBezTo>
                <a:cubicBezTo>
                  <a:pt x="1700" y="1735"/>
                  <a:pt x="2177" y="1747"/>
                  <a:pt x="2673" y="1755"/>
                </a:cubicBezTo>
                <a:cubicBezTo>
                  <a:pt x="3089" y="1747"/>
                  <a:pt x="3504" y="1732"/>
                  <a:pt x="3920" y="1723"/>
                </a:cubicBezTo>
                <a:cubicBezTo>
                  <a:pt x="4083" y="1702"/>
                  <a:pt x="3997" y="1710"/>
                  <a:pt x="4177" y="1700"/>
                </a:cubicBezTo>
                <a:cubicBezTo>
                  <a:pt x="4213" y="1691"/>
                  <a:pt x="4247" y="1690"/>
                  <a:pt x="4278" y="1669"/>
                </a:cubicBezTo>
                <a:cubicBezTo>
                  <a:pt x="4300" y="1636"/>
                  <a:pt x="4290" y="1657"/>
                  <a:pt x="4301" y="1622"/>
                </a:cubicBezTo>
                <a:cubicBezTo>
                  <a:pt x="4306" y="1606"/>
                  <a:pt x="4317" y="1575"/>
                  <a:pt x="4317" y="1575"/>
                </a:cubicBezTo>
                <a:cubicBezTo>
                  <a:pt x="4314" y="1541"/>
                  <a:pt x="4315" y="1507"/>
                  <a:pt x="4309" y="1474"/>
                </a:cubicBezTo>
                <a:cubicBezTo>
                  <a:pt x="4307" y="1465"/>
                  <a:pt x="4298" y="1459"/>
                  <a:pt x="4294" y="1451"/>
                </a:cubicBezTo>
                <a:cubicBezTo>
                  <a:pt x="4275" y="1406"/>
                  <a:pt x="4251" y="1359"/>
                  <a:pt x="4223" y="1318"/>
                </a:cubicBezTo>
                <a:cubicBezTo>
                  <a:pt x="4205" y="1260"/>
                  <a:pt x="4170" y="1209"/>
                  <a:pt x="4146" y="1154"/>
                </a:cubicBezTo>
                <a:cubicBezTo>
                  <a:pt x="4127" y="1110"/>
                  <a:pt x="4136" y="1093"/>
                  <a:pt x="4099" y="1069"/>
                </a:cubicBezTo>
                <a:cubicBezTo>
                  <a:pt x="4088" y="1037"/>
                  <a:pt x="4057" y="982"/>
                  <a:pt x="4036" y="952"/>
                </a:cubicBezTo>
                <a:cubicBezTo>
                  <a:pt x="4027" y="914"/>
                  <a:pt x="4018" y="882"/>
                  <a:pt x="3997" y="850"/>
                </a:cubicBezTo>
                <a:cubicBezTo>
                  <a:pt x="3989" y="823"/>
                  <a:pt x="3974" y="804"/>
                  <a:pt x="3959" y="780"/>
                </a:cubicBezTo>
                <a:cubicBezTo>
                  <a:pt x="3951" y="751"/>
                  <a:pt x="3940" y="726"/>
                  <a:pt x="3920" y="702"/>
                </a:cubicBezTo>
                <a:cubicBezTo>
                  <a:pt x="3895" y="672"/>
                  <a:pt x="3881" y="679"/>
                  <a:pt x="3865" y="632"/>
                </a:cubicBezTo>
                <a:cubicBezTo>
                  <a:pt x="3860" y="616"/>
                  <a:pt x="3831" y="570"/>
                  <a:pt x="3818" y="562"/>
                </a:cubicBezTo>
                <a:cubicBezTo>
                  <a:pt x="3811" y="558"/>
                  <a:pt x="3803" y="562"/>
                  <a:pt x="3795" y="56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mbossed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-128" charset="0"/>
          </a:defRPr>
        </a:defPPr>
      </a:lstStyle>
    </a:lnDef>
  </a:objectDefaults>
  <a:extraClrSchemeLst>
    <a:extraClrScheme>
      <a:clrScheme name="Embossed.pot 1">
        <a:dk1>
          <a:srgbClr val="009999"/>
        </a:dk1>
        <a:lt1>
          <a:srgbClr val="FFFFFF"/>
        </a:lt1>
        <a:dk2>
          <a:srgbClr val="00CCCC"/>
        </a:dk2>
        <a:lt2>
          <a:srgbClr val="FFFF00"/>
        </a:lt2>
        <a:accent1>
          <a:srgbClr val="9999FF"/>
        </a:accent1>
        <a:accent2>
          <a:srgbClr val="FF9933"/>
        </a:accent2>
        <a:accent3>
          <a:srgbClr val="AAE2E2"/>
        </a:accent3>
        <a:accent4>
          <a:srgbClr val="DADADA"/>
        </a:accent4>
        <a:accent5>
          <a:srgbClr val="CACAFF"/>
        </a:accent5>
        <a:accent6>
          <a:srgbClr val="E78A2D"/>
        </a:accent6>
        <a:hlink>
          <a:srgbClr val="FFCC00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ossed.pot 2">
        <a:dk1>
          <a:srgbClr val="000000"/>
        </a:dk1>
        <a:lt1>
          <a:srgbClr val="79D1C4"/>
        </a:lt1>
        <a:dk2>
          <a:srgbClr val="000000"/>
        </a:dk2>
        <a:lt2>
          <a:srgbClr val="FFFFFF"/>
        </a:lt2>
        <a:accent1>
          <a:srgbClr val="33CCFF"/>
        </a:accent1>
        <a:accent2>
          <a:srgbClr val="0099CC"/>
        </a:accent2>
        <a:accent3>
          <a:srgbClr val="BEE5DE"/>
        </a:accent3>
        <a:accent4>
          <a:srgbClr val="000000"/>
        </a:accent4>
        <a:accent5>
          <a:srgbClr val="ADE2FF"/>
        </a:accent5>
        <a:accent6>
          <a:srgbClr val="008AB9"/>
        </a:accent6>
        <a:hlink>
          <a:srgbClr val="FF99CC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ossed.po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Theme8</Template>
  <TotalTime>525</TotalTime>
  <Words>1179</Words>
  <Application>Microsoft Office PowerPoint</Application>
  <PresentationFormat>On-screen Show (4:3)</PresentationFormat>
  <Paragraphs>533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Theme8</vt:lpstr>
      <vt:lpstr>Bitmap Image</vt:lpstr>
      <vt:lpstr>DOM </vt:lpstr>
      <vt:lpstr>INTRODUCTION</vt:lpstr>
      <vt:lpstr>DOM STRUCTRE MODEL</vt:lpstr>
      <vt:lpstr>LIMITATIONS</vt:lpstr>
      <vt:lpstr>DOM LEVELS</vt:lpstr>
      <vt:lpstr>What is a XML Parser?  </vt:lpstr>
      <vt:lpstr>              XML DOM PARSER </vt:lpstr>
      <vt:lpstr>         DOM BASED PARSERS</vt:lpstr>
      <vt:lpstr>Core Interfaces: Node &amp; its variants</vt:lpstr>
      <vt:lpstr> DOM NODE TYPES</vt:lpstr>
      <vt:lpstr> NODE TYPES(contd.)</vt:lpstr>
      <vt:lpstr> NODE TYPES(contd.)</vt:lpstr>
      <vt:lpstr>NODE TYPE</vt:lpstr>
      <vt:lpstr>NODE RELATIONSHIP</vt:lpstr>
      <vt:lpstr>   EXAMPLE</vt:lpstr>
      <vt:lpstr> XML DOM NODE TREE</vt:lpstr>
      <vt:lpstr>DOM PROPERTIES</vt:lpstr>
      <vt:lpstr>        XML DOM METHODS </vt:lpstr>
      <vt:lpstr>Slide 19</vt:lpstr>
      <vt:lpstr>XML DOM Load Functions </vt:lpstr>
      <vt:lpstr>Contd…</vt:lpstr>
      <vt:lpstr>XML loadXMLString() Function </vt:lpstr>
      <vt:lpstr>Example </vt:lpstr>
      <vt:lpstr> ACCESSING NODES</vt:lpstr>
      <vt:lpstr>getElementsByTagName() method</vt:lpstr>
      <vt:lpstr>   Example </vt:lpstr>
      <vt:lpstr> Traversing the Tree</vt:lpstr>
      <vt:lpstr>   EXAMPLE</vt:lpstr>
      <vt:lpstr>Using the Node Relationships.</vt:lpstr>
      <vt:lpstr>   Example </vt:lpstr>
      <vt:lpstr>CHANGE NODE VALUES</vt:lpstr>
      <vt:lpstr> Changing value of Element node</vt:lpstr>
      <vt:lpstr>  Change an Attribute Using     setAttribute() </vt:lpstr>
      <vt:lpstr>                        Change an Attribute Using nodeValue </vt:lpstr>
      <vt:lpstr>Slide 35</vt:lpstr>
      <vt:lpstr>Remove an Element Node </vt:lpstr>
      <vt:lpstr> Remove the Current Node </vt:lpstr>
      <vt:lpstr>        Remove the Text Node </vt:lpstr>
      <vt:lpstr>     Remove the Text of Text Node </vt:lpstr>
      <vt:lpstr>Remove Attribute</vt:lpstr>
      <vt:lpstr>Slide 41</vt:lpstr>
      <vt:lpstr> Create a New Element Node </vt:lpstr>
      <vt:lpstr> Create a New Attribute Node </vt:lpstr>
      <vt:lpstr>     Create an Attribute Using setAttribute() </vt:lpstr>
      <vt:lpstr>Create a CDATA SECTION Node </vt:lpstr>
      <vt:lpstr>Create a TEXT Section Node </vt:lpstr>
      <vt:lpstr>Slide 47</vt:lpstr>
      <vt:lpstr>After Last Child Node</vt:lpstr>
      <vt:lpstr> Before a Specified Child Node</vt:lpstr>
      <vt:lpstr> Add Text to a Text Node - insertData()   </vt:lpstr>
      <vt:lpstr>Slide 51</vt:lpstr>
      <vt:lpstr> Replace an Element Node </vt:lpstr>
      <vt:lpstr>Replace Data In a Text Node </vt:lpstr>
      <vt:lpstr>Slide 54</vt:lpstr>
      <vt:lpstr>   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</dc:title>
  <dc:creator>DELL</dc:creator>
  <cp:lastModifiedBy>DELL</cp:lastModifiedBy>
  <cp:revision>128</cp:revision>
  <dcterms:created xsi:type="dcterms:W3CDTF">2013-09-22T07:53:55Z</dcterms:created>
  <dcterms:modified xsi:type="dcterms:W3CDTF">2013-09-27T07:17:30Z</dcterms:modified>
</cp:coreProperties>
</file>