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83" r:id="rId3"/>
    <p:sldId id="315" r:id="rId4"/>
    <p:sldId id="298" r:id="rId5"/>
    <p:sldId id="299" r:id="rId6"/>
    <p:sldId id="303" r:id="rId7"/>
    <p:sldId id="300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01" r:id="rId20"/>
    <p:sldId id="314" r:id="rId21"/>
    <p:sldId id="284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138C-CBA0-4B93-87CE-518B5BA79D20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2B059-7827-42BD-B517-9320D3D09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A9CB6-652C-468F-A120-04FFB0AA2D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ter mar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emp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0324-96C8-4FB9-9E81-AC9F245E87F3}" type="datetimeFigureOut">
              <a:rPr lang="en-US" smtClean="0"/>
              <a:pPr/>
              <a:t>24-Jan-14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baabtr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abte.com/" TargetMode="External"/><Relationship Id="rId5" Type="http://schemas.openxmlformats.org/officeDocument/2006/relationships/hyperlink" Target="http://www.massbaab.com/" TargetMode="External"/><Relationship Id="rId4" Type="http://schemas.openxmlformats.org/officeDocument/2006/relationships/hyperlink" Target="http://www.baabtra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Jaseen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HTML DOM Node Tree (Document Tree)</a:t>
            </a:r>
            <a:r>
              <a:rPr lang="en-US" sz="3600" i="1" dirty="0">
                <a:solidFill>
                  <a:srgbClr val="FF0000"/>
                </a:solidFill>
              </a:rPr>
              <a:t/>
            </a:r>
            <a:br>
              <a:rPr lang="en-US" sz="3600" i="1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124744"/>
            <a:ext cx="6246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All the nodes in a node tree have relationships to each other.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The tree structure is called a node-tree.</a:t>
            </a:r>
          </a:p>
        </p:txBody>
      </p:sp>
      <p:pic>
        <p:nvPicPr>
          <p:cNvPr id="4" name="Picture 5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74548"/>
            <a:ext cx="724693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HTML DOM Node Tree (Document Tree)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600" y="620688"/>
            <a:ext cx="640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 a node tree, the top node is called the </a:t>
            </a:r>
            <a:r>
              <a:rPr lang="en-US" sz="2400" dirty="0" smtClean="0"/>
              <a:t>root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Every node, except the root, has exactly one parent </a:t>
            </a:r>
            <a:r>
              <a:rPr lang="en-US" sz="2400" dirty="0" smtClean="0"/>
              <a:t>node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node can have any number of </a:t>
            </a:r>
            <a:r>
              <a:rPr lang="en-US" sz="2400" dirty="0" smtClean="0"/>
              <a:t>children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leaf is a node with no </a:t>
            </a:r>
            <a:r>
              <a:rPr lang="en-US" sz="2400" dirty="0" smtClean="0"/>
              <a:t>children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Siblings are nodes with the same parent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AN EXAMPLE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672" y="764704"/>
            <a:ext cx="61024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&lt;html&gt;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&lt;head&gt;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&lt;title&gt;DOM&lt;/title&gt;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&lt;/head&gt;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&lt;body&gt;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&lt;h1&gt;I am in DOM world&lt;/h1&gt;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&lt;p id=“intro”&gt;Hello DOM!&lt;/p&gt;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&lt;/body&gt;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&lt;/html&gt;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&lt;html&gt; node has no parent node; the root node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parent node of the &lt;head&gt; and &lt;body&gt; nodes is the &lt;html&gt; node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parent node of the "Hello world!" text node is the &lt;p&gt; node</a:t>
            </a:r>
          </a:p>
        </p:txBody>
      </p:sp>
    </p:spTree>
    <p:extLst>
      <p:ext uri="{BB962C8B-B14F-4D97-AF65-F5344CB8AC3E}">
        <p14:creationId xmlns:p14="http://schemas.microsoft.com/office/powerpoint/2010/main" val="18514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DOM EXAMPLE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1700808"/>
            <a:ext cx="6408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Most element nodes have child nodes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&lt;html&gt; node has two child nodes; &lt;head&gt; and &lt;body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&lt;head&gt; node has one child node; the &lt;title&gt; </a:t>
            </a:r>
            <a:r>
              <a:rPr lang="en-US" sz="2000" dirty="0" smtClean="0"/>
              <a:t>node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&lt;title&gt; node also has one child node; the text node "DOM </a:t>
            </a:r>
            <a:r>
              <a:rPr lang="en-US" sz="2000" dirty="0" smtClean="0"/>
              <a:t>“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&lt;h1&gt; and &lt;p&gt; nodes are siblings, and both child nodes of &lt;body&gt;</a:t>
            </a:r>
          </a:p>
        </p:txBody>
      </p:sp>
    </p:spTree>
    <p:extLst>
      <p:ext uri="{BB962C8B-B14F-4D97-AF65-F5344CB8AC3E}">
        <p14:creationId xmlns:p14="http://schemas.microsoft.com/office/powerpoint/2010/main" val="6824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HTML DOM-ACCESS NODES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7704" y="1556792"/>
            <a:ext cx="669674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access a node in three ways</a:t>
            </a:r>
            <a:r>
              <a:rPr lang="en-US" sz="2400" dirty="0" smtClean="0"/>
              <a:t>:</a:t>
            </a:r>
          </a:p>
          <a:p>
            <a:pPr lvl="1"/>
            <a:endParaRPr lang="en-US" sz="2400" dirty="0"/>
          </a:p>
          <a:p>
            <a:pPr marL="914400" lvl="1" indent="-457200">
              <a:buAutoNum type="arabicPeriod"/>
            </a:pPr>
            <a:r>
              <a:rPr lang="en-US" sz="2400" dirty="0" smtClean="0"/>
              <a:t>By </a:t>
            </a:r>
            <a:r>
              <a:rPr lang="en-US" sz="2400" dirty="0"/>
              <a:t>using the </a:t>
            </a:r>
            <a:r>
              <a:rPr lang="en-US" sz="2400" dirty="0" err="1"/>
              <a:t>getElementById</a:t>
            </a:r>
            <a:r>
              <a:rPr lang="en-US" sz="2400" dirty="0"/>
              <a:t>() </a:t>
            </a:r>
            <a:r>
              <a:rPr lang="en-US" sz="2400" dirty="0" smtClean="0"/>
              <a:t>method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2. By using the </a:t>
            </a:r>
            <a:r>
              <a:rPr lang="en-US" sz="2400" dirty="0" err="1"/>
              <a:t>getElementsByTagName</a:t>
            </a:r>
            <a:r>
              <a:rPr lang="en-US" sz="2400" dirty="0"/>
              <a:t>() </a:t>
            </a:r>
            <a:r>
              <a:rPr lang="en-US" sz="2400" dirty="0" smtClean="0"/>
              <a:t>method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3. By navigating the node </a:t>
            </a:r>
            <a:r>
              <a:rPr lang="en-US" sz="2400" dirty="0" smtClean="0"/>
              <a:t>tree( </a:t>
            </a:r>
            <a:r>
              <a:rPr lang="en-US" sz="2400" dirty="0"/>
              <a:t>using the node relationships 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>
              <a:buFont typeface="Wingdings" panose="05000000000000000000" pitchFamily="2" charset="2"/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4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The </a:t>
            </a:r>
            <a:r>
              <a:rPr lang="en-US" sz="3200" dirty="0" err="1">
                <a:solidFill>
                  <a:srgbClr val="FF0000"/>
                </a:solidFill>
              </a:rPr>
              <a:t>getElementById</a:t>
            </a:r>
            <a:r>
              <a:rPr lang="en-US" sz="3200" dirty="0">
                <a:solidFill>
                  <a:srgbClr val="FF0000"/>
                </a:solidFill>
              </a:rPr>
              <a:t>()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636" y="836712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b="1" dirty="0" err="1"/>
              <a:t>getElementById</a:t>
            </a:r>
            <a:r>
              <a:rPr lang="en-US" sz="2000" b="1" dirty="0"/>
              <a:t>();</a:t>
            </a:r>
          </a:p>
          <a:p>
            <a:pPr>
              <a:buFontTx/>
              <a:buNone/>
            </a:pPr>
            <a:r>
              <a:rPr lang="en-US" sz="2000" dirty="0"/>
              <a:t>	 method returns the element with the specified ID</a:t>
            </a:r>
          </a:p>
          <a:p>
            <a:pPr>
              <a:buFontTx/>
              <a:buNone/>
            </a:pPr>
            <a:endParaRPr lang="en-US" sz="2000" b="1" dirty="0"/>
          </a:p>
          <a:p>
            <a:pPr>
              <a:buFontTx/>
              <a:buNone/>
            </a:pPr>
            <a:r>
              <a:rPr lang="en-US" sz="2000" b="1" dirty="0"/>
              <a:t>	Syntax</a:t>
            </a:r>
          </a:p>
          <a:p>
            <a:pPr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node.getElementById</a:t>
            </a:r>
            <a:r>
              <a:rPr lang="en-US" sz="2000" dirty="0"/>
              <a:t>("</a:t>
            </a:r>
            <a:r>
              <a:rPr lang="en-US" sz="2000" dirty="0" err="1"/>
              <a:t>someID</a:t>
            </a:r>
            <a:r>
              <a:rPr lang="en-US" sz="2000" dirty="0"/>
              <a:t>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897" y="2775704"/>
            <a:ext cx="6449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The </a:t>
            </a:r>
            <a:r>
              <a:rPr lang="en-US" sz="3200" dirty="0" err="1" smtClean="0">
                <a:solidFill>
                  <a:srgbClr val="FF0000"/>
                </a:solidFill>
              </a:rPr>
              <a:t>getElementByTagName</a:t>
            </a:r>
            <a:r>
              <a:rPr lang="en-US" sz="3200" dirty="0" smtClean="0">
                <a:solidFill>
                  <a:srgbClr val="FF0000"/>
                </a:solidFill>
              </a:rPr>
              <a:t>() </a:t>
            </a:r>
            <a:r>
              <a:rPr lang="en-US" sz="3200" dirty="0">
                <a:solidFill>
                  <a:srgbClr val="FF0000"/>
                </a:solidFill>
              </a:rPr>
              <a:t>Method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457654" y="3612416"/>
            <a:ext cx="62286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 err="1"/>
              <a:t>getElementsByTagName</a:t>
            </a:r>
            <a:r>
              <a:rPr lang="en-US" sz="2000" b="1" dirty="0"/>
              <a:t>();</a:t>
            </a:r>
          </a:p>
          <a:p>
            <a:pPr>
              <a:buFontTx/>
              <a:buNone/>
            </a:pPr>
            <a:r>
              <a:rPr lang="en-US" sz="2000" dirty="0"/>
              <a:t>	 returns all elements with a specified tag name.</a:t>
            </a:r>
            <a:endParaRPr lang="en-US" sz="2000" b="1" dirty="0"/>
          </a:p>
          <a:p>
            <a:pPr>
              <a:buFontTx/>
              <a:buNone/>
            </a:pPr>
            <a:endParaRPr lang="en-US" sz="2000" b="1" dirty="0"/>
          </a:p>
          <a:p>
            <a:pPr>
              <a:buFontTx/>
              <a:buNone/>
            </a:pPr>
            <a:r>
              <a:rPr lang="en-US" sz="2000" b="1" dirty="0"/>
              <a:t>Syntax</a:t>
            </a:r>
          </a:p>
          <a:p>
            <a:pPr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 err="1"/>
              <a:t>node</a:t>
            </a:r>
            <a:r>
              <a:rPr lang="en-US" sz="2000" dirty="0" err="1"/>
              <a:t>.getElementsByTagName</a:t>
            </a:r>
            <a:r>
              <a:rPr lang="en-US" sz="2000" dirty="0"/>
              <a:t>(</a:t>
            </a:r>
            <a:r>
              <a:rPr lang="en-US" sz="2000" i="1" dirty="0"/>
              <a:t>"</a:t>
            </a:r>
            <a:r>
              <a:rPr lang="en-US" sz="2000" i="1" dirty="0" err="1"/>
              <a:t>tagname</a:t>
            </a:r>
            <a:r>
              <a:rPr lang="en-US" sz="2000" i="1" dirty="0"/>
              <a:t>"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93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3648" y="1124744"/>
            <a:ext cx="5598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id="intro"&gt;W3Schools example&lt;/p&gt;</a:t>
            </a:r>
          </a:p>
          <a:p>
            <a:r>
              <a:rPr lang="en-US" dirty="0"/>
              <a:t>&lt;div id="main"&gt;</a:t>
            </a:r>
          </a:p>
          <a:p>
            <a:r>
              <a:rPr lang="en-US" dirty="0"/>
              <a:t>&lt;p id="main1"&gt;The DOM is very useful&lt;/p&gt;</a:t>
            </a:r>
          </a:p>
          <a:p>
            <a:r>
              <a:rPr lang="en-US" dirty="0"/>
              <a:t>&lt;p id="main2"&gt;This example demonstrates how to use the &lt;b&gt;</a:t>
            </a:r>
            <a:r>
              <a:rPr lang="en-US" dirty="0" err="1"/>
              <a:t>getElementsByTagName</a:t>
            </a:r>
            <a:r>
              <a:rPr lang="en-US" dirty="0"/>
              <a:t>&lt;/b&gt; method&lt;/p&gt;</a:t>
            </a:r>
          </a:p>
          <a:p>
            <a:r>
              <a:rPr lang="en-US" dirty="0"/>
              <a:t>&lt;/div&gt;</a:t>
            </a:r>
          </a:p>
          <a:p>
            <a:r>
              <a:rPr lang="en-US" b="1" dirty="0"/>
              <a:t>&lt;script type="text/</a:t>
            </a:r>
            <a:r>
              <a:rPr lang="en-US" b="1" dirty="0" err="1"/>
              <a:t>javascript</a:t>
            </a:r>
            <a:r>
              <a:rPr lang="en-US" b="1" dirty="0"/>
              <a:t>"&gt;</a:t>
            </a:r>
          </a:p>
          <a:p>
            <a:r>
              <a:rPr lang="en-US" b="1" dirty="0"/>
              <a:t>x=</a:t>
            </a:r>
            <a:r>
              <a:rPr lang="en-US" b="1" dirty="0" err="1"/>
              <a:t>document.getElementById</a:t>
            </a:r>
            <a:r>
              <a:rPr lang="en-US" b="1" dirty="0"/>
              <a:t>("main").</a:t>
            </a:r>
            <a:r>
              <a:rPr lang="en-US" b="1" dirty="0" err="1"/>
              <a:t>getElementsByTagName</a:t>
            </a:r>
            <a:r>
              <a:rPr lang="en-US" b="1" dirty="0"/>
              <a:t>("p");</a:t>
            </a:r>
          </a:p>
          <a:p>
            <a:r>
              <a:rPr lang="en-US" b="1" dirty="0" err="1"/>
              <a:t>document.write</a:t>
            </a:r>
            <a:r>
              <a:rPr lang="en-US" b="1" dirty="0"/>
              <a:t>("First paragraph inside the main div: " + x[0].</a:t>
            </a:r>
            <a:r>
              <a:rPr lang="en-US" b="1" dirty="0" err="1"/>
              <a:t>childNodes</a:t>
            </a:r>
            <a:r>
              <a:rPr lang="en-US" b="1" dirty="0"/>
              <a:t>[0].</a:t>
            </a:r>
            <a:r>
              <a:rPr lang="en-US" b="1" dirty="0" err="1"/>
              <a:t>nodeValue</a:t>
            </a:r>
            <a:r>
              <a:rPr lang="en-US" b="1" dirty="0"/>
              <a:t>);</a:t>
            </a:r>
          </a:p>
          <a:p>
            <a:r>
              <a:rPr lang="en-US" b="1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018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Navigating Node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640" y="1388442"/>
            <a:ext cx="6624736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three properties </a:t>
            </a:r>
            <a:r>
              <a:rPr lang="en-US" sz="2000" dirty="0" err="1"/>
              <a:t>parentNode</a:t>
            </a:r>
            <a:r>
              <a:rPr lang="en-US" sz="2000" dirty="0"/>
              <a:t>, </a:t>
            </a:r>
            <a:r>
              <a:rPr lang="en-US" sz="2000" dirty="0" err="1"/>
              <a:t>firstChild</a:t>
            </a:r>
            <a:r>
              <a:rPr lang="en-US" sz="2000" dirty="0"/>
              <a:t>, and </a:t>
            </a:r>
            <a:r>
              <a:rPr lang="en-US" sz="2000" dirty="0" err="1"/>
              <a:t>lastChild</a:t>
            </a:r>
            <a:r>
              <a:rPr lang="en-US" sz="2000" dirty="0"/>
              <a:t> follow the document structure and allow short-distance travel in the document.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&lt;html&gt;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&lt;body&gt;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	&lt;p id="intro"&gt;W3Schools example&lt;/p&gt;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&lt;div id="main"&gt;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	&lt;p id="main1"&gt;The DOM is very useful&lt;/p&gt;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	&lt;p id="main2"&gt;This example demonstrates &lt;b&gt;node Relationships&lt;/b&gt;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	&lt;/p&gt;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&lt;/div&gt;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&lt;/body&gt;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&lt;/html&gt; 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Navigating Node Relationships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99592" y="1443841"/>
            <a:ext cx="63367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&lt;p id="intro"&gt; is the first child node (</a:t>
            </a:r>
            <a:r>
              <a:rPr lang="en-US" sz="2000" dirty="0" err="1"/>
              <a:t>firstChild</a:t>
            </a:r>
            <a:r>
              <a:rPr lang="en-US" sz="2000" dirty="0"/>
              <a:t>) of the &lt;body&gt; element, and the &lt;div&gt; element is the last child node (</a:t>
            </a:r>
            <a:r>
              <a:rPr lang="en-US" sz="2000" dirty="0" err="1"/>
              <a:t>lastChild</a:t>
            </a:r>
            <a:r>
              <a:rPr lang="en-US" sz="2000" dirty="0"/>
              <a:t>) of the &lt;body&gt; element.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Furthermore, the &lt;body&gt; is the parent (</a:t>
            </a:r>
            <a:r>
              <a:rPr lang="en-US" sz="2000" dirty="0" err="1"/>
              <a:t>parentNode</a:t>
            </a:r>
            <a:r>
              <a:rPr lang="en-US" sz="2000" dirty="0"/>
              <a:t>) 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err="1"/>
              <a:t>firstChild</a:t>
            </a:r>
            <a:r>
              <a:rPr lang="en-US" sz="2000" dirty="0"/>
              <a:t> property can be used to access the text of an element.</a:t>
            </a:r>
          </a:p>
          <a:p>
            <a:endParaRPr lang="en-US" sz="2000" dirty="0"/>
          </a:p>
          <a:p>
            <a:r>
              <a:rPr lang="en-US" sz="2000" dirty="0" smtClean="0"/>
              <a:t>            x=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(“</a:t>
            </a:r>
            <a:r>
              <a:rPr lang="en-US" sz="2000" dirty="0" smtClean="0"/>
              <a:t>main</a:t>
            </a:r>
            <a:r>
              <a:rPr lang="en-US" sz="2000" dirty="0" smtClean="0"/>
              <a:t>");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smtClean="0"/>
              <a:t>text=</a:t>
            </a:r>
            <a:r>
              <a:rPr lang="en-US" sz="2000" smtClean="0"/>
              <a:t>x.firstChild.firstChild.nodeValue</a:t>
            </a:r>
            <a:r>
              <a:rPr lang="en-US" sz="2000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FF0000"/>
                </a:solidFill>
                <a:latin typeface="+mn-lt"/>
              </a:rPr>
              <a:t>DOM Advantages &amp; Disadvantages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9592" y="1268760"/>
            <a:ext cx="7344816" cy="433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ADVANTAGES</a:t>
            </a: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  <a:buFont typeface="Verdana" panose="020B0604030504040204" pitchFamily="34" charset="0"/>
              <a:buChar char="-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Robust API for the DOM </a:t>
            </a: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tree</a:t>
            </a: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  <a:buFont typeface="Verdana" panose="020B0604030504040204" pitchFamily="34" charset="0"/>
              <a:buChar char="-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Relatively simple to modify the data structure and extract </a:t>
            </a: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</a:t>
            </a: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Disadvantages</a:t>
            </a: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  <a:buFont typeface="Verdana" panose="020B0604030504040204" pitchFamily="34" charset="0"/>
              <a:buChar char="-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Stores the entire document in </a:t>
            </a: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memory</a:t>
            </a: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1000"/>
              </a:lnSpc>
              <a:spcBef>
                <a:spcPts val="750"/>
              </a:spcBef>
              <a:buClr>
                <a:srgbClr val="CC0000"/>
              </a:buClr>
              <a:buFont typeface="Verdana" panose="020B0604030504040204" pitchFamily="34" charset="0"/>
              <a:buChar char="-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As Dom was written for any language, method naming conventions don’t follow standard java programming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7539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000240"/>
            <a:ext cx="7772400" cy="2049471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Disclaimer: This presentation is prepared by trainees of baabtra as a part of mentoring program. This is not official document of baabtra –Mentoring Partner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Baabtra-Mentoring Partner is the mentoring division of baabte System Technologies Pvt . Ltd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9144000" cy="225742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/>
              <a:t>	If this presentation helped you, please visit our page </a:t>
            </a:r>
            <a:r>
              <a:rPr lang="en-US" dirty="0" smtClean="0">
                <a:hlinkClick r:id="rId3"/>
              </a:rPr>
              <a:t>facebook.com/</a:t>
            </a:r>
            <a:r>
              <a:rPr lang="en-US" dirty="0" err="1" smtClean="0">
                <a:hlinkClick r:id="rId3"/>
              </a:rPr>
              <a:t>baabtra</a:t>
            </a:r>
            <a:r>
              <a:rPr lang="en-US" dirty="0" smtClean="0"/>
              <a:t> and like it. </a:t>
            </a:r>
          </a:p>
          <a:p>
            <a:pPr algn="ctr">
              <a:buNone/>
            </a:pPr>
            <a:r>
              <a:rPr lang="en-US" sz="4200" dirty="0" smtClean="0"/>
              <a:t>Thanks in advance</a:t>
            </a:r>
            <a:r>
              <a:rPr lang="en-US" dirty="0" smtClean="0"/>
              <a:t>. </a:t>
            </a:r>
          </a:p>
          <a:p>
            <a:pPr algn="ctr">
              <a:buNone/>
            </a:pPr>
            <a:r>
              <a:rPr lang="en-US" dirty="0" smtClean="0"/>
              <a:t> </a:t>
            </a:r>
          </a:p>
          <a:p>
            <a:pPr algn="ctr">
              <a:buNone/>
            </a:pPr>
            <a:r>
              <a:rPr lang="en-US" dirty="0" smtClean="0">
                <a:hlinkClick r:id="rId4"/>
              </a:rPr>
              <a:t>www.baabtra.com</a:t>
            </a:r>
            <a:r>
              <a:rPr lang="en-US" dirty="0" smtClean="0"/>
              <a:t> | </a:t>
            </a:r>
            <a:r>
              <a:rPr lang="en-US" dirty="0" smtClean="0">
                <a:hlinkClick r:id="rId5"/>
              </a:rPr>
              <a:t>www.massbaab.com</a:t>
            </a:r>
            <a:r>
              <a:rPr lang="en-US" dirty="0" smtClean="0"/>
              <a:t> |</a:t>
            </a:r>
            <a:r>
              <a:rPr lang="en-US" dirty="0" smtClean="0">
                <a:hlinkClick r:id="rId6"/>
              </a:rPr>
              <a:t>www.baabte.com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179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Contact Us</a:t>
            </a:r>
            <a:endParaRPr lang="en-US" sz="28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445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/>
                <a:gridCol w="1692284"/>
                <a:gridCol w="3708400"/>
              </a:tblGrid>
              <a:tr h="1648829">
                <a:tc gridSpan="2"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Emarald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Mall (Big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Bazar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Building)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Mavoor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Road, Kozhikode,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Ph: + 91 – 495 40 25 550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NC Complex,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Near Bus Stand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Mukkam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Kozhikode,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Ph: + 91 – 495 40 25 550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04422"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3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25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Start up Village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Eranakulam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Email: info@baabtra.com</a:t>
                      </a: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startup-village-ko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0" y="3357562"/>
            <a:ext cx="137548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8991" r="388" b="10780"/>
          <a:stretch/>
        </p:blipFill>
        <p:spPr>
          <a:xfrm>
            <a:off x="1043608" y="404664"/>
            <a:ext cx="756084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tmanForeverAlternate" pitchFamily="2" charset="0"/>
              </a:rPr>
              <a:t>DOM STRUCTURE</a:t>
            </a:r>
            <a:endParaRPr lang="en-US" b="1" dirty="0">
              <a:solidFill>
                <a:srgbClr val="FF0000"/>
              </a:solidFill>
              <a:latin typeface="BatmanForeverAlterna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Maiandra GD" pitchFamily="34" charset="0"/>
            </a:endParaRPr>
          </a:p>
          <a:p>
            <a:pPr>
              <a:buNone/>
            </a:pPr>
            <a:endParaRPr lang="en-US" dirty="0" smtClean="0">
              <a:latin typeface="Maiandra GD" pitchFamily="34" charset="0"/>
            </a:endParaRPr>
          </a:p>
          <a:p>
            <a:endParaRPr lang="en-US" dirty="0" smtClean="0">
              <a:latin typeface="Maiandra GD" pitchFamily="34" charset="0"/>
            </a:endParaRP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Jaseena A P</a:t>
            </a: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jsnp65@gmail.com</a:t>
            </a:r>
          </a:p>
          <a:p>
            <a:pPr lvl="8">
              <a:buNone/>
            </a:pPr>
            <a:r>
              <a:rPr lang="en-US" sz="2300" u="sng" dirty="0" smtClean="0">
                <a:latin typeface="FreeSet" pitchFamily="2" charset="0"/>
                <a:ea typeface="Microsoft Yi Baiti" pitchFamily="66" charset="0"/>
                <a:hlinkClick r:id="rId3"/>
              </a:rPr>
              <a:t>www.facebook.com/Jaseena</a:t>
            </a:r>
            <a:r>
              <a:rPr lang="en-US" sz="2300" u="sng" dirty="0" smtClean="0">
                <a:latin typeface="FreeSet" pitchFamily="2" charset="0"/>
                <a:ea typeface="Microsoft Yi Baiti" pitchFamily="66" charset="0"/>
              </a:rPr>
              <a:t> </a:t>
            </a:r>
            <a:r>
              <a:rPr lang="en-US" sz="2300" u="sng" dirty="0" err="1" smtClean="0">
                <a:solidFill>
                  <a:srgbClr val="0000FF"/>
                </a:solidFill>
                <a:latin typeface="FreeSet" pitchFamily="2" charset="0"/>
                <a:ea typeface="Microsoft Yi Baiti" pitchFamily="66" charset="0"/>
              </a:rPr>
              <a:t>Muhammed</a:t>
            </a:r>
            <a:r>
              <a:rPr lang="en-US" sz="2300" u="sng" dirty="0" smtClean="0">
                <a:solidFill>
                  <a:srgbClr val="0000FF"/>
                </a:solidFill>
                <a:latin typeface="FreeSet" pitchFamily="2" charset="0"/>
                <a:ea typeface="Microsoft Yi Baiti" pitchFamily="66" charset="0"/>
              </a:rPr>
              <a:t> A P</a:t>
            </a: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twitter.com/username</a:t>
            </a: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in.linkedin.com/in/</a:t>
            </a:r>
            <a:r>
              <a:rPr lang="en-US" sz="2300" dirty="0" err="1" smtClean="0">
                <a:latin typeface="FreeSet" pitchFamily="2" charset="0"/>
                <a:ea typeface="Microsoft Yi Baiti" pitchFamily="66" charset="0"/>
              </a:rPr>
              <a:t>profilename</a:t>
            </a:r>
            <a:endParaRPr lang="en-US" sz="2300" dirty="0" smtClean="0">
              <a:latin typeface="FreeSet" pitchFamily="2" charset="0"/>
              <a:ea typeface="Microsoft Yi Baiti" pitchFamily="66" charset="0"/>
            </a:endParaRP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9539443588</a:t>
            </a:r>
          </a:p>
          <a:p>
            <a:pPr lvl="8">
              <a:buNone/>
            </a:pPr>
            <a:endParaRPr lang="en-US" dirty="0" smtClean="0">
              <a:latin typeface="Maiandra GD" pitchFamily="34" charset="0"/>
            </a:endParaRPr>
          </a:p>
        </p:txBody>
      </p:sp>
      <p:sp>
        <p:nvSpPr>
          <p:cNvPr id="1039" name="AutoShape 15" descr="http://png-3.findicons.com/files/icons/1676/primo/128/mobi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3357562"/>
            <a:ext cx="452436" cy="211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5500702"/>
            <a:ext cx="393192" cy="39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IS DOM?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DOM is a W3C (World Wide Web Consortium) standard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/>
              <a:t>"The W3C Document Object Model (DOM) is a platform and language-neutral interface that allows programs and scripts to dynamically access and update the content, structure, and style of a document</a:t>
            </a:r>
            <a:r>
              <a:rPr lang="en-IN" sz="2400" dirty="0" smtClean="0"/>
              <a:t>.“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US" sz="2400" dirty="0"/>
              <a:t>The DOM defines the </a:t>
            </a:r>
            <a:r>
              <a:rPr lang="en-US" sz="2400" b="1" dirty="0"/>
              <a:t>objects and properties</a:t>
            </a:r>
            <a:r>
              <a:rPr lang="en-US" sz="2400" dirty="0"/>
              <a:t> of all document elements, and the </a:t>
            </a:r>
            <a:r>
              <a:rPr lang="en-US" sz="2400" b="1" dirty="0"/>
              <a:t>methods</a:t>
            </a:r>
            <a:r>
              <a:rPr lang="en-US" sz="2400" dirty="0"/>
              <a:t> (interface) to access them.</a:t>
            </a:r>
          </a:p>
          <a:p>
            <a:pPr algn="just"/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4006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DOM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340768"/>
            <a:ext cx="6858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/>
              <a:t>The DOM is separated into 3 different parts / levels:</a:t>
            </a:r>
          </a:p>
          <a:p>
            <a:pPr>
              <a:buFontTx/>
              <a:buNone/>
            </a:pPr>
            <a:endParaRPr lang="en-US" sz="2400" b="1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Core DOM - standard model for any structured document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XML DOM - standard model for XML documents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u="sng" dirty="0"/>
              <a:t>HTML DOM</a:t>
            </a:r>
            <a:r>
              <a:rPr lang="en-US" sz="2400" u="sng" dirty="0"/>
              <a:t> - standard model for HTML documents</a:t>
            </a:r>
          </a:p>
          <a:p>
            <a:pPr lvl="1"/>
            <a:endParaRPr lang="en-US" b="1" u="sng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The </a:t>
            </a:r>
            <a:r>
              <a:rPr lang="en-US" sz="2000" dirty="0">
                <a:solidFill>
                  <a:srgbClr val="002060"/>
                </a:solidFill>
              </a:rPr>
              <a:t>DOM is accessible only when the whole document has been </a:t>
            </a:r>
            <a:r>
              <a:rPr lang="en-US" sz="2000" dirty="0" err="1">
                <a:solidFill>
                  <a:srgbClr val="002060"/>
                </a:solidFill>
              </a:rPr>
              <a:t>loaded.That’s</a:t>
            </a:r>
            <a:r>
              <a:rPr lang="en-US" sz="2000" dirty="0">
                <a:solidFill>
                  <a:srgbClr val="002060"/>
                </a:solidFill>
              </a:rPr>
              <a:t> the reason the DOM access code is executed only after the load 	event has been fired.</a:t>
            </a:r>
          </a:p>
        </p:txBody>
      </p:sp>
    </p:spTree>
    <p:extLst>
      <p:ext uri="{BB962C8B-B14F-4D97-AF65-F5344CB8AC3E}">
        <p14:creationId xmlns:p14="http://schemas.microsoft.com/office/powerpoint/2010/main" val="40626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HTML DOM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417638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HTML DOM defines a standard way for accessing and manipulating HTML documents.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HTML DOM is platform and language independent and can be used by any programming language like Java, JavaScript, and VBScript.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Features of DOM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908" y="836712"/>
            <a:ext cx="74168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A standard object model for </a:t>
            </a:r>
            <a:r>
              <a:rPr lang="en-US" sz="2400" dirty="0" smtClean="0"/>
              <a:t>HTML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A standard programming interface for </a:t>
            </a:r>
            <a:r>
              <a:rPr lang="en-US" sz="2400" dirty="0" smtClean="0"/>
              <a:t>HTML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Platform- and </a:t>
            </a:r>
            <a:r>
              <a:rPr lang="en-US" sz="2400" dirty="0" smtClean="0"/>
              <a:t>language-independent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A W3C standard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The HTML DOM is a standard for how to get, change, add, or delete HTML elements.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The HTML DOM defines the </a:t>
            </a:r>
            <a:r>
              <a:rPr lang="en-US" sz="2400" b="1" dirty="0"/>
              <a:t>objects and properties</a:t>
            </a:r>
            <a:r>
              <a:rPr lang="en-US" sz="2400" dirty="0"/>
              <a:t> of all HTML elements, and the </a:t>
            </a:r>
            <a:r>
              <a:rPr lang="en-US" sz="2400" b="1" dirty="0"/>
              <a:t>methods</a:t>
            </a:r>
            <a:r>
              <a:rPr lang="en-US" sz="2400" dirty="0"/>
              <a:t> (interface) to access them. </a:t>
            </a:r>
          </a:p>
        </p:txBody>
      </p:sp>
    </p:spTree>
    <p:extLst>
      <p:ext uri="{BB962C8B-B14F-4D97-AF65-F5344CB8AC3E}">
        <p14:creationId xmlns:p14="http://schemas.microsoft.com/office/powerpoint/2010/main" val="17734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DOM NODES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971600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According to the DOM, everything in an HTML document is a node.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1700808"/>
            <a:ext cx="62646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The entire document is a document </a:t>
            </a:r>
            <a:r>
              <a:rPr lang="en-US" sz="2400" dirty="0" smtClean="0"/>
              <a:t>node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Every HTML tag is an element </a:t>
            </a:r>
            <a:r>
              <a:rPr lang="en-US" sz="2400" dirty="0" smtClean="0"/>
              <a:t>node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The text in the HTML elements are text </a:t>
            </a:r>
            <a:r>
              <a:rPr lang="en-US" sz="2400" dirty="0" smtClean="0"/>
              <a:t>nodes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Every HTML attribute is an attribute </a:t>
            </a:r>
            <a:r>
              <a:rPr lang="en-US" sz="2400" dirty="0" smtClean="0"/>
              <a:t>node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Comments are comment nodes</a:t>
            </a:r>
          </a:p>
        </p:txBody>
      </p:sp>
    </p:spTree>
    <p:extLst>
      <p:ext uri="{BB962C8B-B14F-4D97-AF65-F5344CB8AC3E}">
        <p14:creationId xmlns:p14="http://schemas.microsoft.com/office/powerpoint/2010/main" val="682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888</Words>
  <Application>Microsoft Office PowerPoint</Application>
  <PresentationFormat>On-screen Show (4:3)</PresentationFormat>
  <Paragraphs>181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BatmanForeverAlternate</vt:lpstr>
      <vt:lpstr>Calibri</vt:lpstr>
      <vt:lpstr>FreeSet</vt:lpstr>
      <vt:lpstr>Maiandra GD</vt:lpstr>
      <vt:lpstr>Microsoft Yi Baiti</vt:lpstr>
      <vt:lpstr>Times New Roman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DOM STRUCTURE</vt:lpstr>
      <vt:lpstr>WHAT IS DOM?</vt:lpstr>
      <vt:lpstr>DOM</vt:lpstr>
      <vt:lpstr>HTML DOM</vt:lpstr>
      <vt:lpstr>Features of DOM</vt:lpstr>
      <vt:lpstr>DOM NODES</vt:lpstr>
      <vt:lpstr>HTML DOM Node Tree (Document Tree) </vt:lpstr>
      <vt:lpstr>HTML DOM Node Tree (Document Tree) </vt:lpstr>
      <vt:lpstr>AN EXAMPLE</vt:lpstr>
      <vt:lpstr>DOM EXAMPLE</vt:lpstr>
      <vt:lpstr>HTML DOM-ACCESS NODES</vt:lpstr>
      <vt:lpstr>The getElementById() Method</vt:lpstr>
      <vt:lpstr>Example</vt:lpstr>
      <vt:lpstr>Navigating Node Relationships</vt:lpstr>
      <vt:lpstr>Navigating Node Relationships</vt:lpstr>
      <vt:lpstr>DOM Advantages &amp; Disadvantages 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Ananadan</dc:creator>
  <cp:lastModifiedBy>Jaseena</cp:lastModifiedBy>
  <cp:revision>302</cp:revision>
  <dcterms:created xsi:type="dcterms:W3CDTF">2012-08-22T14:09:40Z</dcterms:created>
  <dcterms:modified xsi:type="dcterms:W3CDTF">2014-01-24T17:55:08Z</dcterms:modified>
</cp:coreProperties>
</file>