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36" r:id="rId7"/>
    <p:sldId id="335" r:id="rId8"/>
    <p:sldId id="332" r:id="rId9"/>
    <p:sldId id="333" r:id="rId10"/>
    <p:sldId id="311" r:id="rId11"/>
    <p:sldId id="320" r:id="rId12"/>
    <p:sldId id="313" r:id="rId13"/>
    <p:sldId id="334" r:id="rId14"/>
    <p:sldId id="321" r:id="rId15"/>
    <p:sldId id="325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19" r:id="rId26"/>
  </p:sldIdLst>
  <p:sldSz cx="12188825" cy="6858000"/>
  <p:notesSz cx="6858000" cy="9144000"/>
  <p:custDataLst>
    <p:tags r:id="rId29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9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pPr rtl="0"/>
              <a:t>19/05/2018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pPr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94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55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9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19/05/2018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19/05/2018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19/05/2018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74812" y="1447800"/>
            <a:ext cx="7620002" cy="2514600"/>
          </a:xfrm>
        </p:spPr>
        <p:txBody>
          <a:bodyPr rtlCol="0"/>
          <a:lstStyle/>
          <a:p>
            <a:pPr rtl="0"/>
            <a:r>
              <a:rPr lang="en-GB" dirty="0"/>
              <a:t>DOM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2412" y="4267200"/>
            <a:ext cx="8229600" cy="1219200"/>
          </a:xfrm>
        </p:spPr>
        <p:txBody>
          <a:bodyPr rtlCol="0"/>
          <a:lstStyle/>
          <a:p>
            <a:pPr rtl="0"/>
            <a:r>
              <a:rPr lang="en-GB" dirty="0"/>
              <a:t>(Document Object Model)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9144001" cy="1371600"/>
          </a:xfrm>
        </p:spPr>
        <p:txBody>
          <a:bodyPr>
            <a:normAutofit/>
          </a:bodyPr>
          <a:lstStyle/>
          <a:p>
            <a:r>
              <a:rPr lang="en-US" sz="4400" dirty="0"/>
              <a:t>DOM hierarchy</a:t>
            </a:r>
          </a:p>
        </p:txBody>
      </p:sp>
      <p:pic>
        <p:nvPicPr>
          <p:cNvPr id="1026" name="Picture 2" descr="D:\ppts\DOM\hiererchy 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6029" y="1981200"/>
            <a:ext cx="8576983" cy="442963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81000"/>
            <a:ext cx="9144001" cy="1066800"/>
          </a:xfrm>
        </p:spPr>
        <p:txBody>
          <a:bodyPr>
            <a:normAutofit/>
          </a:bodyPr>
          <a:lstStyle/>
          <a:p>
            <a:r>
              <a:rPr lang="en-US" sz="4400" dirty="0"/>
              <a:t>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tree structure of DOM is known as Node-tree</a:t>
            </a:r>
          </a:p>
          <a:p>
            <a:r>
              <a:rPr lang="en-US" sz="2800" dirty="0"/>
              <a:t>All the nodes in this tree have relationship with each other.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2" y="3181350"/>
            <a:ext cx="8001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8600"/>
            <a:ext cx="9144001" cy="1143000"/>
          </a:xfrm>
        </p:spPr>
        <p:txBody>
          <a:bodyPr>
            <a:normAutofit/>
          </a:bodyPr>
          <a:lstStyle/>
          <a:p>
            <a:r>
              <a:rPr lang="en-US" sz="4400" dirty="0"/>
              <a:t>Nodes in tree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828800"/>
            <a:ext cx="9134391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DOM represents documents as a hierarchy of Node objects.</a:t>
            </a:r>
          </a:p>
          <a:p>
            <a:r>
              <a:rPr lang="en-US" sz="2800" dirty="0"/>
              <a:t> </a:t>
            </a:r>
            <a:r>
              <a:rPr lang="en-US" sz="2800" u="sng" dirty="0"/>
              <a:t>Element Node </a:t>
            </a:r>
            <a:r>
              <a:rPr lang="en-US" sz="2800" dirty="0"/>
              <a:t>– contains an HTML tag </a:t>
            </a:r>
          </a:p>
          <a:p>
            <a:r>
              <a:rPr lang="en-US" sz="2800" u="sng" dirty="0"/>
              <a:t>Text Node </a:t>
            </a:r>
            <a:r>
              <a:rPr lang="en-US" sz="2800" dirty="0"/>
              <a:t>– contains text</a:t>
            </a:r>
          </a:p>
          <a:p>
            <a:r>
              <a:rPr lang="en-US" sz="2800" u="sng" dirty="0"/>
              <a:t>Attribute node</a:t>
            </a:r>
            <a:r>
              <a:rPr lang="en-US" sz="2800" dirty="0"/>
              <a:t> – Represents attribute of Element node</a:t>
            </a:r>
            <a:endParaRPr lang="en-US" sz="2800" u="sng" dirty="0"/>
          </a:p>
          <a:p>
            <a:r>
              <a:rPr lang="en-US" sz="2800" dirty="0"/>
              <a:t>Text Nodes are contained within Element Nodes</a:t>
            </a:r>
          </a:p>
          <a:p>
            <a:r>
              <a:rPr lang="en-US" sz="2800" dirty="0"/>
              <a:t>Example :  &lt;body bgcolor=“blue”&gt;  JIS  &lt;/body&gt;</a:t>
            </a:r>
          </a:p>
          <a:p>
            <a:pPr>
              <a:buNone/>
            </a:pPr>
            <a:r>
              <a:rPr lang="en-US" sz="2800" dirty="0"/>
              <a:t>         Here, &lt;body&gt; is element node, “bgcolor” is attribute node  and “JIS” is text node</a:t>
            </a:r>
          </a:p>
        </p:txBody>
      </p:sp>
      <p:pic>
        <p:nvPicPr>
          <p:cNvPr id="4" name="Picture 5" descr="D:\IT\Images\428px-DOM-mod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312" y="2362200"/>
            <a:ext cx="3086100" cy="319425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144001" cy="990600"/>
          </a:xfrm>
        </p:spPr>
        <p:txBody>
          <a:bodyPr>
            <a:normAutofit/>
          </a:bodyPr>
          <a:lstStyle/>
          <a:p>
            <a:r>
              <a:rPr lang="en-US" sz="4400" dirty="0"/>
              <a:t>Relationship among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node has exactly one parent node (except root) and a parent node can have one or more than one child nodes.</a:t>
            </a:r>
          </a:p>
          <a:p>
            <a:r>
              <a:rPr lang="en-US" sz="2800" u="sng" dirty="0"/>
              <a:t>Root  node</a:t>
            </a:r>
            <a:r>
              <a:rPr lang="en-US" sz="2800" dirty="0"/>
              <a:t> :- The topmost node of the tree is the root node. As it is topmost, so there is no parent of this root node.</a:t>
            </a:r>
          </a:p>
          <a:p>
            <a:r>
              <a:rPr lang="en-US" sz="2800" u="sng" dirty="0"/>
              <a:t>Leaf</a:t>
            </a:r>
            <a:r>
              <a:rPr lang="en-US" sz="2800" dirty="0"/>
              <a:t> :- The leaf nodes are the nodes which have no child node.</a:t>
            </a:r>
          </a:p>
          <a:p>
            <a:r>
              <a:rPr lang="en-US" sz="2800" u="sng" dirty="0"/>
              <a:t>Siblings</a:t>
            </a:r>
            <a:r>
              <a:rPr lang="en-US" sz="2800" dirty="0"/>
              <a:t> :- The nodes which have same parent are the siblings of each other.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1066800"/>
          </a:xfrm>
        </p:spPr>
        <p:txBody>
          <a:bodyPr>
            <a:normAutofit/>
          </a:bodyPr>
          <a:lstStyle/>
          <a:p>
            <a:r>
              <a:rPr lang="en-US" sz="4400" dirty="0"/>
              <a:t>Example of parent-child relationship </a:t>
            </a:r>
          </a:p>
        </p:txBody>
      </p:sp>
      <p:pic>
        <p:nvPicPr>
          <p:cNvPr id="2052" name="Picture 4" descr="D:\ppts\DOM\ppt1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2" y="2286000"/>
            <a:ext cx="4800600" cy="3276600"/>
          </a:xfrm>
          <a:prstGeom prst="rect">
            <a:avLst/>
          </a:prstGeom>
          <a:noFill/>
        </p:spPr>
      </p:pic>
      <p:pic>
        <p:nvPicPr>
          <p:cNvPr id="2053" name="Picture 5" descr="D:\ppts\DOM\ppt1.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812" y="2362200"/>
            <a:ext cx="4218812" cy="3124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04800"/>
            <a:ext cx="9144001" cy="990600"/>
          </a:xfrm>
        </p:spPr>
        <p:txBody>
          <a:bodyPr>
            <a:normAutofit/>
          </a:bodyPr>
          <a:lstStyle/>
          <a:p>
            <a:r>
              <a:rPr lang="en-US" sz="4400" dirty="0"/>
              <a:t>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012" y="1904999"/>
            <a:ext cx="4800600" cy="4114801"/>
          </a:xfrm>
        </p:spPr>
        <p:txBody>
          <a:bodyPr>
            <a:normAutofit/>
          </a:bodyPr>
          <a:lstStyle/>
          <a:p>
            <a:r>
              <a:rPr lang="en-US" sz="2800" dirty="0"/>
              <a:t>Here &lt;html&gt; node is the root node as it has no parent.</a:t>
            </a:r>
          </a:p>
          <a:p>
            <a:r>
              <a:rPr lang="en-US" sz="2800" dirty="0"/>
              <a:t>&lt;head&gt; and &lt;body&gt; are two child nodes of &lt;html&gt;</a:t>
            </a:r>
          </a:p>
          <a:p>
            <a:r>
              <a:rPr lang="en-US" sz="2800" dirty="0"/>
              <a:t>&lt;h2&gt; &amp; &lt;p&gt; are siblings .</a:t>
            </a:r>
          </a:p>
          <a:p>
            <a:r>
              <a:rPr lang="en-US" sz="2800" dirty="0"/>
              <a:t>JIS, JIS College of Engineering etc are the leaf nodes.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741612" y="160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&lt;html&gt;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3812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&lt;title&gt;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3612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&lt;h2&gt;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3812" y="2895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&lt;head&gt;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3212" y="2895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&lt;body&gt;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75212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&lt;p&gt;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14" idx="0"/>
          </p:cNvCxnSpPr>
          <p:nvPr/>
        </p:nvCxnSpPr>
        <p:spPr>
          <a:xfrm rot="5400000">
            <a:off x="2246312" y="1790700"/>
            <a:ext cx="762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 rot="16200000" flipH="1">
            <a:off x="3579812" y="19050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 rot="16200000" flipH="1">
            <a:off x="4646612" y="35052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2" idx="0"/>
          </p:cNvCxnSpPr>
          <p:nvPr/>
        </p:nvCxnSpPr>
        <p:spPr>
          <a:xfrm rot="5400000">
            <a:off x="1446212" y="3886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 rot="5400000">
            <a:off x="3960812" y="3581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75212" y="54864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Information Technology</a:t>
            </a:r>
          </a:p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93812" y="5638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JIS</a:t>
            </a: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51212" y="54864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JIS College of Engineering</a:t>
            </a:r>
          </a:p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 rot="5400000">
            <a:off x="1523206" y="52570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809206" y="5180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180806" y="5180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144001" cy="1143000"/>
          </a:xfrm>
        </p:spPr>
        <p:txBody>
          <a:bodyPr>
            <a:normAutofit/>
          </a:bodyPr>
          <a:lstStyle/>
          <a:p>
            <a:r>
              <a:rPr lang="en-US" sz="4400" dirty="0"/>
              <a:t>HTML DOM-Access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362199"/>
            <a:ext cx="9601199" cy="4114801"/>
          </a:xfrm>
        </p:spPr>
        <p:txBody>
          <a:bodyPr>
            <a:normAutofit/>
          </a:bodyPr>
          <a:lstStyle/>
          <a:p>
            <a:r>
              <a:rPr lang="en-US" sz="2800" dirty="0"/>
              <a:t>We can access a node in three ways: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1. By using the getElementById() method</a:t>
            </a:r>
          </a:p>
          <a:p>
            <a:pPr>
              <a:buNone/>
            </a:pPr>
            <a:r>
              <a:rPr lang="en-US" sz="2800" dirty="0"/>
              <a:t>   2. By using the getElementsByTagName() method</a:t>
            </a:r>
          </a:p>
          <a:p>
            <a:pPr>
              <a:buNone/>
            </a:pPr>
            <a:r>
              <a:rPr lang="en-US" sz="2800" dirty="0"/>
              <a:t>   3. By navigating the node tree( using the node relationships )</a:t>
            </a:r>
          </a:p>
        </p:txBody>
      </p:sp>
      <p:pic>
        <p:nvPicPr>
          <p:cNvPr id="3074" name="Picture 2" descr="D:\ppts\DOM\JavaScript-DOM-Featured-670x3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6725" y="1447800"/>
            <a:ext cx="4102100" cy="20510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762000"/>
            <a:ext cx="10058399" cy="563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/>
              <a:t>The getElementById() Method</a:t>
            </a:r>
          </a:p>
          <a:p>
            <a:r>
              <a:rPr lang="en-US" sz="2800" dirty="0"/>
              <a:t>       This  method returns the element with the specified ID</a:t>
            </a:r>
          </a:p>
          <a:p>
            <a:pPr>
              <a:buNone/>
            </a:pPr>
            <a:r>
              <a:rPr lang="en-US" b="1" dirty="0"/>
              <a:t>     Syntax--</a:t>
            </a:r>
          </a:p>
          <a:p>
            <a:r>
              <a:rPr lang="en-US" dirty="0"/>
              <a:t>         </a:t>
            </a:r>
            <a:r>
              <a:rPr lang="en-US" i="1" dirty="0"/>
              <a:t>document.getElementById("ID");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400" dirty="0"/>
              <a:t>The getElementsByTagName() Method</a:t>
            </a:r>
          </a:p>
          <a:p>
            <a:r>
              <a:rPr lang="en-US" sz="2800" dirty="0"/>
              <a:t>       This method returns all elements with a specified tag name</a:t>
            </a:r>
          </a:p>
          <a:p>
            <a:pPr>
              <a:buNone/>
            </a:pPr>
            <a:r>
              <a:rPr lang="en-US" b="1" dirty="0"/>
              <a:t>    Syntax--</a:t>
            </a:r>
          </a:p>
          <a:p>
            <a:r>
              <a:rPr lang="en-US" i="1" dirty="0"/>
              <a:t>         document.getElementsByTagName("tagname");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r>
              <a:rPr lang="en-US" sz="4400" dirty="0"/>
              <a:t>Example</a:t>
            </a:r>
          </a:p>
        </p:txBody>
      </p:sp>
      <p:pic>
        <p:nvPicPr>
          <p:cNvPr id="1026" name="Picture 2" descr="D:\ppts\DOM\ppt2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2" y="1600200"/>
            <a:ext cx="5945188" cy="5010150"/>
          </a:xfrm>
          <a:prstGeom prst="rect">
            <a:avLst/>
          </a:prstGeom>
          <a:noFill/>
        </p:spPr>
      </p:pic>
      <p:pic>
        <p:nvPicPr>
          <p:cNvPr id="1027" name="Picture 3" descr="D:\ppts\DOM\ppt2.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012" y="4486275"/>
            <a:ext cx="4029075" cy="1990725"/>
          </a:xfrm>
          <a:prstGeom prst="rect">
            <a:avLst/>
          </a:prstGeom>
          <a:noFill/>
        </p:spPr>
      </p:pic>
      <p:pic>
        <p:nvPicPr>
          <p:cNvPr id="1028" name="Picture 4" descr="D:\ppts\DOM\ppt2.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6012" y="1647825"/>
            <a:ext cx="3971925" cy="216217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>
            <a:off x="9180512" y="4152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144001" cy="1066800"/>
          </a:xfrm>
        </p:spPr>
        <p:txBody>
          <a:bodyPr>
            <a:normAutofit/>
          </a:bodyPr>
          <a:lstStyle/>
          <a:p>
            <a:r>
              <a:rPr lang="en-US" sz="4400" dirty="0"/>
              <a:t>Navigating node-tree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524001"/>
            <a:ext cx="9134391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three properties parentNode, firstChild, and lastChild follow the document structure and allow short distance travel in the document.</a:t>
            </a:r>
          </a:p>
        </p:txBody>
      </p:sp>
      <p:pic>
        <p:nvPicPr>
          <p:cNvPr id="2050" name="Picture 2" descr="D:\ppts\DOM\ppt3.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4612" y="3346292"/>
            <a:ext cx="3276600" cy="2902108"/>
          </a:xfrm>
          <a:prstGeom prst="rect">
            <a:avLst/>
          </a:prstGeom>
          <a:noFill/>
        </p:spPr>
      </p:pic>
      <p:pic>
        <p:nvPicPr>
          <p:cNvPr id="1027" name="Picture 3" descr="D:\ppts\DOM\ppt3.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2847975"/>
            <a:ext cx="5562600" cy="37814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60812" y="838200"/>
            <a:ext cx="5181600" cy="1295400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/>
              <a:t>Presented by---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99220" y="2819400"/>
            <a:ext cx="6238792" cy="3200400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Agnish Majumder</a:t>
            </a:r>
          </a:p>
          <a:p>
            <a:r>
              <a:rPr lang="en-US" sz="3600" dirty="0" err="1"/>
              <a:t>Anindya</a:t>
            </a:r>
            <a:r>
              <a:rPr lang="en-US" sz="3600" dirty="0"/>
              <a:t> Sundar De</a:t>
            </a:r>
          </a:p>
          <a:p>
            <a:r>
              <a:rPr lang="en-US" sz="3600" dirty="0"/>
              <a:t>Gopal </a:t>
            </a:r>
            <a:r>
              <a:rPr lang="en-US" sz="3600" dirty="0" err="1"/>
              <a:t>Basak</a:t>
            </a:r>
            <a:endParaRPr lang="en-US" sz="3600" dirty="0"/>
          </a:p>
          <a:p>
            <a:r>
              <a:rPr lang="en-US" sz="3600" dirty="0" err="1"/>
              <a:t>Rashbihari</a:t>
            </a:r>
            <a:r>
              <a:rPr lang="en-US" sz="3600" dirty="0"/>
              <a:t> Halder  </a:t>
            </a:r>
          </a:p>
        </p:txBody>
      </p:sp>
      <p:pic>
        <p:nvPicPr>
          <p:cNvPr id="2051" name="Picture 3" descr="D:\ppts\DOM\d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297" y="3124200"/>
            <a:ext cx="4983315" cy="1993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990600"/>
          </a:xfrm>
        </p:spPr>
        <p:txBody>
          <a:bodyPr>
            <a:normAutofit/>
          </a:bodyPr>
          <a:lstStyle/>
          <a:p>
            <a:r>
              <a:rPr lang="en-US" sz="4400" dirty="0"/>
              <a:t>DOM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752600"/>
            <a:ext cx="9134391" cy="41148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Advantages</a:t>
            </a:r>
          </a:p>
          <a:p>
            <a:r>
              <a:rPr lang="en-US" sz="2800" dirty="0"/>
              <a:t>Robust API for the DOM tree</a:t>
            </a:r>
          </a:p>
          <a:p>
            <a:r>
              <a:rPr lang="en-US" sz="2800" dirty="0"/>
              <a:t>Relatively simple to modify the data structure and extract data</a:t>
            </a:r>
          </a:p>
          <a:p>
            <a:pPr>
              <a:buNone/>
            </a:pPr>
            <a:r>
              <a:rPr lang="en-US" sz="2800" b="1" dirty="0"/>
              <a:t>Disadvantages</a:t>
            </a:r>
          </a:p>
          <a:p>
            <a:r>
              <a:rPr lang="en-US" sz="2800" dirty="0"/>
              <a:t>Stores the entire document in memory</a:t>
            </a:r>
          </a:p>
          <a:p>
            <a:r>
              <a:rPr lang="en-US" sz="2800" dirty="0"/>
              <a:t>As Dom was written for any language, method naming conventions don’t follow standard java programming conventions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"/>
            <a:ext cx="9144001" cy="838200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2057399"/>
            <a:ext cx="9905999" cy="4114801"/>
          </a:xfrm>
        </p:spPr>
        <p:txBody>
          <a:bodyPr>
            <a:normAutofit/>
          </a:bodyPr>
          <a:lstStyle/>
          <a:p>
            <a:r>
              <a:rPr lang="en-US" sz="2800" dirty="0"/>
              <a:t>DOM is a tree representation of an XML document in memory.</a:t>
            </a:r>
          </a:p>
          <a:p>
            <a:r>
              <a:rPr lang="en-US" sz="2800" dirty="0"/>
              <a:t>With the help of DOM the tree structure of any HTML or XML code can be easily implemented.</a:t>
            </a:r>
          </a:p>
          <a:p>
            <a:r>
              <a:rPr lang="en-US" sz="2800" dirty="0"/>
              <a:t>DOM helps to make a proper sense about the parent and child nodes in a tree structure of a code.</a:t>
            </a:r>
          </a:p>
          <a:p>
            <a:r>
              <a:rPr lang="en-US" sz="2800" dirty="0"/>
              <a:t>The document object model can be thought of as a hierarchy moving from the most general object to the most specific.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51816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For your patience </a:t>
            </a:r>
            <a:endParaRPr lang="en-US" sz="4400" dirty="0"/>
          </a:p>
        </p:txBody>
      </p:sp>
      <p:pic>
        <p:nvPicPr>
          <p:cNvPr id="10" name="Picture 3" descr="F:\IT\Images\o-THANK-YOU-LETTER-facebook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l="20000" r="20000"/>
          <a:stretch>
            <a:fillRect/>
          </a:stretch>
        </p:blipFill>
        <p:spPr bwMode="auto">
          <a:xfrm>
            <a:off x="1065212" y="1524000"/>
            <a:ext cx="99822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144001" cy="990600"/>
          </a:xfrm>
        </p:spPr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00200"/>
            <a:ext cx="9134391" cy="46481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Pre-knowledge</a:t>
            </a:r>
          </a:p>
          <a:p>
            <a:r>
              <a:rPr lang="en-US" sz="2800" dirty="0"/>
              <a:t>Definition</a:t>
            </a:r>
          </a:p>
          <a:p>
            <a:r>
              <a:rPr lang="en-US" sz="2800" dirty="0"/>
              <a:t>Types of DOM</a:t>
            </a:r>
          </a:p>
          <a:p>
            <a:r>
              <a:rPr lang="en-US" sz="2800" dirty="0"/>
              <a:t>DOM hierarchy</a:t>
            </a:r>
          </a:p>
          <a:p>
            <a:r>
              <a:rPr lang="en-US" sz="2800" dirty="0"/>
              <a:t>Tree structure</a:t>
            </a:r>
          </a:p>
          <a:p>
            <a:r>
              <a:rPr lang="en-US" sz="2800" dirty="0"/>
              <a:t>Advantages and Disadvantages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rticleocw-56bba37e791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612" y="1657243"/>
            <a:ext cx="3810196" cy="3067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144001" cy="1143000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76400"/>
            <a:ext cx="9134391" cy="4114801"/>
          </a:xfrm>
        </p:spPr>
        <p:txBody>
          <a:bodyPr>
            <a:normAutofit/>
          </a:bodyPr>
          <a:lstStyle/>
          <a:p>
            <a:r>
              <a:rPr lang="en-US" sz="2800" dirty="0"/>
              <a:t>The Document Object Model (DOM) is a programming API(Application Programming Interface)  for HTML and XML documents. </a:t>
            </a:r>
          </a:p>
          <a:p>
            <a:r>
              <a:rPr lang="en-US" sz="2800" dirty="0"/>
              <a:t>DOM defines the logical structure of documents and the way a document is accessed and manipulated.</a:t>
            </a:r>
          </a:p>
        </p:txBody>
      </p:sp>
      <p:pic>
        <p:nvPicPr>
          <p:cNvPr id="5" name="Picture 2" descr="D:\ppts\DOM\d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1712" y="3952875"/>
            <a:ext cx="4762500" cy="2676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144001" cy="1066800"/>
          </a:xfrm>
        </p:spPr>
        <p:txBody>
          <a:bodyPr>
            <a:normAutofit/>
          </a:bodyPr>
          <a:lstStyle/>
          <a:p>
            <a:r>
              <a:rPr lang="en-US" sz="4400" dirty="0"/>
              <a:t>Pre-knowledge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267201"/>
          </a:xfrm>
        </p:spPr>
        <p:txBody>
          <a:bodyPr>
            <a:noAutofit/>
          </a:bodyPr>
          <a:lstStyle/>
          <a:p>
            <a:pPr marL="469900" marR="5080" indent="-457200">
              <a:lnSpc>
                <a:spcPct val="100800"/>
              </a:lnSpc>
              <a:buClr>
                <a:srgbClr val="CC0000"/>
              </a:buClr>
              <a:buNone/>
              <a:tabLst>
                <a:tab pos="469900" algn="l"/>
              </a:tabLst>
            </a:pPr>
            <a:r>
              <a:rPr lang="en-US" sz="2800" spc="-5" dirty="0">
                <a:cs typeface="Verdana"/>
              </a:rPr>
              <a:t>Before going to DOM we have to know about -</a:t>
            </a:r>
          </a:p>
          <a:p>
            <a:pPr marL="469900" marR="5080" indent="-457200">
              <a:lnSpc>
                <a:spcPct val="100800"/>
              </a:lnSpc>
              <a:buClr>
                <a:srgbClr val="CC0000"/>
              </a:buClr>
              <a:buNone/>
              <a:tabLst>
                <a:tab pos="469900" algn="l"/>
              </a:tabLst>
            </a:pPr>
            <a:r>
              <a:rPr lang="en-US" sz="2800" spc="-5" dirty="0">
                <a:cs typeface="Verdana"/>
              </a:rPr>
              <a:t>  </a:t>
            </a:r>
            <a:r>
              <a:rPr lang="en-US" sz="2800" b="1" u="sng" spc="-5" dirty="0">
                <a:cs typeface="Verdana"/>
              </a:rPr>
              <a:t>HT</a:t>
            </a:r>
            <a:r>
              <a:rPr lang="en-US" sz="2800" b="1" u="sng" spc="-35" dirty="0">
                <a:cs typeface="Verdana"/>
              </a:rPr>
              <a:t>M</a:t>
            </a:r>
            <a:r>
              <a:rPr lang="en-US" sz="2800" b="1" u="sng" dirty="0">
                <a:cs typeface="Verdana"/>
              </a:rPr>
              <a:t>L</a:t>
            </a:r>
            <a:r>
              <a:rPr lang="en-US" sz="2800" b="1" spc="305" dirty="0">
                <a:cs typeface="Times New Roman"/>
              </a:rPr>
              <a:t> </a:t>
            </a:r>
            <a:r>
              <a:rPr lang="en-US" sz="2800" spc="305" dirty="0">
                <a:cs typeface="Times New Roman"/>
              </a:rPr>
              <a:t>(Hyper Text Markup Language)</a:t>
            </a:r>
            <a:r>
              <a:rPr lang="en-US" sz="2800" spc="-20" dirty="0">
                <a:cs typeface="Verdana"/>
              </a:rPr>
              <a:t>: </a:t>
            </a:r>
            <a:r>
              <a:rPr lang="en-US" sz="2800" spc="-5" dirty="0">
                <a:cs typeface="Verdana"/>
              </a:rPr>
              <a:t>H</a:t>
            </a:r>
            <a:r>
              <a:rPr lang="en-US" sz="2800" dirty="0">
                <a:cs typeface="Verdana"/>
              </a:rPr>
              <a:t>ow</a:t>
            </a:r>
            <a:r>
              <a:rPr lang="en-US" sz="2800" spc="310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o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30" dirty="0">
                <a:cs typeface="Verdana"/>
              </a:rPr>
              <a:t>D</a:t>
            </a:r>
            <a:r>
              <a:rPr lang="en-US" sz="2800" spc="5" dirty="0">
                <a:cs typeface="Verdana"/>
              </a:rPr>
              <a:t>i</a:t>
            </a:r>
            <a:r>
              <a:rPr lang="en-US" sz="2800" spc="-25" dirty="0">
                <a:cs typeface="Verdana"/>
              </a:rPr>
              <a:t>s</a:t>
            </a:r>
            <a:r>
              <a:rPr lang="en-US" sz="2800" spc="-5" dirty="0">
                <a:cs typeface="Verdana"/>
              </a:rPr>
              <a:t>p</a:t>
            </a:r>
            <a:r>
              <a:rPr lang="en-US" sz="2800" spc="5" dirty="0">
                <a:cs typeface="Verdana"/>
              </a:rPr>
              <a:t>l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-20" dirty="0">
                <a:cs typeface="Verdana"/>
              </a:rPr>
              <a:t>y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he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spc="-20" dirty="0">
                <a:cs typeface="Verdana"/>
              </a:rPr>
              <a:t>D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a</a:t>
            </a:r>
            <a:r>
              <a:rPr lang="en-US" sz="2800" spc="295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i</a:t>
            </a:r>
            <a:r>
              <a:rPr lang="en-US" sz="2800" spc="-20" dirty="0">
                <a:cs typeface="Verdana"/>
              </a:rPr>
              <a:t>n</a:t>
            </a:r>
            <a:r>
              <a:rPr lang="en-US" sz="2800" spc="-10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30" dirty="0">
                <a:cs typeface="Verdana"/>
              </a:rPr>
              <a:t>h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310" dirty="0">
                <a:cs typeface="Times New Roman"/>
              </a:rPr>
              <a:t> </a:t>
            </a:r>
            <a:r>
              <a:rPr lang="en-US" sz="2800" spc="-40" dirty="0">
                <a:cs typeface="Verdana"/>
              </a:rPr>
              <a:t>W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25" dirty="0">
                <a:cs typeface="Verdana"/>
              </a:rPr>
              <a:t>bpa</a:t>
            </a:r>
            <a:r>
              <a:rPr lang="en-US" sz="2800" spc="10" dirty="0">
                <a:cs typeface="Verdana"/>
              </a:rPr>
              <a:t>g</a:t>
            </a:r>
            <a:r>
              <a:rPr lang="en-US" sz="2800" spc="-15" dirty="0">
                <a:cs typeface="Verdana"/>
              </a:rPr>
              <a:t>e.</a:t>
            </a:r>
            <a:endParaRPr lang="en-US" sz="2800" dirty="0"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None/>
              <a:tabLst>
                <a:tab pos="469900" algn="l"/>
              </a:tabLst>
            </a:pPr>
            <a:r>
              <a:rPr lang="en-US" sz="2800" spc="-30" dirty="0">
                <a:cs typeface="Verdana"/>
              </a:rPr>
              <a:t>  </a:t>
            </a:r>
            <a:r>
              <a:rPr lang="en-US" sz="2800" b="1" u="sng" spc="-30" dirty="0">
                <a:cs typeface="Verdana"/>
              </a:rPr>
              <a:t>X</a:t>
            </a:r>
            <a:r>
              <a:rPr lang="en-US" sz="2800" b="1" u="sng" spc="-25" dirty="0">
                <a:cs typeface="Verdana"/>
              </a:rPr>
              <a:t>M</a:t>
            </a:r>
            <a:r>
              <a:rPr lang="en-US" sz="2800" b="1" u="sng" dirty="0">
                <a:cs typeface="Verdana"/>
              </a:rPr>
              <a:t>L</a:t>
            </a:r>
            <a:r>
              <a:rPr lang="en-US" sz="2800" spc="295" dirty="0">
                <a:cs typeface="Times New Roman"/>
              </a:rPr>
              <a:t> (Extensible Markup Language)</a:t>
            </a:r>
            <a:r>
              <a:rPr lang="en-US" sz="2800" spc="-20" dirty="0">
                <a:cs typeface="Verdana"/>
              </a:rPr>
              <a:t>: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dirty="0">
                <a:cs typeface="Verdana"/>
              </a:rPr>
              <a:t>H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dirty="0">
                <a:cs typeface="Verdana"/>
              </a:rPr>
              <a:t>w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o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30" dirty="0">
                <a:cs typeface="Verdana"/>
              </a:rPr>
              <a:t>D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25" dirty="0">
                <a:cs typeface="Verdana"/>
              </a:rPr>
              <a:t>sc</a:t>
            </a:r>
            <a:r>
              <a:rPr lang="en-US" sz="2800" spc="-10" dirty="0">
                <a:cs typeface="Verdana"/>
              </a:rPr>
              <a:t>r</a:t>
            </a:r>
            <a:r>
              <a:rPr lang="en-US" sz="2800" spc="5" dirty="0">
                <a:cs typeface="Verdana"/>
              </a:rPr>
              <a:t>i</a:t>
            </a:r>
            <a:r>
              <a:rPr lang="en-US" sz="2800" spc="-25" dirty="0">
                <a:cs typeface="Verdana"/>
              </a:rPr>
              <a:t>b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30" dirty="0">
                <a:cs typeface="Verdana"/>
              </a:rPr>
              <a:t>h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310" dirty="0">
                <a:cs typeface="Times New Roman"/>
              </a:rPr>
              <a:t> </a:t>
            </a:r>
            <a:r>
              <a:rPr lang="en-US" sz="2800" spc="-20" dirty="0">
                <a:cs typeface="Verdana"/>
              </a:rPr>
              <a:t>D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-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a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15" dirty="0">
                <a:cs typeface="Verdana"/>
              </a:rPr>
              <a:t>.</a:t>
            </a:r>
            <a:endParaRPr lang="en-US" sz="2800" dirty="0">
              <a:cs typeface="Verdana"/>
            </a:endParaRPr>
          </a:p>
          <a:p>
            <a:pPr marL="469900" marR="28575" indent="-457200">
              <a:lnSpc>
                <a:spcPct val="100800"/>
              </a:lnSpc>
              <a:spcBef>
                <a:spcPts val="750"/>
              </a:spcBef>
              <a:buClr>
                <a:srgbClr val="CC0000"/>
              </a:buClr>
              <a:buNone/>
              <a:tabLst>
                <a:tab pos="469900" algn="l"/>
              </a:tabLst>
            </a:pPr>
            <a:r>
              <a:rPr lang="en-US" sz="2800" spc="5" dirty="0">
                <a:cs typeface="Verdana"/>
              </a:rPr>
              <a:t>  </a:t>
            </a:r>
            <a:r>
              <a:rPr lang="en-US" sz="2800" b="1" u="sng" spc="5" dirty="0">
                <a:cs typeface="Verdana"/>
              </a:rPr>
              <a:t>D</a:t>
            </a:r>
            <a:r>
              <a:rPr lang="en-US" sz="2800" b="1" u="sng" spc="-15" dirty="0">
                <a:cs typeface="Verdana"/>
              </a:rPr>
              <a:t>H</a:t>
            </a:r>
            <a:r>
              <a:rPr lang="en-US" sz="2800" b="1" u="sng" spc="-30" dirty="0">
                <a:cs typeface="Verdana"/>
              </a:rPr>
              <a:t>T</a:t>
            </a:r>
            <a:r>
              <a:rPr lang="en-US" sz="2800" b="1" u="sng" spc="-25" dirty="0">
                <a:cs typeface="Verdana"/>
              </a:rPr>
              <a:t>M</a:t>
            </a:r>
            <a:r>
              <a:rPr lang="en-US" sz="2800" b="1" u="sng" dirty="0">
                <a:cs typeface="Verdana"/>
              </a:rPr>
              <a:t>L</a:t>
            </a:r>
            <a:r>
              <a:rPr lang="en-US" sz="2800" dirty="0">
                <a:cs typeface="Verdana"/>
              </a:rPr>
              <a:t> (Dynamic HTML):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dirty="0">
                <a:cs typeface="Verdana"/>
              </a:rPr>
              <a:t>How</a:t>
            </a:r>
            <a:r>
              <a:rPr lang="en-US" sz="2800" spc="310" dirty="0">
                <a:cs typeface="Times New Roman"/>
              </a:rPr>
              <a:t> </a:t>
            </a:r>
            <a:r>
              <a:rPr lang="en-US" sz="2800" spc="-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o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15" dirty="0">
                <a:cs typeface="Verdana"/>
              </a:rPr>
              <a:t>A</a:t>
            </a:r>
            <a:r>
              <a:rPr lang="en-US" sz="2800" spc="-5" dirty="0">
                <a:cs typeface="Verdana"/>
              </a:rPr>
              <a:t>d</a:t>
            </a:r>
            <a:r>
              <a:rPr lang="en-US" sz="2800" dirty="0">
                <a:cs typeface="Verdana"/>
              </a:rPr>
              <a:t>d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spc="-20" dirty="0">
                <a:cs typeface="Verdana"/>
              </a:rPr>
              <a:t>Mov</a:t>
            </a:r>
            <a:r>
              <a:rPr lang="en-US" sz="2800" spc="-30" dirty="0">
                <a:cs typeface="Verdana"/>
              </a:rPr>
              <a:t>e</a:t>
            </a:r>
            <a:r>
              <a:rPr lang="en-US" sz="2800" spc="-20" dirty="0">
                <a:cs typeface="Verdana"/>
              </a:rPr>
              <a:t>ment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20" dirty="0">
                <a:cs typeface="Verdana"/>
              </a:rPr>
              <a:t>or</a:t>
            </a:r>
            <a:r>
              <a:rPr lang="en-US" sz="2800" spc="-10" dirty="0">
                <a:cs typeface="Times New Roman"/>
              </a:rPr>
              <a:t> </a:t>
            </a:r>
            <a:r>
              <a:rPr lang="en-US" sz="2800" spc="-30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n</a:t>
            </a:r>
            <a:r>
              <a:rPr lang="en-US" sz="2800" spc="5" dirty="0">
                <a:cs typeface="Verdana"/>
              </a:rPr>
              <a:t>i</a:t>
            </a:r>
            <a:r>
              <a:rPr lang="en-US" sz="2800" spc="-40" dirty="0">
                <a:cs typeface="Verdana"/>
              </a:rPr>
              <a:t>m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5" dirty="0">
                <a:cs typeface="Verdana"/>
              </a:rPr>
              <a:t>ti</a:t>
            </a:r>
            <a:r>
              <a:rPr lang="en-US" sz="2800" spc="-20" dirty="0">
                <a:cs typeface="Verdana"/>
              </a:rPr>
              <a:t>on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o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-20" dirty="0">
                <a:cs typeface="Verdana"/>
              </a:rPr>
              <a:t>n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dirty="0">
                <a:cs typeface="Verdana"/>
              </a:rPr>
              <a:t>HT</a:t>
            </a:r>
            <a:r>
              <a:rPr lang="en-US" sz="2800" spc="-25" dirty="0">
                <a:cs typeface="Verdana"/>
              </a:rPr>
              <a:t>ML</a:t>
            </a:r>
            <a:r>
              <a:rPr lang="en-US" sz="2800" spc="300" dirty="0">
                <a:cs typeface="Times New Roman"/>
              </a:rPr>
              <a:t> </a:t>
            </a:r>
            <a:r>
              <a:rPr lang="en-US" sz="2800" spc="-20" dirty="0">
                <a:cs typeface="Verdana"/>
              </a:rPr>
              <a:t>D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spc="-35" dirty="0">
                <a:cs typeface="Verdana"/>
              </a:rPr>
              <a:t>c</a:t>
            </a:r>
            <a:r>
              <a:rPr lang="en-US" sz="2800" spc="-25" dirty="0">
                <a:cs typeface="Verdana"/>
              </a:rPr>
              <a:t>um</a:t>
            </a:r>
            <a:r>
              <a:rPr lang="en-US" sz="2800" spc="-30" dirty="0">
                <a:cs typeface="Verdana"/>
              </a:rPr>
              <a:t>e</a:t>
            </a:r>
            <a:r>
              <a:rPr lang="en-US" sz="2800" spc="-20" dirty="0">
                <a:cs typeface="Verdana"/>
              </a:rPr>
              <a:t>n</a:t>
            </a:r>
            <a:r>
              <a:rPr lang="en-US" sz="2800" spc="-10" dirty="0">
                <a:cs typeface="Verdana"/>
              </a:rPr>
              <a:t>t</a:t>
            </a:r>
            <a:r>
              <a:rPr lang="en-US" sz="2800" spc="-15" dirty="0">
                <a:cs typeface="Verdana"/>
              </a:rPr>
              <a:t>.</a:t>
            </a:r>
            <a:endParaRPr lang="en-US" sz="2800" dirty="0">
              <a:cs typeface="Verdana"/>
            </a:endParaRPr>
          </a:p>
          <a:p>
            <a:pPr marL="469900" marR="207010" indent="-457200">
              <a:lnSpc>
                <a:spcPct val="101099"/>
              </a:lnSpc>
              <a:spcBef>
                <a:spcPts val="740"/>
              </a:spcBef>
              <a:buClr>
                <a:srgbClr val="CC0000"/>
              </a:buClr>
              <a:buNone/>
              <a:tabLst>
                <a:tab pos="469900" algn="l"/>
              </a:tabLst>
            </a:pPr>
            <a:r>
              <a:rPr lang="en-US" sz="2800" spc="5" dirty="0">
                <a:cs typeface="Verdana"/>
              </a:rPr>
              <a:t>  </a:t>
            </a:r>
            <a:r>
              <a:rPr lang="en-US" sz="2800" b="1" u="sng" spc="5" dirty="0">
                <a:cs typeface="Verdana"/>
              </a:rPr>
              <a:t>J</a:t>
            </a:r>
            <a:r>
              <a:rPr lang="en-US" sz="2800" b="1" u="sng" dirty="0">
                <a:cs typeface="Verdana"/>
              </a:rPr>
              <a:t>A</a:t>
            </a:r>
            <a:r>
              <a:rPr lang="en-US" sz="2800" b="1" u="sng" spc="-30" dirty="0">
                <a:cs typeface="Verdana"/>
              </a:rPr>
              <a:t>V</a:t>
            </a:r>
            <a:r>
              <a:rPr lang="en-US" sz="2800" b="1" u="sng" dirty="0">
                <a:cs typeface="Verdana"/>
              </a:rPr>
              <a:t>A</a:t>
            </a:r>
            <a:r>
              <a:rPr lang="en-US" sz="2800" b="1" u="sng" spc="-5" dirty="0">
                <a:cs typeface="Verdana"/>
              </a:rPr>
              <a:t>SC</a:t>
            </a:r>
            <a:r>
              <a:rPr lang="en-US" sz="2800" b="1" u="sng" spc="10" dirty="0">
                <a:cs typeface="Verdana"/>
              </a:rPr>
              <a:t>R</a:t>
            </a:r>
            <a:r>
              <a:rPr lang="en-US" sz="2800" b="1" u="sng" spc="-30" dirty="0">
                <a:cs typeface="Verdana"/>
              </a:rPr>
              <a:t>I</a:t>
            </a:r>
            <a:r>
              <a:rPr lang="en-US" sz="2800" b="1" u="sng" spc="-35" dirty="0">
                <a:cs typeface="Verdana"/>
              </a:rPr>
              <a:t>PT</a:t>
            </a:r>
            <a:r>
              <a:rPr lang="en-US" sz="2800" dirty="0">
                <a:cs typeface="Verdana"/>
              </a:rPr>
              <a:t>:</a:t>
            </a:r>
            <a:r>
              <a:rPr lang="en-US" sz="2800" spc="315" dirty="0">
                <a:cs typeface="Times New Roman"/>
              </a:rPr>
              <a:t> </a:t>
            </a:r>
            <a:r>
              <a:rPr lang="en-US" sz="2800" spc="-5" dirty="0">
                <a:cs typeface="Verdana"/>
              </a:rPr>
              <a:t>H</a:t>
            </a:r>
            <a:r>
              <a:rPr lang="en-US" sz="2800" spc="-15" dirty="0">
                <a:cs typeface="Verdana"/>
              </a:rPr>
              <a:t>o</a:t>
            </a:r>
            <a:r>
              <a:rPr lang="en-US" sz="2800" dirty="0">
                <a:cs typeface="Verdana"/>
              </a:rPr>
              <a:t>w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o</a:t>
            </a:r>
            <a:r>
              <a:rPr lang="en-US" sz="2800" spc="305" dirty="0">
                <a:cs typeface="Times New Roman"/>
              </a:rPr>
              <a:t> </a:t>
            </a:r>
            <a:r>
              <a:rPr lang="en-US" sz="2800" spc="-30" dirty="0">
                <a:cs typeface="Verdana"/>
              </a:rPr>
              <a:t>m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spc="-30" dirty="0">
                <a:cs typeface="Verdana"/>
              </a:rPr>
              <a:t>k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310" dirty="0">
                <a:cs typeface="Times New Roman"/>
              </a:rPr>
              <a:t> </a:t>
            </a:r>
            <a:r>
              <a:rPr lang="en-US" sz="2800" spc="-40" dirty="0">
                <a:cs typeface="Verdana"/>
              </a:rPr>
              <a:t>W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dirty="0">
                <a:cs typeface="Verdana"/>
              </a:rPr>
              <a:t>b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spc="5" dirty="0">
                <a:cs typeface="Verdana"/>
              </a:rPr>
              <a:t>C</a:t>
            </a:r>
            <a:r>
              <a:rPr lang="en-US" sz="2800" spc="-20" dirty="0">
                <a:cs typeface="Verdana"/>
              </a:rPr>
              <a:t>on</a:t>
            </a:r>
            <a:r>
              <a:rPr lang="en-US" sz="2800" spc="-10" dirty="0">
                <a:cs typeface="Verdana"/>
              </a:rPr>
              <a:t>t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-30" dirty="0">
                <a:cs typeface="Verdana"/>
              </a:rPr>
              <a:t>n</a:t>
            </a:r>
            <a:r>
              <a:rPr lang="en-US" sz="2800" dirty="0">
                <a:cs typeface="Verdana"/>
              </a:rPr>
              <a:t>t</a:t>
            </a:r>
            <a:r>
              <a:rPr lang="en-US" sz="2800" spc="315" dirty="0">
                <a:cs typeface="Times New Roman"/>
              </a:rPr>
              <a:t> </a:t>
            </a:r>
            <a:r>
              <a:rPr lang="en-US" sz="2800" spc="-30" dirty="0">
                <a:cs typeface="Verdana"/>
              </a:rPr>
              <a:t>D</a:t>
            </a:r>
            <a:r>
              <a:rPr lang="en-US" sz="2800" spc="-20" dirty="0">
                <a:cs typeface="Verdana"/>
              </a:rPr>
              <a:t>y</a:t>
            </a:r>
            <a:r>
              <a:rPr lang="en-US" sz="2800" spc="-30" dirty="0">
                <a:cs typeface="Verdana"/>
              </a:rPr>
              <a:t>n</a:t>
            </a:r>
            <a:r>
              <a:rPr lang="en-US" sz="2800" spc="-2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m</a:t>
            </a:r>
            <a:r>
              <a:rPr lang="en-US" sz="2800" spc="5" dirty="0">
                <a:cs typeface="Verdana"/>
              </a:rPr>
              <a:t>i</a:t>
            </a:r>
            <a:r>
              <a:rPr lang="en-US" sz="2800" spc="-25" dirty="0">
                <a:cs typeface="Verdana"/>
              </a:rPr>
              <a:t>c</a:t>
            </a:r>
            <a:r>
              <a:rPr lang="en-US" sz="2800" spc="-15" dirty="0">
                <a:cs typeface="Verdana"/>
              </a:rPr>
              <a:t>.</a:t>
            </a:r>
            <a:endParaRPr lang="en-US" sz="2800" dirty="0">
              <a:cs typeface="Verdana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144001" cy="990600"/>
          </a:xfrm>
        </p:spPr>
        <p:txBody>
          <a:bodyPr>
            <a:normAutofit/>
          </a:bodyPr>
          <a:lstStyle/>
          <a:p>
            <a:r>
              <a:rPr lang="en-US" sz="4800" dirty="0"/>
              <a:t>Definition of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W3C Document Object Model (DOM) is a platform and language-neutral interface that allows programs and scripts to dynamically access and update the content, structure, and style of a document.</a:t>
            </a:r>
          </a:p>
          <a:p>
            <a:r>
              <a:rPr lang="en-US" sz="2800" dirty="0"/>
              <a:t>The DOM defines the </a:t>
            </a:r>
            <a:r>
              <a:rPr lang="en-US" sz="2800" b="1" dirty="0"/>
              <a:t>objects </a:t>
            </a:r>
            <a:r>
              <a:rPr lang="en-US" sz="2800" dirty="0"/>
              <a:t>and</a:t>
            </a:r>
            <a:r>
              <a:rPr lang="en-US" sz="2800" b="1" dirty="0"/>
              <a:t> properties </a:t>
            </a:r>
            <a:r>
              <a:rPr lang="en-US" sz="2800" dirty="0"/>
              <a:t>of all document elements and the </a:t>
            </a:r>
            <a:r>
              <a:rPr lang="en-US" sz="2800" b="1" dirty="0"/>
              <a:t>methods (interface) </a:t>
            </a:r>
            <a:r>
              <a:rPr lang="en-US" sz="2800" dirty="0"/>
              <a:t>to access them</a:t>
            </a:r>
            <a:r>
              <a:rPr lang="en-US" sz="2800" b="1" dirty="0"/>
              <a:t>.</a:t>
            </a:r>
          </a:p>
          <a:p>
            <a:r>
              <a:rPr lang="en-US" sz="2800" dirty="0"/>
              <a:t>The DOM is a W3C (World Wide Web Consortium) standard.</a:t>
            </a:r>
          </a:p>
          <a:p>
            <a:r>
              <a:rPr lang="en-US" sz="2800" dirty="0"/>
              <a:t>The DOM defines the logical structure of objects and the way an object is accessed and manipulated.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381000"/>
            <a:ext cx="9144001" cy="12192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Types of DOM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412" y="2286000"/>
            <a:ext cx="9134391" cy="4114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There are mainly 3 parts or levels of DOM---</a:t>
            </a:r>
          </a:p>
          <a:p>
            <a:pPr>
              <a:buNone/>
            </a:pPr>
            <a:endParaRPr lang="en-US" sz="2800" b="1" dirty="0"/>
          </a:p>
          <a:p>
            <a:r>
              <a:rPr lang="en-US" sz="2800" u="sng" dirty="0"/>
              <a:t>Core DOM </a:t>
            </a:r>
            <a:r>
              <a:rPr lang="en-US" sz="2800" dirty="0"/>
              <a:t>- standard model for any structured  document</a:t>
            </a:r>
          </a:p>
          <a:p>
            <a:r>
              <a:rPr lang="en-US" sz="2800" u="sng" dirty="0"/>
              <a:t>XML DOM </a:t>
            </a:r>
            <a:r>
              <a:rPr lang="en-US" sz="2800" dirty="0"/>
              <a:t>- standard model for XML documents</a:t>
            </a:r>
          </a:p>
          <a:p>
            <a:r>
              <a:rPr lang="en-US" sz="2800" u="sng" dirty="0"/>
              <a:t>HTML DOM </a:t>
            </a:r>
            <a:r>
              <a:rPr lang="en-US" sz="2800" dirty="0"/>
              <a:t>- standard model for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04800"/>
            <a:ext cx="9144001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The DOM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057400"/>
            <a:ext cx="9134391" cy="4648200"/>
          </a:xfrm>
        </p:spPr>
        <p:txBody>
          <a:bodyPr>
            <a:normAutofit/>
          </a:bodyPr>
          <a:lstStyle/>
          <a:p>
            <a:r>
              <a:rPr lang="en-US" sz="2800" dirty="0"/>
              <a:t> In the DOM, all HTML elements are defined as </a:t>
            </a: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objects</a:t>
            </a:r>
            <a:r>
              <a:rPr lang="en-US" sz="2800" dirty="0"/>
              <a:t>.</a:t>
            </a:r>
          </a:p>
          <a:p>
            <a:r>
              <a:rPr lang="en-US" sz="2800" dirty="0"/>
              <a:t>The programming interface is the properties and methods of each object.</a:t>
            </a:r>
          </a:p>
          <a:p>
            <a:r>
              <a:rPr lang="en-US" sz="2800" dirty="0"/>
              <a:t>A </a:t>
            </a: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property</a:t>
            </a:r>
            <a:r>
              <a:rPr lang="en-US" sz="2800" dirty="0"/>
              <a:t> is a value that one can get or set (like changing the content of an HTML element).</a:t>
            </a:r>
          </a:p>
          <a:p>
            <a:r>
              <a:rPr lang="en-US" sz="2800" dirty="0"/>
              <a:t>A </a:t>
            </a: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method </a:t>
            </a:r>
            <a:r>
              <a:rPr lang="en-US" sz="2800" dirty="0"/>
              <a:t>is an action one can do (like adding or deleting an HTML element).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dirty="0"/>
              <a:t>DOM Document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79612" y="1219200"/>
          <a:ext cx="812588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document.getElementById()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Returns the element that has the ID attribute with the specified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document.getElementsByClassName()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Returns a Node List containing all elements with the specified class name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document.getElementsByTagName()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Returns a Node List containing all elements with the specified tag name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79612" y="4572000"/>
          <a:ext cx="812588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onclick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event occurs when the user clicks on an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onmouseover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event occurs when the pointer is moved onto an element, or onto one of its children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446212" y="37338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 Events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0</TotalTime>
  <Words>887</Words>
  <Application>Microsoft Office PowerPoint</Application>
  <PresentationFormat>Custom</PresentationFormat>
  <Paragraphs>135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Times New Roman</vt:lpstr>
      <vt:lpstr>Verdana</vt:lpstr>
      <vt:lpstr>tf02895261</vt:lpstr>
      <vt:lpstr>DOM</vt:lpstr>
      <vt:lpstr>Presented by---</vt:lpstr>
      <vt:lpstr>Contents</vt:lpstr>
      <vt:lpstr>Introduction</vt:lpstr>
      <vt:lpstr>Pre-knowledge</vt:lpstr>
      <vt:lpstr>Definition of DOM</vt:lpstr>
      <vt:lpstr>Types of DOM</vt:lpstr>
      <vt:lpstr>The DOM Programming Interface</vt:lpstr>
      <vt:lpstr>DOM Document</vt:lpstr>
      <vt:lpstr>DOM hierarchy</vt:lpstr>
      <vt:lpstr>Tree Structure</vt:lpstr>
      <vt:lpstr>Nodes in tree  </vt:lpstr>
      <vt:lpstr>Relationship among Nodes</vt:lpstr>
      <vt:lpstr>Example of parent-child relationship </vt:lpstr>
      <vt:lpstr>Tree representation</vt:lpstr>
      <vt:lpstr>HTML DOM-Access nodes</vt:lpstr>
      <vt:lpstr>PowerPoint Presentation</vt:lpstr>
      <vt:lpstr>Example</vt:lpstr>
      <vt:lpstr>Navigating node-tree</vt:lpstr>
      <vt:lpstr>DOM Advantages and disadvantages</vt:lpstr>
      <vt:lpstr>Conclusion</vt:lpstr>
      <vt:lpstr>For your patience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2018-03-14T19:37:01Z</dcterms:created>
  <dcterms:modified xsi:type="dcterms:W3CDTF">2018-05-18T18:31:19Z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