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72" r:id="rId9"/>
    <p:sldId id="273" r:id="rId10"/>
    <p:sldId id="261" r:id="rId11"/>
    <p:sldId id="274" r:id="rId12"/>
    <p:sldId id="275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DOM(Document Object Model)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by: </a:t>
            </a:r>
            <a:r>
              <a:rPr lang="en-US" dirty="0" err="1" smtClean="0"/>
              <a:t>Nabin</a:t>
            </a:r>
            <a:r>
              <a:rPr lang="en-US" dirty="0" smtClean="0"/>
              <a:t> </a:t>
            </a:r>
            <a:r>
              <a:rPr lang="en-US" smtClean="0"/>
              <a:t>Jamkatel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8061"/>
            <a:ext cx="9905998" cy="147857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Onclick</a:t>
            </a:r>
            <a:r>
              <a:rPr lang="en-US" dirty="0"/>
              <a:t> Event Handler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703461"/>
            <a:ext cx="8590208" cy="50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116242"/>
            <a:ext cx="9905998" cy="1042857"/>
          </a:xfrm>
        </p:spPr>
        <p:txBody>
          <a:bodyPr/>
          <a:lstStyle/>
          <a:p>
            <a:r>
              <a:rPr lang="en-US" dirty="0" smtClean="0"/>
              <a:t>Windows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048" y="1159099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  &lt;title&gt; Fun with Buttons &lt;/title&gt;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  &lt;script type="text/</a:t>
            </a:r>
            <a:r>
              <a:rPr lang="en-US" sz="2000" dirty="0" err="1">
                <a:latin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    function Help</a:t>
            </a:r>
            <a:r>
              <a:rPr lang="en-US" sz="2000" dirty="0" smtClean="0">
                <a:latin typeface="Courier New" panose="02070309020205020404" pitchFamily="49" charset="0"/>
              </a:rPr>
              <a:t>(){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FF0033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33"/>
                </a:solidFill>
                <a:latin typeface="Courier New" panose="02070309020205020404" pitchFamily="49" charset="0"/>
              </a:rPr>
              <a:t>OutputWindow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rgbClr val="FF0033"/>
                </a:solidFill>
                <a:latin typeface="Courier New" panose="02070309020205020404" pitchFamily="49" charset="0"/>
              </a:rPr>
              <a:t>window.open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("", "", </a:t>
            </a:r>
            <a:r>
              <a:rPr lang="en-US" sz="2000" dirty="0" smtClean="0">
                <a:solidFill>
                  <a:srgbClr val="FF00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status=0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menubar=0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height=200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width=200</a:t>
            </a:r>
            <a:r>
              <a:rPr lang="en-US" sz="2000" dirty="0">
                <a:solidFill>
                  <a:srgbClr val="FF0033"/>
                </a:solidFill>
                <a:latin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</a:rPr>
              <a:t>OutputWindow.document.open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4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11" y="819932"/>
            <a:ext cx="9905999" cy="354171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OutputWindow.document.write</a:t>
            </a:r>
            <a:r>
              <a:rPr lang="en-US" sz="1600" dirty="0">
                <a:latin typeface="Courier New" panose="02070309020205020404" pitchFamily="49" charset="0"/>
              </a:rPr>
              <a:t>("This might be a context-" +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          "sensitive help message, depending on the " +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          "application and state of the page.");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  }      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&lt;/script&gt;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&lt;/head&gt;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&lt;body&gt;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&lt;form id="</a:t>
            </a:r>
            <a:r>
              <a:rPr lang="en-US" sz="1600" dirty="0" err="1">
                <a:latin typeface="Courier New" panose="02070309020205020404" pitchFamily="49" charset="0"/>
              </a:rPr>
              <a:t>ButtonForm</a:t>
            </a:r>
            <a:r>
              <a:rPr lang="en-US" sz="1600" dirty="0">
                <a:latin typeface="Courier New" panose="02070309020205020404" pitchFamily="49" charset="0"/>
              </a:rPr>
              <a:t>"&gt;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&lt;p&gt; &lt;input type="button" value="Click for Help"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</a:rPr>
              <a:t>onclick</a:t>
            </a:r>
            <a:r>
              <a:rPr lang="en-US" sz="1600" dirty="0">
                <a:latin typeface="Courier New" panose="02070309020205020404" pitchFamily="49" charset="0"/>
              </a:rPr>
              <a:t>="Help();" /&gt;  &lt;/p&gt;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&lt;/form&gt;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&lt;/body&gt;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&lt;/html&gt;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48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36694" cy="1478570"/>
          </a:xfrm>
        </p:spPr>
        <p:txBody>
          <a:bodyPr/>
          <a:lstStyle/>
          <a:p>
            <a:r>
              <a:rPr lang="en-US" dirty="0"/>
              <a:t>Events Initiated by </a:t>
            </a:r>
            <a:r>
              <a:rPr lang="en-US" dirty="0" smtClean="0"/>
              <a:t>the User </a:t>
            </a:r>
            <a:r>
              <a:rPr lang="en-US" dirty="0"/>
              <a:t>During Data Entry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35" y="2249488"/>
            <a:ext cx="794626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7069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&lt;html&gt;</a:t>
            </a:r>
          </a:p>
          <a:p>
            <a:pPr marL="0" indent="0">
              <a:buNone/>
            </a:pPr>
            <a:r>
              <a:rPr lang="en-US" sz="1900" dirty="0"/>
              <a:t>&lt;head&gt;</a:t>
            </a:r>
          </a:p>
          <a:p>
            <a:pPr marL="0" indent="0">
              <a:buNone/>
            </a:pPr>
            <a:r>
              <a:rPr lang="en-US" sz="1900" dirty="0"/>
              <a:t>&lt;script type="text/</a:t>
            </a:r>
            <a:r>
              <a:rPr lang="en-US" sz="1900" dirty="0" err="1"/>
              <a:t>javascript</a:t>
            </a:r>
            <a:r>
              <a:rPr lang="en-US" sz="1900" dirty="0"/>
              <a:t>"&gt;</a:t>
            </a:r>
          </a:p>
          <a:p>
            <a:pPr marL="0" indent="0">
              <a:buNone/>
            </a:pPr>
            <a:r>
              <a:rPr lang="en-US" sz="1900" dirty="0"/>
              <a:t> function </a:t>
            </a:r>
            <a:r>
              <a:rPr lang="en-US" sz="1900" dirty="0" err="1"/>
              <a:t>getElement</a:t>
            </a:r>
            <a:r>
              <a:rPr lang="en-US" sz="1900" dirty="0"/>
              <a:t>() {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err="1"/>
              <a:t>var</a:t>
            </a:r>
            <a:r>
              <a:rPr lang="en-US" sz="1900" dirty="0"/>
              <a:t> x=</a:t>
            </a:r>
            <a:r>
              <a:rPr lang="en-US" sz="1900" dirty="0" err="1"/>
              <a:t>document.getElementById</a:t>
            </a:r>
            <a:r>
              <a:rPr lang="en-US" sz="1900" dirty="0"/>
              <a:t>("</a:t>
            </a:r>
            <a:r>
              <a:rPr lang="en-US" sz="1900" dirty="0" err="1"/>
              <a:t>myHeader</a:t>
            </a:r>
            <a:r>
              <a:rPr lang="en-US" sz="1900" dirty="0" smtClean="0"/>
              <a:t>");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alert("I am a " + </a:t>
            </a:r>
            <a:r>
              <a:rPr lang="en-US" sz="1900" dirty="0" err="1"/>
              <a:t>x.tagName</a:t>
            </a:r>
            <a:r>
              <a:rPr lang="en-US" sz="1900" dirty="0"/>
              <a:t> + " element</a:t>
            </a:r>
            <a:r>
              <a:rPr lang="en-US" sz="1900" dirty="0" smtClean="0"/>
              <a:t>"); </a:t>
            </a: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&lt;/script&gt;</a:t>
            </a:r>
          </a:p>
          <a:p>
            <a:pPr marL="0" indent="0">
              <a:buNone/>
            </a:pPr>
            <a:r>
              <a:rPr lang="en-US" sz="1900" dirty="0"/>
              <a:t>&lt;/head&gt;</a:t>
            </a:r>
          </a:p>
          <a:p>
            <a:pPr marL="0" indent="0">
              <a:buNone/>
            </a:pPr>
            <a:r>
              <a:rPr lang="en-US" sz="1900" dirty="0"/>
              <a:t>&lt;body&gt;</a:t>
            </a:r>
          </a:p>
          <a:p>
            <a:pPr marL="0" indent="0">
              <a:buNone/>
            </a:pPr>
            <a:r>
              <a:rPr lang="en-US" sz="1900" dirty="0"/>
              <a:t>&lt;h1 id="</a:t>
            </a:r>
            <a:r>
              <a:rPr lang="en-US" sz="1900" dirty="0" err="1"/>
              <a:t>myHeader</a:t>
            </a:r>
            <a:r>
              <a:rPr lang="en-US" sz="1900" dirty="0"/>
              <a:t>" </a:t>
            </a:r>
            <a:r>
              <a:rPr lang="en-US" sz="1900" dirty="0" err="1"/>
              <a:t>onclick</a:t>
            </a:r>
            <a:r>
              <a:rPr lang="en-US" sz="1900" dirty="0"/>
              <a:t>="</a:t>
            </a:r>
            <a:r>
              <a:rPr lang="en-US" sz="1900" dirty="0" err="1"/>
              <a:t>getElement</a:t>
            </a:r>
            <a:r>
              <a:rPr lang="en-US" sz="1900" dirty="0"/>
              <a:t>()"&gt;Click to see what element I am!&lt;/h1&gt;</a:t>
            </a:r>
          </a:p>
          <a:p>
            <a:pPr marL="0" indent="0">
              <a:buNone/>
            </a:pPr>
            <a:r>
              <a:rPr lang="en-US" sz="1900" dirty="0"/>
              <a:t>&lt;/body&gt;</a:t>
            </a:r>
          </a:p>
          <a:p>
            <a:pPr marL="0" indent="0">
              <a:buNone/>
            </a:pPr>
            <a:r>
              <a:rPr lang="en-US" sz="1900" dirty="0"/>
              <a:t>&lt;/</a:t>
            </a:r>
            <a:r>
              <a:rPr lang="en-US" sz="1900" dirty="0" smtClean="0"/>
              <a:t>html&gt;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2326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0242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function </a:t>
            </a:r>
            <a:r>
              <a:rPr lang="en-US" dirty="0" err="1"/>
              <a:t>getElements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x=</a:t>
            </a:r>
            <a:r>
              <a:rPr lang="en-US" dirty="0" err="1"/>
              <a:t>document.getElementsByName</a:t>
            </a:r>
            <a:r>
              <a:rPr lang="en-US" dirty="0"/>
              <a:t>("</a:t>
            </a:r>
            <a:r>
              <a:rPr lang="en-US" dirty="0" err="1"/>
              <a:t>myInput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alert(</a:t>
            </a:r>
            <a:r>
              <a:rPr lang="en-US" dirty="0" err="1"/>
              <a:t>x.length</a:t>
            </a:r>
            <a:r>
              <a:rPr lang="en-US" dirty="0"/>
              <a:t> + " elements!")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1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81" y="1360844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&lt;input name="</a:t>
            </a:r>
            <a:r>
              <a:rPr lang="en-US" sz="2000" dirty="0" err="1"/>
              <a:t>myInput</a:t>
            </a:r>
            <a:r>
              <a:rPr lang="en-US" sz="2000" dirty="0"/>
              <a:t>" type="text" size="20"&gt;&lt;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&lt;input name="</a:t>
            </a:r>
            <a:r>
              <a:rPr lang="en-US" sz="2000" dirty="0" err="1"/>
              <a:t>myInput</a:t>
            </a:r>
            <a:r>
              <a:rPr lang="en-US" sz="2000" dirty="0"/>
              <a:t>" type="text" size="20"&gt;&lt;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&lt;input name="</a:t>
            </a:r>
            <a:r>
              <a:rPr lang="en-US" sz="2000" dirty="0" err="1"/>
              <a:t>myInput</a:t>
            </a:r>
            <a:r>
              <a:rPr lang="en-US" sz="2000" dirty="0"/>
              <a:t>" type="text" size="20"&gt;&lt;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&lt;input type="button"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getElements</a:t>
            </a:r>
            <a:r>
              <a:rPr lang="en-US" sz="2000" dirty="0"/>
              <a:t>()" value="How many elements named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myInput</a:t>
            </a:r>
            <a:r>
              <a:rPr lang="en-US" sz="2000" dirty="0"/>
              <a:t>'?"&gt;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85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the </a:t>
            </a:r>
            <a:r>
              <a:rPr lang="en-US" dirty="0" err="1" smtClean="0"/>
              <a:t>innerHTML</a:t>
            </a:r>
            <a:r>
              <a:rPr lang="en-US" dirty="0" smtClean="0"/>
              <a:t> of </a:t>
            </a:r>
            <a:r>
              <a:rPr lang="en-US" dirty="0"/>
              <a:t>the first anchor in a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8270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&lt;a name="first"&gt;First anchor&lt;/a&gt;&lt;</a:t>
            </a:r>
            <a:r>
              <a:rPr lang="en-US" sz="1800" dirty="0" err="1"/>
              <a:t>br</a:t>
            </a:r>
            <a:r>
              <a:rPr lang="en-US" sz="1800" dirty="0"/>
              <a:t> /&gt;</a:t>
            </a:r>
          </a:p>
          <a:p>
            <a:pPr marL="0" indent="0">
              <a:buNone/>
            </a:pPr>
            <a:r>
              <a:rPr lang="en-US" sz="1800" dirty="0"/>
              <a:t>&lt;a name="second"&gt;Second anchor&lt;/a&gt;&lt;</a:t>
            </a:r>
            <a:r>
              <a:rPr lang="en-US" sz="1800" dirty="0" err="1"/>
              <a:t>br</a:t>
            </a:r>
            <a:r>
              <a:rPr lang="en-US" sz="1800" dirty="0"/>
              <a:t> /&gt;</a:t>
            </a:r>
          </a:p>
          <a:p>
            <a:pPr marL="0" indent="0">
              <a:buNone/>
            </a:pPr>
            <a:r>
              <a:rPr lang="en-US" sz="1800" dirty="0"/>
              <a:t>&lt;a name="third"&gt;Third anchor&lt;/a&gt;&lt;</a:t>
            </a:r>
            <a:r>
              <a:rPr lang="en-US" sz="1800" dirty="0" err="1"/>
              <a:t>br</a:t>
            </a:r>
            <a:r>
              <a:rPr lang="en-US" sz="1800" dirty="0"/>
              <a:t> /&gt;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br</a:t>
            </a:r>
            <a:r>
              <a:rPr lang="en-US" sz="1800" dirty="0"/>
              <a:t> /&gt;</a:t>
            </a:r>
          </a:p>
          <a:p>
            <a:pPr marL="0" indent="0">
              <a:buNone/>
            </a:pPr>
            <a:r>
              <a:rPr lang="en-US" sz="1800" dirty="0" err="1"/>
              <a:t>InnerHTML</a:t>
            </a:r>
            <a:r>
              <a:rPr lang="en-US" sz="1800" dirty="0"/>
              <a:t> of the first anchor in this document:</a:t>
            </a:r>
          </a:p>
          <a:p>
            <a:pPr marL="0" indent="0">
              <a:buNone/>
            </a:pP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document.write</a:t>
            </a:r>
            <a:r>
              <a:rPr lang="en-US" sz="1800" dirty="0"/>
              <a:t>(</a:t>
            </a:r>
            <a:r>
              <a:rPr lang="en-US" sz="1800" dirty="0" err="1"/>
              <a:t>document.anchors</a:t>
            </a:r>
            <a:r>
              <a:rPr lang="en-US" sz="1800" dirty="0"/>
              <a:t>[0].</a:t>
            </a:r>
            <a:r>
              <a:rPr lang="en-US" sz="1800" dirty="0" err="1"/>
              <a:t>innerHTML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&lt;/script&gt;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2152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1645"/>
          </a:xfrm>
        </p:spPr>
        <p:txBody>
          <a:bodyPr/>
          <a:lstStyle/>
          <a:p>
            <a:r>
              <a:rPr lang="en-US" dirty="0"/>
              <a:t>Access an item in a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993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id="Form1" name="Form1"&gt;</a:t>
            </a:r>
          </a:p>
          <a:p>
            <a:pPr marL="0" indent="0">
              <a:buNone/>
            </a:pPr>
            <a:r>
              <a:rPr lang="en-US" dirty="0"/>
              <a:t>Your name: &lt;input type="text"&gt;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&lt;form id="Form2" name="Form2"&gt;</a:t>
            </a:r>
          </a:p>
          <a:p>
            <a:pPr marL="0" indent="0">
              <a:buNone/>
            </a:pPr>
            <a:r>
              <a:rPr lang="en-US" dirty="0"/>
              <a:t>Your car: &lt;input type="text"&gt;</a:t>
            </a:r>
          </a:p>
          <a:p>
            <a:pPr marL="0" indent="0">
              <a:buNone/>
            </a:pPr>
            <a:r>
              <a:rPr lang="en-US" dirty="0"/>
              <a:t>&lt;/form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3073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0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897" y="123205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&lt;p&gt;</a:t>
            </a:r>
          </a:p>
          <a:p>
            <a:pPr marL="0" indent="0">
              <a:buNone/>
            </a:pPr>
            <a:r>
              <a:rPr lang="en-US" sz="2000" dirty="0"/>
              <a:t>To access an item in a collection you can either use the number or the name of the item:</a:t>
            </a:r>
          </a:p>
          <a:p>
            <a:pPr marL="0" indent="0">
              <a:buNone/>
            </a:pPr>
            <a:r>
              <a:rPr lang="en-US" sz="2000" dirty="0"/>
              <a:t>&lt;/p&gt;</a:t>
            </a:r>
          </a:p>
          <a:p>
            <a:pPr marL="0" indent="0">
              <a:buNone/>
            </a:pPr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 err="1"/>
              <a:t>document.write</a:t>
            </a:r>
            <a:r>
              <a:rPr lang="en-US" sz="2000" dirty="0"/>
              <a:t>("&lt;p&gt;The first form's name is: " + </a:t>
            </a:r>
            <a:r>
              <a:rPr lang="en-US" sz="2000" dirty="0" err="1"/>
              <a:t>document.forms</a:t>
            </a:r>
            <a:r>
              <a:rPr lang="en-US" sz="2000" dirty="0"/>
              <a:t>[0].name + "&lt;/p&gt;")</a:t>
            </a:r>
          </a:p>
          <a:p>
            <a:pPr marL="0" indent="0">
              <a:buNone/>
            </a:pPr>
            <a:r>
              <a:rPr lang="en-US" sz="2000" dirty="0" err="1"/>
              <a:t>document.write</a:t>
            </a:r>
            <a:r>
              <a:rPr lang="en-US" sz="2000" dirty="0"/>
              <a:t>("&lt;p&gt;The first form's name is: " + </a:t>
            </a:r>
            <a:r>
              <a:rPr lang="en-US" sz="2000" dirty="0" err="1"/>
              <a:t>document.getElementById</a:t>
            </a:r>
            <a:r>
              <a:rPr lang="en-US" sz="2000" dirty="0"/>
              <a:t>("Form1").name</a:t>
            </a:r>
          </a:p>
          <a:p>
            <a:pPr marL="0" indent="0">
              <a:buNone/>
            </a:pPr>
            <a:r>
              <a:rPr lang="en-US" sz="2000" dirty="0"/>
              <a:t>+ "&lt;/p&gt;")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1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4636"/>
            <a:ext cx="10475332" cy="439601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JavaScript arranges objects in a </a:t>
            </a:r>
            <a:r>
              <a:rPr lang="en-US" sz="2800" b="1" dirty="0"/>
              <a:t>Document Object Model</a:t>
            </a:r>
            <a:r>
              <a:rPr lang="en-US" sz="2800" dirty="0"/>
              <a:t> or </a:t>
            </a:r>
            <a:r>
              <a:rPr lang="en-US" sz="2800" b="1" dirty="0"/>
              <a:t>DOM</a:t>
            </a:r>
            <a:r>
              <a:rPr lang="en-US" sz="2800" dirty="0"/>
              <a:t>.</a:t>
            </a:r>
          </a:p>
          <a:p>
            <a:r>
              <a:rPr lang="en-US" sz="2800" dirty="0"/>
              <a:t>The DOM defines the logical structure of objects and the way an object is accessed and manipulated.</a:t>
            </a:r>
          </a:p>
          <a:p>
            <a:r>
              <a:rPr lang="en-US" sz="2800" dirty="0"/>
              <a:t>The document object model can be thought of as a hierarchy moving from the most general object to the most specific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HTML DOM defines a standard set of objects for HTML, and a standard way to access and manipulate HTML documents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81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8462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 and Client-Side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142" y="1837453"/>
            <a:ext cx="7449482" cy="44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All </a:t>
            </a:r>
            <a:r>
              <a:rPr lang="en-US" sz="2800" dirty="0"/>
              <a:t>HTML elements, along with their containing text and attributes, can be accessed through the DOM. </a:t>
            </a:r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contents can be modified or deleted, and new elements can be created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/>
              <a:t> </a:t>
            </a:r>
            <a:r>
              <a:rPr lang="en-US" sz="2800" dirty="0"/>
              <a:t>• The HTML DOM is platform and 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21704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04" y="2247755"/>
            <a:ext cx="7446706" cy="34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4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 object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Document object 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object </a:t>
            </a:r>
          </a:p>
          <a:p>
            <a:r>
              <a:rPr lang="en-US" dirty="0" smtClean="0"/>
              <a:t>Form </a:t>
            </a:r>
            <a:r>
              <a:rPr lang="en-US" dirty="0"/>
              <a:t>and Form Input object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Frame, Frameset, and </a:t>
            </a:r>
            <a:r>
              <a:rPr lang="en-US" dirty="0" err="1"/>
              <a:t>IFrame</a:t>
            </a:r>
            <a:r>
              <a:rPr lang="en-US" dirty="0"/>
              <a:t> objects </a:t>
            </a:r>
            <a:endParaRPr lang="en-US" dirty="0" smtClean="0"/>
          </a:p>
          <a:p>
            <a:r>
              <a:rPr lang="en-US" dirty="0" smtClean="0"/>
              <a:t>Image object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9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8726"/>
            <a:ext cx="10101844" cy="4241465"/>
          </a:xfrm>
        </p:spPr>
        <p:txBody>
          <a:bodyPr>
            <a:noAutofit/>
          </a:bodyPr>
          <a:lstStyle/>
          <a:p>
            <a:r>
              <a:rPr lang="en-US" sz="2800" dirty="0"/>
              <a:t>The topmost object in the </a:t>
            </a:r>
            <a:r>
              <a:rPr lang="en-US" sz="2800" b="1" dirty="0"/>
              <a:t>hierarchy</a:t>
            </a:r>
            <a:r>
              <a:rPr lang="en-US" sz="2800" dirty="0"/>
              <a:t> is the window object, which contains the other objects in the list, such as the </a:t>
            </a:r>
            <a:r>
              <a:rPr lang="en-US" sz="2800" b="1" dirty="0"/>
              <a:t>current frame</a:t>
            </a:r>
            <a:r>
              <a:rPr lang="en-US" sz="2800" dirty="0"/>
              <a:t>, </a:t>
            </a:r>
            <a:r>
              <a:rPr lang="en-US" sz="2800" b="1" dirty="0"/>
              <a:t>history list</a:t>
            </a:r>
            <a:r>
              <a:rPr lang="en-US" sz="2800" dirty="0"/>
              <a:t>, and the </a:t>
            </a:r>
            <a:r>
              <a:rPr lang="en-US" sz="2800" b="1" dirty="0"/>
              <a:t>Web page document</a:t>
            </a:r>
            <a:r>
              <a:rPr lang="en-US" sz="2800" dirty="0"/>
              <a:t>.</a:t>
            </a:r>
          </a:p>
          <a:p>
            <a:r>
              <a:rPr lang="en-US" sz="2800" dirty="0"/>
              <a:t>The Web page document contains its own set of objects, including </a:t>
            </a:r>
            <a:r>
              <a:rPr lang="en-US" sz="2800" b="1" dirty="0"/>
              <a:t>links</a:t>
            </a:r>
            <a:r>
              <a:rPr lang="en-US" sz="2800" dirty="0"/>
              <a:t>, </a:t>
            </a:r>
            <a:r>
              <a:rPr lang="en-US" sz="2800" b="1" dirty="0"/>
              <a:t>anchors</a:t>
            </a:r>
            <a:r>
              <a:rPr lang="en-US" sz="2800" dirty="0"/>
              <a:t>, and </a:t>
            </a:r>
            <a:r>
              <a:rPr lang="en-US" sz="2800" b="1" dirty="0"/>
              <a:t>forms</a:t>
            </a:r>
            <a:r>
              <a:rPr lang="en-US" sz="2800" dirty="0"/>
              <a:t>.</a:t>
            </a:r>
          </a:p>
          <a:p>
            <a:r>
              <a:rPr lang="en-US" sz="2800" dirty="0"/>
              <a:t>Within each form are form objects, such as </a:t>
            </a:r>
            <a:r>
              <a:rPr lang="en-US" sz="2800" b="1" dirty="0"/>
              <a:t>input boxes</a:t>
            </a:r>
            <a:r>
              <a:rPr lang="en-US" sz="2800" dirty="0"/>
              <a:t>, </a:t>
            </a:r>
            <a:r>
              <a:rPr lang="en-US" sz="2800" b="1" dirty="0"/>
              <a:t>radio buttons</a:t>
            </a:r>
            <a:r>
              <a:rPr lang="en-US" sz="2800" dirty="0"/>
              <a:t>, or </a:t>
            </a:r>
            <a:r>
              <a:rPr lang="en-US" sz="2800" b="1" dirty="0"/>
              <a:t>selection lists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4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1452"/>
            <a:ext cx="10359422" cy="4473285"/>
          </a:xfrm>
        </p:spPr>
        <p:txBody>
          <a:bodyPr>
            <a:no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event</a:t>
            </a:r>
            <a:r>
              <a:rPr lang="en-US" sz="2800" dirty="0"/>
              <a:t> is a specific occurrence within the Web browser.  For example:</a:t>
            </a:r>
          </a:p>
          <a:p>
            <a:pPr lvl="1"/>
            <a:r>
              <a:rPr lang="en-US" sz="2400" dirty="0"/>
              <a:t>opening up a Web page</a:t>
            </a:r>
          </a:p>
          <a:p>
            <a:pPr lvl="1"/>
            <a:r>
              <a:rPr lang="en-US" sz="2400" dirty="0"/>
              <a:t>positioning the mouse pointer over a location on that page</a:t>
            </a:r>
          </a:p>
          <a:p>
            <a:r>
              <a:rPr lang="en-US" sz="2800" dirty="0"/>
              <a:t>Events are an important part of JavaScript programming, you can write scripts that run in response to the actions of the user, even after the Web page has been opened.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51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2304"/>
            <a:ext cx="9905998" cy="888310"/>
          </a:xfrm>
        </p:spPr>
        <p:txBody>
          <a:bodyPr/>
          <a:lstStyle/>
          <a:p>
            <a:r>
              <a:rPr lang="en-US" dirty="0" err="1">
                <a:ea typeface="ＭＳ Ｐゴシック" panose="020B0600070205080204" pitchFamily="34" charset="-128"/>
              </a:rPr>
              <a:t>OnLoad</a:t>
            </a:r>
            <a:r>
              <a:rPr lang="en-US" dirty="0">
                <a:ea typeface="ＭＳ Ｐゴシック" panose="020B0600070205080204" pitchFamily="34" charset="-128"/>
              </a:rPr>
              <a:t> &amp; </a:t>
            </a:r>
            <a:r>
              <a:rPr lang="en-US" dirty="0" err="1">
                <a:ea typeface="ＭＳ Ｐゴシック" panose="020B0600070205080204" pitchFamily="34" charset="-128"/>
              </a:rPr>
              <a:t>OnUnload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10614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  &lt;title&gt;Hello/Goodbye page&lt;/title&gt;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</a:rPr>
              <a:t>&lt;script type="text/</a:t>
            </a:r>
            <a:r>
              <a:rPr lang="en-US" sz="1600" dirty="0" err="1">
                <a:latin typeface="Courier New" panose="02070309020205020404" pitchFamily="49" charset="0"/>
              </a:rPr>
              <a:t>javascript</a:t>
            </a:r>
            <a:r>
              <a:rPr lang="en-US" sz="1600" dirty="0"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function Hello()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{    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</a:rPr>
              <a:t>globalName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=prompt("Welcome to my page. "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+ 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"What is your name?","");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function Goodbye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()    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alert("So long, " +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globalName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+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ome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back real soon.");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685" y="147675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&lt;body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</a:rPr>
              <a:t>="Hello();"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onunload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="Goodbye();"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&lt;p&gt;Whatever text appears in the page.&lt;/p&gt;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961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Trebuchet MS</vt:lpstr>
      <vt:lpstr>Tw Cen MT</vt:lpstr>
      <vt:lpstr>Circuit</vt:lpstr>
      <vt:lpstr>DOM(Document Object Model)</vt:lpstr>
      <vt:lpstr>Introduction </vt:lpstr>
      <vt:lpstr>PowerPoint Presentation</vt:lpstr>
      <vt:lpstr>Document Object Model</vt:lpstr>
      <vt:lpstr>HTML DOM Objects</vt:lpstr>
      <vt:lpstr>DOM Hierarchy</vt:lpstr>
      <vt:lpstr>Managing Events</vt:lpstr>
      <vt:lpstr>OnLoad &amp; OnUnload</vt:lpstr>
      <vt:lpstr>PowerPoint Presentation</vt:lpstr>
      <vt:lpstr>Using the Onclick Event Handler</vt:lpstr>
      <vt:lpstr>Windows Example</vt:lpstr>
      <vt:lpstr>PowerPoint Presentation</vt:lpstr>
      <vt:lpstr>Events Initiated by the User During Data Entry</vt:lpstr>
      <vt:lpstr>getElementById() </vt:lpstr>
      <vt:lpstr>getElementsByName()</vt:lpstr>
      <vt:lpstr>PowerPoint Presentation</vt:lpstr>
      <vt:lpstr>Return the innerHTML of the first anchor in a document </vt:lpstr>
      <vt:lpstr>Access an item in a collection </vt:lpstr>
      <vt:lpstr>PowerPoint Presentation</vt:lpstr>
      <vt:lpstr>Server-Side and Client-Side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DOM(Document Object Model)</dc:title>
  <dc:creator>Sudon</dc:creator>
  <cp:lastModifiedBy>arjun prasad dhakal</cp:lastModifiedBy>
  <cp:revision>6</cp:revision>
  <dcterms:created xsi:type="dcterms:W3CDTF">2015-03-03T06:13:26Z</dcterms:created>
  <dcterms:modified xsi:type="dcterms:W3CDTF">2015-03-03T11:57:23Z</dcterms:modified>
</cp:coreProperties>
</file>