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3" r:id="rId2"/>
    <p:sldId id="304" r:id="rId3"/>
    <p:sldId id="256" r:id="rId4"/>
    <p:sldId id="258" r:id="rId5"/>
    <p:sldId id="262" r:id="rId6"/>
    <p:sldId id="290" r:id="rId7"/>
    <p:sldId id="291" r:id="rId8"/>
    <p:sldId id="292" r:id="rId9"/>
    <p:sldId id="260" r:id="rId10"/>
    <p:sldId id="293" r:id="rId11"/>
    <p:sldId id="261" r:id="rId12"/>
    <p:sldId id="263" r:id="rId13"/>
    <p:sldId id="285" r:id="rId14"/>
    <p:sldId id="286" r:id="rId15"/>
    <p:sldId id="281" r:id="rId16"/>
    <p:sldId id="264" r:id="rId17"/>
    <p:sldId id="265" r:id="rId18"/>
    <p:sldId id="257" r:id="rId19"/>
    <p:sldId id="297" r:id="rId20"/>
    <p:sldId id="298" r:id="rId21"/>
    <p:sldId id="299" r:id="rId22"/>
    <p:sldId id="300" r:id="rId23"/>
    <p:sldId id="301" r:id="rId24"/>
    <p:sldId id="284" r:id="rId25"/>
    <p:sldId id="282" r:id="rId26"/>
    <p:sldId id="295" r:id="rId27"/>
    <p:sldId id="296" r:id="rId28"/>
    <p:sldId id="302" r:id="rId29"/>
    <p:sldId id="283" r:id="rId30"/>
    <p:sldId id="288" r:id="rId31"/>
    <p:sldId id="306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9" autoAdjust="0"/>
  </p:normalViewPr>
  <p:slideViewPr>
    <p:cSldViewPr>
      <p:cViewPr>
        <p:scale>
          <a:sx n="100" d="100"/>
          <a:sy n="100" d="100"/>
        </p:scale>
        <p:origin x="-7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EC24-EA5E-4F49-99E6-15879F04F36C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56B5-0EEE-404C-8308-22E93F4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656B5-0EEE-404C-8308-22E93F443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D8A8-CF39-AB49-80AD-4BB87B7BD7F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3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D8A8-CF39-AB49-80AD-4BB87B7BD7F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5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D8A8-CF39-AB49-80AD-4BB87B7BD7F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2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8D8A8-CF39-AB49-80AD-4BB87B7BD7F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30CE-786F-4E55-844E-BBBA2F4D49B3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E1A0-B6BD-4FA8-B3A5-8CB0B9B9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0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Coming-from-jQuer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6801283/what-are-the-differences-between-deferred-promise-and-future-in-javascript" TargetMode="External"/><Relationship Id="rId13" Type="http://schemas.openxmlformats.org/officeDocument/2006/relationships/hyperlink" Target="https://github.com/kriskowal/q" TargetMode="External"/><Relationship Id="rId18" Type="http://schemas.openxmlformats.org/officeDocument/2006/relationships/hyperlink" Target="http://blog.ometer.com/2011/07/24/callbacks-synchronous-and-asynchronous/" TargetMode="External"/><Relationship Id="rId3" Type="http://schemas.openxmlformats.org/officeDocument/2006/relationships/hyperlink" Target="http://promisesaplus.com/" TargetMode="External"/><Relationship Id="rId7" Type="http://schemas.openxmlformats.org/officeDocument/2006/relationships/hyperlink" Target="http://stackoverflow.com/questions/12160785/jquery-deferred-promise-design-patterns-and-use-cases" TargetMode="External"/><Relationship Id="rId12" Type="http://schemas.openxmlformats.org/officeDocument/2006/relationships/hyperlink" Target="http://domenic.me/2012/10/14/youre-missing-the-point-of-promises/" TargetMode="External"/><Relationship Id="rId17" Type="http://schemas.openxmlformats.org/officeDocument/2006/relationships/hyperlink" Target="http://spion.github.io/posts/why-i-am-switching-to-promises.html" TargetMode="External"/><Relationship Id="rId2" Type="http://schemas.openxmlformats.org/officeDocument/2006/relationships/hyperlink" Target="http://wiki.commonjs.org/wiki/Promises/A" TargetMode="External"/><Relationship Id="rId16" Type="http://schemas.openxmlformats.org/officeDocument/2006/relationships/hyperlink" Target="http://www.dwmkerr.com/promises-in-angularjs-the-definitive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tr.us/2012/07/31/promise-pipelines-in-javascript.html" TargetMode="External"/><Relationship Id="rId11" Type="http://schemas.openxmlformats.org/officeDocument/2006/relationships/hyperlink" Target="https://gist.github.com/domenic/3889970" TargetMode="External"/><Relationship Id="rId5" Type="http://schemas.openxmlformats.org/officeDocument/2006/relationships/hyperlink" Target="http://api.jquery.com/category/deferred-object/" TargetMode="External"/><Relationship Id="rId15" Type="http://schemas.openxmlformats.org/officeDocument/2006/relationships/hyperlink" Target="http://james.padolsey.com/jquery/" TargetMode="External"/><Relationship Id="rId10" Type="http://schemas.openxmlformats.org/officeDocument/2006/relationships/hyperlink" Target="http://blog.mediumequalsmessage.com/promise-deferred-objects-in-javascript-pt1-theory-and-semantics" TargetMode="External"/><Relationship Id="rId4" Type="http://schemas.openxmlformats.org/officeDocument/2006/relationships/hyperlink" Target="http://promisesaplus.com/differences-from-promises-a" TargetMode="External"/><Relationship Id="rId9" Type="http://schemas.openxmlformats.org/officeDocument/2006/relationships/hyperlink" Target="http://stackoverflow.com/questions/5436327/jquery-deferreds-and-promises-then-vs-done" TargetMode="External"/><Relationship Id="rId14" Type="http://schemas.openxmlformats.org/officeDocument/2006/relationships/hyperlink" Target="https://github.com/kriskowal/uncommonjs/blob/master/promises/specification.m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Promises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5105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Pulak (@</a:t>
            </a:r>
            <a:r>
              <a:rPr lang="en-US" b="1" dirty="0" err="1" smtClean="0"/>
              <a:t>pulakb</a:t>
            </a:r>
            <a:r>
              <a:rPr lang="en-US" b="1" dirty="0" smtClean="0"/>
              <a:t>)</a:t>
            </a:r>
          </a:p>
          <a:p>
            <a:pPr algn="r"/>
            <a:r>
              <a:rPr lang="en-US" b="1" dirty="0"/>
              <a:t>http://pulakonline.com/</a:t>
            </a:r>
          </a:p>
        </p:txBody>
      </p:sp>
    </p:spTree>
    <p:extLst>
      <p:ext uri="{BB962C8B-B14F-4D97-AF65-F5344CB8AC3E}">
        <p14:creationId xmlns:p14="http://schemas.microsoft.com/office/powerpoint/2010/main" val="3000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‘Callback hell’</a:t>
            </a:r>
            <a:br>
              <a:rPr lang="en-US" sz="4000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4200"/>
            <a:ext cx="8046720" cy="2138591"/>
          </a:xfrm>
        </p:spPr>
      </p:pic>
      <p:sp>
        <p:nvSpPr>
          <p:cNvPr id="7" name="TextBox 6"/>
          <p:cNvSpPr txBox="1"/>
          <p:nvPr/>
        </p:nvSpPr>
        <p:spPr>
          <a:xfrm>
            <a:off x="685800" y="18288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working with callbacks, nesting of functions can make reading and understanding the code very difficult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70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Promise?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is Deferred?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Deferred &amp; </a:t>
            </a:r>
            <a:r>
              <a:rPr lang="en-US" sz="2000" dirty="0" smtClean="0"/>
              <a:t>Promise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are the use cases of Promise?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does Promises guarantee?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Why promises are awesome?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Promise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/>
              <a:t>A promise is an object that represents the return value or the thrown exception that the function may eventually provide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In other words, a promise represents a value that is not yet known. </a:t>
            </a:r>
            <a:r>
              <a:rPr lang="en-US" sz="2400" i="1" dirty="0"/>
              <a:t>A promise is an </a:t>
            </a:r>
            <a:r>
              <a:rPr lang="en-US" sz="2400" b="1" i="1" dirty="0"/>
              <a:t>asynchronous value</a:t>
            </a:r>
            <a:r>
              <a:rPr lang="en-US" sz="2400" dirty="0"/>
              <a:t>.</a:t>
            </a: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/>
              <a:t>The core idea behind promises is that a promise represents the result of an asynchronous operation. </a:t>
            </a:r>
            <a:endParaRPr lang="en-US" sz="2900" dirty="0" smtClean="0"/>
          </a:p>
          <a:p>
            <a:endParaRPr lang="en-US" sz="2900" dirty="0"/>
          </a:p>
          <a:p>
            <a:r>
              <a:rPr lang="en-US" sz="2900" dirty="0"/>
              <a:t>A Promise </a:t>
            </a:r>
            <a:r>
              <a:rPr lang="en-US" sz="2900" dirty="0" smtClean="0"/>
              <a:t>has 3 possible states</a:t>
            </a:r>
            <a:endParaRPr lang="en-US" sz="2900" dirty="0"/>
          </a:p>
          <a:p>
            <a:pPr lvl="1"/>
            <a:r>
              <a:rPr lang="en-US" sz="2900" dirty="0"/>
              <a:t>Pending</a:t>
            </a:r>
          </a:p>
          <a:p>
            <a:pPr lvl="1"/>
            <a:r>
              <a:rPr lang="en-US" sz="2900" dirty="0"/>
              <a:t>Fulfilled</a:t>
            </a:r>
          </a:p>
          <a:p>
            <a:pPr lvl="1"/>
            <a:r>
              <a:rPr lang="en-US" sz="2900" dirty="0"/>
              <a:t>Rejected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Deferred &amp; Promise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 smtClean="0"/>
              <a:t>deferred</a:t>
            </a:r>
            <a:r>
              <a:rPr lang="en-US" sz="2000" dirty="0" smtClean="0"/>
              <a:t> (object) represents a work that is not yet finished.</a:t>
            </a:r>
          </a:p>
          <a:p>
            <a:endParaRPr lang="en-US" sz="2000" dirty="0" smtClean="0"/>
          </a:p>
          <a:p>
            <a:r>
              <a:rPr lang="en-US" sz="2000" dirty="0"/>
              <a:t>A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en-US" sz="2000" dirty="0" smtClean="0"/>
              <a:t>(property) is </a:t>
            </a:r>
            <a:r>
              <a:rPr lang="en-US" sz="2000" dirty="0"/>
              <a:t>a placeholder for a result which is initially </a:t>
            </a:r>
            <a:r>
              <a:rPr lang="en-US" sz="2000" dirty="0" smtClean="0"/>
              <a:t>unknown.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u="sng" dirty="0" smtClean="0"/>
              <a:t>Every </a:t>
            </a:r>
            <a:r>
              <a:rPr lang="en-US" sz="2000" b="1" u="sng" dirty="0"/>
              <a:t>deferred has a promise which functions as a proxy for the future result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From </a:t>
            </a:r>
            <a:r>
              <a:rPr lang="en-US" sz="2000" dirty="0"/>
              <a:t>a semantic perspective this means that instead of calling a function ( </a:t>
            </a:r>
            <a:r>
              <a:rPr lang="en-US" sz="2000" i="1" dirty="0"/>
              <a:t>callback</a:t>
            </a:r>
            <a:r>
              <a:rPr lang="en-US" sz="2000" dirty="0"/>
              <a:t> ), we are able to return a value ( </a:t>
            </a:r>
            <a:r>
              <a:rPr lang="en-US" sz="2000" i="1" dirty="0"/>
              <a:t>promise</a:t>
            </a:r>
            <a:r>
              <a:rPr lang="en-US" sz="2000" dirty="0"/>
              <a:t> ).</a:t>
            </a:r>
          </a:p>
        </p:txBody>
      </p:sp>
    </p:spTree>
    <p:extLst>
      <p:ext uri="{BB962C8B-B14F-4D97-AF65-F5344CB8AC3E}">
        <p14:creationId xmlns:p14="http://schemas.microsoft.com/office/powerpoint/2010/main" val="20000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0"/>
            <a:ext cx="6104419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26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use cases of Promise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AJAX request and callbacks(a single request, parallel/chained requests)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 asynchronous loading of assets and actions to perform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Animation</a:t>
            </a:r>
          </a:p>
          <a:p>
            <a:pPr marL="0" indent="0">
              <a:buNone/>
            </a:pPr>
            <a:endParaRPr lang="en-US" sz="2000" dirty="0" smtClean="0"/>
          </a:p>
          <a:p>
            <a:pPr fontAlgn="base"/>
            <a:r>
              <a:rPr lang="en-US" sz="2000" dirty="0" smtClean="0"/>
              <a:t>Modal </a:t>
            </a:r>
            <a:r>
              <a:rPr lang="en-US" sz="2000" dirty="0"/>
              <a:t>User </a:t>
            </a:r>
            <a:r>
              <a:rPr lang="en-US" sz="2000" dirty="0" smtClean="0"/>
              <a:t>Interaction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1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does Promise guarantee?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spcBef>
                <a:spcPts val="300"/>
              </a:spcBef>
              <a:buClr>
                <a:srgbClr val="37A76F"/>
              </a:buClr>
              <a:buNone/>
            </a:pPr>
            <a:r>
              <a:rPr lang="en-US" sz="2000" dirty="0" err="1"/>
              <a:t>promiseForResult.then</a:t>
            </a:r>
            <a:r>
              <a:rPr lang="en-US" sz="2000" dirty="0"/>
              <a:t>(</a:t>
            </a:r>
            <a:r>
              <a:rPr lang="en-US" sz="2000" dirty="0" err="1"/>
              <a:t>onFulfilled</a:t>
            </a:r>
            <a:r>
              <a:rPr lang="en-US" sz="2000" dirty="0"/>
              <a:t>, </a:t>
            </a:r>
            <a:r>
              <a:rPr lang="en-US" sz="2000" dirty="0" err="1"/>
              <a:t>onRejected</a:t>
            </a:r>
            <a:r>
              <a:rPr lang="en-US" sz="2000" dirty="0"/>
              <a:t>);</a:t>
            </a:r>
          </a:p>
          <a:p>
            <a:pPr marL="109728" lvl="0" indent="0">
              <a:spcBef>
                <a:spcPts val="300"/>
              </a:spcBef>
              <a:buClr>
                <a:srgbClr val="37A76F"/>
              </a:buClr>
              <a:buNone/>
            </a:pPr>
            <a:endParaRPr lang="en-US" sz="2000" dirty="0"/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r>
              <a:rPr lang="en-US" sz="2000" dirty="0"/>
              <a:t>Only one of </a:t>
            </a:r>
            <a:r>
              <a:rPr lang="en-US" sz="2000" b="1" dirty="0" err="1"/>
              <a:t>onFulfilled</a:t>
            </a:r>
            <a:r>
              <a:rPr lang="en-US" sz="2000" dirty="0"/>
              <a:t> or </a:t>
            </a:r>
            <a:r>
              <a:rPr lang="en-US" sz="2000" b="1" dirty="0" err="1"/>
              <a:t>onRejected</a:t>
            </a:r>
            <a:r>
              <a:rPr lang="en-US" sz="2000" dirty="0"/>
              <a:t> will be called</a:t>
            </a:r>
            <a:r>
              <a:rPr lang="en-US" sz="2000" dirty="0" smtClean="0"/>
              <a:t>.</a:t>
            </a:r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endParaRPr lang="en-US" sz="2000" dirty="0"/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r>
              <a:rPr lang="en-US" sz="2000" b="1" dirty="0" err="1"/>
              <a:t>onFulfilled</a:t>
            </a:r>
            <a:r>
              <a:rPr lang="en-US" sz="2000" dirty="0"/>
              <a:t> will be called with a single fulfillment value (⇔ return value</a:t>
            </a:r>
            <a:r>
              <a:rPr lang="en-US" sz="2000" dirty="0" smtClean="0"/>
              <a:t>).</a:t>
            </a:r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endParaRPr lang="en-US" sz="2000" dirty="0"/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r>
              <a:rPr lang="en-US" sz="2000" b="1" dirty="0" err="1"/>
              <a:t>onRejected</a:t>
            </a:r>
            <a:r>
              <a:rPr lang="en-US" sz="2000" dirty="0"/>
              <a:t> will be called with a single rejection reason (⇔ thrown exception</a:t>
            </a:r>
            <a:r>
              <a:rPr lang="en-US" sz="2000" dirty="0" smtClean="0"/>
              <a:t>).</a:t>
            </a:r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endParaRPr lang="en-US" sz="2000" dirty="0"/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r>
              <a:rPr lang="en-US" sz="2000" dirty="0"/>
              <a:t>If the promise is already settled, the handlers will still be called once you attach them</a:t>
            </a:r>
            <a:r>
              <a:rPr lang="en-US" sz="2000" dirty="0" smtClean="0"/>
              <a:t>.</a:t>
            </a:r>
          </a:p>
          <a:p>
            <a:pPr marL="109728" lvl="0" indent="0">
              <a:spcBef>
                <a:spcPts val="300"/>
              </a:spcBef>
              <a:buClr>
                <a:srgbClr val="37A76F"/>
              </a:buClr>
              <a:buNone/>
            </a:pPr>
            <a:endParaRPr lang="en-US" sz="2000" dirty="0"/>
          </a:p>
          <a:p>
            <a:pPr marL="365760" lvl="0" indent="-256032">
              <a:spcBef>
                <a:spcPts val="300"/>
              </a:spcBef>
              <a:buClr>
                <a:srgbClr val="37A76F"/>
              </a:buClr>
              <a:buFont typeface="Georgia"/>
              <a:buChar char="•"/>
            </a:pPr>
            <a:r>
              <a:rPr lang="en-US" sz="2000" dirty="0"/>
              <a:t>The handlers will always be called asynchronously</a:t>
            </a:r>
            <a:r>
              <a:rPr lang="en-US" sz="2000" dirty="0" smtClean="0"/>
              <a:t>.</a:t>
            </a:r>
          </a:p>
          <a:p>
            <a:pPr marL="109728" lvl="0" indent="0">
              <a:spcBef>
                <a:spcPts val="300"/>
              </a:spcBef>
              <a:buClr>
                <a:srgbClr val="37A76F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53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 smtClean="0"/>
              <a:t>does Promise guarantee?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 ﬁrst, a Promise is in a pending state. Eventually, it’s either resolved or rejected.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Once a Promise is resolved or rejected, it’ll remain in that state forever, and its callbacks will never ﬁre </a:t>
            </a:r>
            <a:r>
              <a:rPr lang="en-US" sz="2000" dirty="0" smtClean="0"/>
              <a:t>again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Promises can be chained</a:t>
            </a:r>
            <a:endParaRPr lang="en-US" sz="2000" dirty="0"/>
          </a:p>
          <a:p>
            <a:pPr marL="109728" lvl="0" indent="0">
              <a:spcBef>
                <a:spcPts val="300"/>
              </a:spcBef>
              <a:buClr>
                <a:srgbClr val="37A76F"/>
              </a:buClr>
              <a:buNone/>
            </a:pPr>
            <a:endParaRPr lang="en-US" sz="2600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promises are 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 anchor="ctr" anchorCtr="0">
            <a:normAutofit lnSpcReduction="10000"/>
          </a:bodyPr>
          <a:lstStyle/>
          <a:p>
            <a:r>
              <a:rPr lang="en-US" sz="2000" dirty="0" smtClean="0"/>
              <a:t>Cleaner method signatures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Uniform return/error semantics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Easy composition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Easy sequential/parallel join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Always </a:t>
            </a:r>
            <a:r>
              <a:rPr lang="en-US" sz="2000" dirty="0" err="1" smtClean="0"/>
              <a:t>async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Exception-style error bubbling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1: Simple Functional Transform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 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author </a:t>
            </a:r>
            <a:r>
              <a:rPr lang="en-US" sz="2000" dirty="0"/>
              <a:t>= </a:t>
            </a:r>
            <a:r>
              <a:rPr lang="en-US" sz="2000" dirty="0" err="1" smtClean="0"/>
              <a:t>getAuthors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authorName</a:t>
            </a:r>
            <a:r>
              <a:rPr lang="en-US" sz="2000" dirty="0" smtClean="0"/>
              <a:t> </a:t>
            </a:r>
            <a:r>
              <a:rPr lang="en-US" sz="2000" dirty="0"/>
              <a:t>= author.name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</a:t>
            </a:r>
            <a:r>
              <a:rPr lang="en-US" sz="2000" i="1" dirty="0" smtClean="0"/>
              <a:t>becomes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authorPromise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getAuthors</a:t>
            </a:r>
            <a:r>
              <a:rPr lang="en-US" sz="2000" dirty="0" smtClean="0"/>
              <a:t>().</a:t>
            </a:r>
            <a:r>
              <a:rPr lang="en-US" sz="2000" dirty="0"/>
              <a:t>then(</a:t>
            </a: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dirty="0" smtClean="0"/>
              <a:t>(author) {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author.name;</a:t>
            </a:r>
            <a:br>
              <a:rPr lang="en-US" sz="2000" dirty="0" smtClean="0"/>
            </a:br>
            <a:r>
              <a:rPr lang="en-US" sz="2000" dirty="0" smtClean="0"/>
              <a:t>  });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2" y="2640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Clr>
                <a:srgbClr val="37A76F"/>
              </a:buClr>
              <a:buFont typeface="Georgia"/>
              <a:buNone/>
            </a:pPr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6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JavaScript Promises</a:t>
            </a:r>
          </a:p>
          <a:p>
            <a:pPr lvl="1"/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smtClean="0"/>
              <a:t>‘q’ library</a:t>
            </a:r>
          </a:p>
          <a:p>
            <a:pPr lvl="1"/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Reacting with an Exception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 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author = </a:t>
            </a:r>
            <a:r>
              <a:rPr lang="en-US" sz="2000" dirty="0" err="1" smtClean="0"/>
              <a:t>getAuthors</a:t>
            </a:r>
            <a:r>
              <a:rPr lang="en-US" sz="2000" dirty="0" smtClean="0"/>
              <a:t>();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/>
              <a:t>author === null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/>
              <a:t>throw</a:t>
            </a:r>
            <a:r>
              <a:rPr lang="en-US" sz="2000" dirty="0"/>
              <a:t> </a:t>
            </a:r>
            <a:r>
              <a:rPr lang="en-US" sz="2000" b="1" dirty="0"/>
              <a:t>new</a:t>
            </a:r>
            <a:r>
              <a:rPr lang="en-US" sz="2000" dirty="0"/>
              <a:t> Error("null </a:t>
            </a:r>
            <a:r>
              <a:rPr lang="en-US" sz="2000" dirty="0" smtClean="0"/>
              <a:t>author!");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becomes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authorPromise</a:t>
            </a:r>
            <a:r>
              <a:rPr lang="en-US" sz="2000" dirty="0" smtClean="0"/>
              <a:t> = </a:t>
            </a:r>
            <a:r>
              <a:rPr lang="en-US" sz="2000" dirty="0" err="1" smtClean="0"/>
              <a:t>getAuthors</a:t>
            </a:r>
            <a:r>
              <a:rPr lang="en-US" sz="2000" dirty="0" smtClean="0"/>
              <a:t>().</a:t>
            </a:r>
            <a:r>
              <a:rPr lang="en-US" sz="2000" dirty="0"/>
              <a:t>then(</a:t>
            </a: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author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/>
              <a:t>(author </a:t>
            </a:r>
            <a:r>
              <a:rPr lang="en-US" sz="2000" dirty="0" smtClean="0"/>
              <a:t>=== null)</a:t>
            </a:r>
            <a:br>
              <a:rPr lang="en-US" sz="2000" dirty="0" smtClean="0"/>
            </a:br>
            <a:r>
              <a:rPr lang="en-US" sz="2000" dirty="0" smtClean="0"/>
              <a:t>          </a:t>
            </a:r>
            <a:r>
              <a:rPr lang="en-US" sz="2000" b="1" dirty="0" smtClean="0"/>
              <a:t>throw new</a:t>
            </a:r>
            <a:r>
              <a:rPr lang="en-US" sz="2000" dirty="0" smtClean="0"/>
              <a:t> Error("</a:t>
            </a:r>
            <a:r>
              <a:rPr lang="en-US" sz="2000" dirty="0"/>
              <a:t>null author</a:t>
            </a:r>
            <a:r>
              <a:rPr lang="en-US" sz="2000" dirty="0" smtClean="0"/>
              <a:t>!");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/>
              <a:t>author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  });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2" y="2640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Clr>
                <a:srgbClr val="37A76F"/>
              </a:buClr>
              <a:buFont typeface="Georgia"/>
              <a:buNone/>
            </a:pPr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3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Handling an Exception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/>
              <a:t>  </a:t>
            </a:r>
            <a:r>
              <a:rPr lang="en-US" sz="2000" b="1" dirty="0" smtClean="0"/>
              <a:t>try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 err="1" smtClean="0"/>
              <a:t>updateAuthor</a:t>
            </a:r>
            <a:r>
              <a:rPr lang="en-US" sz="2000" dirty="0" smtClean="0"/>
              <a:t>(data);</a:t>
            </a:r>
            <a:br>
              <a:rPr lang="en-US" sz="2000" dirty="0" smtClean="0"/>
            </a:br>
            <a:r>
              <a:rPr lang="en-US" sz="2000" dirty="0" smtClean="0"/>
              <a:t>  } </a:t>
            </a:r>
            <a:r>
              <a:rPr lang="en-US" sz="2000" b="1" dirty="0"/>
              <a:t>catch</a:t>
            </a:r>
            <a:r>
              <a:rPr lang="en-US" sz="2000" dirty="0"/>
              <a:t> (ex)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console.log</a:t>
            </a:r>
            <a:r>
              <a:rPr lang="en-US" sz="2000" dirty="0"/>
              <a:t>("There was an error:", ex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</a:t>
            </a:r>
            <a:r>
              <a:rPr lang="en-US" sz="2000" i="1" dirty="0" smtClean="0"/>
              <a:t>becomes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updatePromise</a:t>
            </a:r>
            <a:r>
              <a:rPr lang="en-US" sz="2000" dirty="0" smtClean="0"/>
              <a:t> = </a:t>
            </a:r>
            <a:r>
              <a:rPr lang="en-US" sz="2000" dirty="0" err="1" smtClean="0"/>
              <a:t>updateAuthor</a:t>
            </a:r>
            <a:r>
              <a:rPr lang="en-US" sz="2000" dirty="0" smtClean="0"/>
              <a:t>(data).then(undefined, </a:t>
            </a:r>
            <a:r>
              <a:rPr lang="en-US" sz="2000" b="1" dirty="0" smtClean="0"/>
              <a:t>function</a:t>
            </a:r>
            <a:r>
              <a:rPr lang="en-US" sz="2000" dirty="0" smtClean="0"/>
              <a:t> (ex) {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     console.log</a:t>
            </a:r>
            <a:r>
              <a:rPr lang="en-US" sz="2000" dirty="0"/>
              <a:t>("There was an error:", ex);</a:t>
            </a:r>
            <a:br>
              <a:rPr lang="en-US" sz="2000" dirty="0"/>
            </a:br>
            <a:r>
              <a:rPr lang="en-US" sz="2000" dirty="0" smtClean="0"/>
              <a:t>  });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2" y="2640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Clr>
                <a:srgbClr val="37A76F"/>
              </a:buClr>
              <a:buFont typeface="Georgia"/>
              <a:buNone/>
            </a:pPr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26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4: </a:t>
            </a:r>
            <a:r>
              <a:rPr lang="en-US" dirty="0" err="1" smtClean="0"/>
              <a:t>Rethrowing</a:t>
            </a:r>
            <a:r>
              <a:rPr lang="en-US" dirty="0" smtClean="0"/>
              <a:t> an Exception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2" y="2133600"/>
            <a:ext cx="8229600" cy="4325112"/>
          </a:xfrm>
        </p:spPr>
        <p:txBody>
          <a:bodyPr>
            <a:noAutofit/>
          </a:bodyPr>
          <a:lstStyle/>
          <a:p>
            <a:pPr marL="109728" indent="0">
              <a:lnSpc>
                <a:spcPct val="90000"/>
              </a:lnSpc>
              <a:buNone/>
            </a:pPr>
            <a:r>
              <a:rPr lang="en-US" sz="2000" dirty="0" smtClean="0"/>
              <a:t>  </a:t>
            </a:r>
            <a:r>
              <a:rPr lang="en-US" sz="2000" b="1" dirty="0" smtClean="0"/>
              <a:t>try</a:t>
            </a:r>
            <a:r>
              <a:rPr lang="en-US" sz="2000" dirty="0" smtClean="0"/>
              <a:t> {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 err="1" smtClean="0"/>
              <a:t>updateAuthor</a:t>
            </a:r>
            <a:r>
              <a:rPr lang="en-US" sz="2000" dirty="0" smtClean="0"/>
              <a:t>(data);</a:t>
            </a:r>
            <a:br>
              <a:rPr lang="en-US" sz="2000" dirty="0" smtClean="0"/>
            </a:br>
            <a:r>
              <a:rPr lang="en-US" sz="2000" dirty="0" smtClean="0"/>
              <a:t>  } </a:t>
            </a:r>
            <a:r>
              <a:rPr lang="en-US" sz="2000" b="1" dirty="0"/>
              <a:t>catch</a:t>
            </a:r>
            <a:r>
              <a:rPr lang="en-US" sz="2000" dirty="0"/>
              <a:t> (ex) </a:t>
            </a:r>
            <a:r>
              <a:rPr lang="en-US" sz="2000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</a:t>
            </a:r>
            <a:r>
              <a:rPr lang="en-US" sz="2000" b="1" dirty="0" smtClean="0"/>
              <a:t>throw </a:t>
            </a:r>
            <a:r>
              <a:rPr lang="en-US" sz="2000" b="1" dirty="0"/>
              <a:t>new</a:t>
            </a:r>
            <a:r>
              <a:rPr lang="en-US" sz="2000" dirty="0"/>
              <a:t> Error("Updating </a:t>
            </a:r>
            <a:r>
              <a:rPr lang="en-US" sz="2000" dirty="0" smtClean="0"/>
              <a:t>author failed</a:t>
            </a:r>
            <a:r>
              <a:rPr lang="en-US" sz="2000" dirty="0"/>
              <a:t>. Details: " + </a:t>
            </a:r>
            <a:r>
              <a:rPr lang="en-US" sz="2000" dirty="0" err="1"/>
              <a:t>ex.message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</a:t>
            </a:r>
            <a:r>
              <a:rPr lang="en-US" sz="2000" i="1" dirty="0" smtClean="0"/>
              <a:t>becomes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updatePromise</a:t>
            </a:r>
            <a:r>
              <a:rPr lang="en-US" sz="2000" dirty="0" smtClean="0"/>
              <a:t> = </a:t>
            </a:r>
            <a:r>
              <a:rPr lang="en-US" sz="2000" dirty="0" err="1" smtClean="0"/>
              <a:t>updateAuthor</a:t>
            </a:r>
            <a:r>
              <a:rPr lang="en-US" sz="2000" dirty="0" smtClean="0"/>
              <a:t>(data).then(undefined, </a:t>
            </a:r>
            <a:r>
              <a:rPr lang="en-US" sz="2000" b="1" dirty="0" smtClean="0"/>
              <a:t>function</a:t>
            </a:r>
            <a:r>
              <a:rPr lang="en-US" sz="2000" dirty="0" smtClean="0"/>
              <a:t> (ex)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</a:t>
            </a:r>
            <a:r>
              <a:rPr lang="en-US" sz="2000" b="1" dirty="0" smtClean="0"/>
              <a:t>throw </a:t>
            </a:r>
            <a:r>
              <a:rPr lang="en-US" sz="2000" b="1" dirty="0"/>
              <a:t>new </a:t>
            </a:r>
            <a:r>
              <a:rPr lang="en-US" sz="2000" dirty="0"/>
              <a:t>Error("Updating </a:t>
            </a:r>
            <a:r>
              <a:rPr lang="en-US" sz="2000" dirty="0" smtClean="0"/>
              <a:t>author failed</a:t>
            </a:r>
            <a:r>
              <a:rPr lang="en-US" sz="2000" dirty="0"/>
              <a:t>. Details: " + </a:t>
            </a:r>
            <a:r>
              <a:rPr lang="en-US" sz="2000" dirty="0" err="1"/>
              <a:t>ex.message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});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2" y="2640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Clr>
                <a:srgbClr val="37A76F"/>
              </a:buClr>
              <a:buFont typeface="Georgia"/>
              <a:buNone/>
            </a:pPr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8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Case: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lnSpc>
                <a:spcPct val="90000"/>
              </a:lnSpc>
              <a:buNone/>
            </a:pPr>
            <a:r>
              <a:rPr lang="en-US" sz="2000" dirty="0" smtClean="0"/>
              <a:t>  </a:t>
            </a:r>
            <a:r>
              <a:rPr lang="en-US" sz="2000" b="1" dirty="0" err="1"/>
              <a:t>var</a:t>
            </a:r>
            <a:r>
              <a:rPr lang="en-US" sz="2000" dirty="0"/>
              <a:t> name = </a:t>
            </a:r>
            <a:r>
              <a:rPr lang="en-US" sz="2000" dirty="0" err="1" smtClean="0"/>
              <a:t>promptForNewAuthorName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updateAuthor</a:t>
            </a:r>
            <a:r>
              <a:rPr lang="en-US" sz="2000" dirty="0" smtClean="0"/>
              <a:t>({ </a:t>
            </a:r>
            <a:r>
              <a:rPr lang="en-US" sz="2000" dirty="0"/>
              <a:t>name: name </a:t>
            </a:r>
            <a:r>
              <a:rPr lang="en-US" sz="2000" dirty="0" smtClean="0"/>
              <a:t>});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refreshScreen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</a:t>
            </a:r>
            <a:r>
              <a:rPr lang="en-US" sz="2000" i="1" dirty="0" smtClean="0"/>
              <a:t>becomes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/>
              <a:t>promptForNewAuthorName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.then(</a:t>
            </a:r>
            <a:r>
              <a:rPr lang="en-US" sz="2000" b="1" dirty="0"/>
              <a:t>function</a:t>
            </a:r>
            <a:r>
              <a:rPr lang="en-US" sz="2000" dirty="0"/>
              <a:t> (name)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updateAuthor</a:t>
            </a:r>
            <a:r>
              <a:rPr lang="en-US" sz="2000" dirty="0" smtClean="0"/>
              <a:t>({ </a:t>
            </a:r>
            <a:r>
              <a:rPr lang="en-US" sz="2000" dirty="0"/>
              <a:t>name: name </a:t>
            </a:r>
            <a:r>
              <a:rPr lang="en-US" sz="2000" dirty="0" smtClean="0"/>
              <a:t>});</a:t>
            </a:r>
            <a:br>
              <a:rPr lang="en-US" sz="2000" dirty="0" smtClean="0"/>
            </a:br>
            <a:r>
              <a:rPr lang="en-US" sz="2000" dirty="0" smtClean="0"/>
              <a:t>      })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dirty="0"/>
              <a:t>.</a:t>
            </a:r>
            <a:r>
              <a:rPr lang="en-US" sz="2000" dirty="0" smtClean="0"/>
              <a:t>then(</a:t>
            </a:r>
            <a:r>
              <a:rPr lang="en-US" sz="2000" dirty="0" err="1"/>
              <a:t>refreshScreen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54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8205"/>
            <a:ext cx="2895600" cy="33154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-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- library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9" y="1752600"/>
            <a:ext cx="713522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- q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304800"/>
          </a:xfrm>
        </p:spPr>
        <p:txBody>
          <a:bodyPr>
            <a:normAutofit/>
          </a:bodyPr>
          <a:lstStyle/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github.com/kriskowal/q/wiki/Coming-from-jQuery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59140"/>
              </p:ext>
            </p:extLst>
          </p:nvPr>
        </p:nvGraphicFramePr>
        <p:xfrm>
          <a:off x="304800" y="1600200"/>
          <a:ext cx="8534402" cy="2766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/>
                <a:gridCol w="2286000"/>
                <a:gridCol w="3962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jQuery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Q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Notes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Q's then, and in fact all of its methods, have different exception-handling behavior, as described above.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done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then does not support multiple handlers; use multiple calls to then to attach them.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catch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catch does not support multiple handlers; use multiple calls to catch to attach them.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deferred.promise(method)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deferred.promise</a:t>
                      </a:r>
                      <a:r>
                        <a:rPr lang="en-US" sz="1400" dirty="0">
                          <a:effectLst/>
                        </a:rPr>
                        <a:t>(property)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You *must* get the promise part of the deferred; the deferred does not have the promise API.</a:t>
                      </a: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40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Node and q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25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219200"/>
            <a:ext cx="701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What  is a Callback function?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How Callback function work?</a:t>
            </a:r>
          </a:p>
          <a:p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‘Callback hell’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Limitations of Promise in Angular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Angular's</a:t>
            </a:r>
            <a:r>
              <a:rPr lang="en-US" sz="2000" dirty="0"/>
              <a:t> $Q implementation, If you don't fire off $</a:t>
            </a:r>
            <a:r>
              <a:rPr lang="en-US" sz="2000" dirty="0" err="1"/>
              <a:t>scope.$apply</a:t>
            </a:r>
            <a:r>
              <a:rPr lang="en-US" sz="2000" dirty="0"/>
              <a:t>(), after resolving, the resolved values will never propagate to your 'then' functions. Sometimes I want to use promises that aren't tied to my Angular $digest cycle.﻿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56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Credit goes to all the people for sharing their thoughts: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wiki.commonjs.org/wiki/Promises/A</a:t>
            </a:r>
            <a:r>
              <a:rPr lang="en-US" sz="1100" dirty="0" smtClean="0"/>
              <a:t>  </a:t>
            </a:r>
            <a:endParaRPr lang="en-US" sz="1100" dirty="0"/>
          </a:p>
          <a:p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://promisesaplus.com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promisesaplus.com/differences-from-promises-a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5"/>
              </a:rPr>
              <a:t>http://api.jquery.com/category/deferred-object</a:t>
            </a:r>
            <a:r>
              <a:rPr lang="en-US" sz="1100" dirty="0" smtClean="0">
                <a:hlinkClick r:id="rId5"/>
              </a:rPr>
              <a:t>/</a:t>
            </a:r>
            <a:endParaRPr lang="en-US" sz="1100" dirty="0" smtClean="0"/>
          </a:p>
          <a:p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sitr.us/2012/07/31/promise-pipelines-in-javascript.html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stackoverflow.com/questions/12160785/jquery-deferred-promise-design-patterns-and-use-cases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8"/>
              </a:rPr>
              <a:t>http://stackoverflow.com/questions/6801283/what-are-the-differences-between-deferred-promise-and-future-in-javascript</a:t>
            </a:r>
            <a:endParaRPr lang="en-US" sz="1100" dirty="0"/>
          </a:p>
          <a:p>
            <a:r>
              <a:rPr lang="en-US" sz="1100" dirty="0">
                <a:hlinkClick r:id="rId9"/>
              </a:rPr>
              <a:t>http://</a:t>
            </a:r>
            <a:r>
              <a:rPr lang="en-US" sz="1100" dirty="0" smtClean="0">
                <a:hlinkClick r:id="rId9"/>
              </a:rPr>
              <a:t>stackoverflow.com/questions/5436327/jquery-deferreds-and-promises-then-vs-done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10"/>
              </a:rPr>
              <a:t>http://</a:t>
            </a:r>
            <a:r>
              <a:rPr lang="en-US" sz="1100" dirty="0" smtClean="0">
                <a:hlinkClick r:id="rId10"/>
              </a:rPr>
              <a:t>blog.mediumequalsmessage.com/promise-deferred-objects-in-javascript-pt1-theory-and-semantics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11"/>
              </a:rPr>
              <a:t>https://</a:t>
            </a:r>
            <a:r>
              <a:rPr lang="en-US" sz="1100" dirty="0" smtClean="0">
                <a:hlinkClick r:id="rId11"/>
              </a:rPr>
              <a:t>gist.github.com/domenic/3889970</a:t>
            </a:r>
            <a:endParaRPr lang="en-US" sz="1100" dirty="0" smtClean="0"/>
          </a:p>
          <a:p>
            <a:r>
              <a:rPr lang="en-US" sz="1100" dirty="0">
                <a:hlinkClick r:id="rId12"/>
              </a:rPr>
              <a:t>http://domenic.me/2012/10/14/youre-missing-the-point-of-promises</a:t>
            </a:r>
            <a:r>
              <a:rPr lang="en-US" sz="1100" dirty="0" smtClean="0">
                <a:hlinkClick r:id="rId12"/>
              </a:rPr>
              <a:t>/</a:t>
            </a:r>
            <a:r>
              <a:rPr lang="en-US" sz="1100" dirty="0" smtClean="0"/>
              <a:t> </a:t>
            </a:r>
          </a:p>
          <a:p>
            <a:r>
              <a:rPr lang="en-US" sz="1100" dirty="0" smtClean="0">
                <a:hlinkClick r:id="rId13"/>
              </a:rPr>
              <a:t>https</a:t>
            </a:r>
            <a:r>
              <a:rPr lang="en-US" sz="1100" dirty="0">
                <a:hlinkClick r:id="rId13"/>
              </a:rPr>
              <a:t>://</a:t>
            </a:r>
            <a:r>
              <a:rPr lang="en-US" sz="1100" dirty="0" smtClean="0">
                <a:hlinkClick r:id="rId13"/>
              </a:rPr>
              <a:t>github.com/kriskowal/q</a:t>
            </a:r>
            <a:endParaRPr lang="en-US" sz="1100" dirty="0" smtClean="0"/>
          </a:p>
          <a:p>
            <a:r>
              <a:rPr lang="en-US" sz="1100" dirty="0" smtClean="0">
                <a:hlinkClick r:id="rId14"/>
              </a:rPr>
              <a:t>https</a:t>
            </a:r>
            <a:r>
              <a:rPr lang="en-US" sz="1100" dirty="0">
                <a:hlinkClick r:id="rId14"/>
              </a:rPr>
              <a:t>://github.com/kriskowal/uncommonjs/blob/master/promises/specification.md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>
                <a:hlinkClick r:id="rId15"/>
              </a:rPr>
              <a:t>http://james.padolsey.com/jquery/#</a:t>
            </a:r>
            <a:r>
              <a:rPr lang="en-US" sz="1100" dirty="0" smtClean="0">
                <a:hlinkClick r:id="rId15"/>
              </a:rPr>
              <a:t>v=2.0.3&amp;fn=jQuery.Deferred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16"/>
              </a:rPr>
              <a:t>http://www.dwmkerr.com/promises-in-angularjs-the-definitive-guide</a:t>
            </a:r>
            <a:r>
              <a:rPr lang="en-US" sz="1100" dirty="0" smtClean="0">
                <a:hlinkClick r:id="rId16"/>
              </a:rPr>
              <a:t>/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17"/>
              </a:rPr>
              <a:t>http://</a:t>
            </a:r>
            <a:r>
              <a:rPr lang="en-US" sz="1100" dirty="0" smtClean="0">
                <a:hlinkClick r:id="rId17"/>
              </a:rPr>
              <a:t>spion.github.io/posts/why-i-am-switching-to-promises.html</a:t>
            </a:r>
            <a:r>
              <a:rPr lang="en-US" sz="1100" dirty="0" smtClean="0"/>
              <a:t> </a:t>
            </a:r>
          </a:p>
          <a:p>
            <a:r>
              <a:rPr lang="en-US" sz="1100" dirty="0">
                <a:hlinkClick r:id="rId18"/>
              </a:rPr>
              <a:t>http://blog.ometer.com/2011/07/24/callbacks-synchronous-and-asynchronous</a:t>
            </a:r>
            <a:r>
              <a:rPr lang="en-US" sz="1100" dirty="0" smtClean="0">
                <a:hlinkClick r:id="rId18"/>
              </a:rPr>
              <a:t>/</a:t>
            </a:r>
            <a:r>
              <a:rPr lang="en-US" sz="1100" dirty="0" smtClean="0"/>
              <a:t> </a:t>
            </a:r>
          </a:p>
          <a:p>
            <a:pPr marL="0" indent="0">
              <a:buNone/>
            </a:pPr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76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Q 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7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 is a Callback function?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callback </a:t>
            </a:r>
            <a:r>
              <a:rPr lang="en-US" sz="2000" dirty="0" smtClean="0"/>
              <a:t>function (say, Y) </a:t>
            </a:r>
            <a:r>
              <a:rPr lang="en-US" sz="2000" dirty="0"/>
              <a:t>is a function that is passed to another </a:t>
            </a:r>
            <a:r>
              <a:rPr lang="en-US" sz="2000" dirty="0" smtClean="0"/>
              <a:t>function (say, X) as </a:t>
            </a:r>
            <a:r>
              <a:rPr lang="en-US" sz="2000" dirty="0"/>
              <a:t>a parameter, </a:t>
            </a:r>
            <a:r>
              <a:rPr lang="en-US" sz="2000" dirty="0" smtClean="0"/>
              <a:t>and Y gets executed </a:t>
            </a:r>
            <a:r>
              <a:rPr lang="en-US" sz="2000" dirty="0"/>
              <a:t>inside </a:t>
            </a:r>
            <a:r>
              <a:rPr lang="en-US" sz="2000" dirty="0" smtClean="0"/>
              <a:t>X.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JavaScript uses callback functions to handle asynchronous control flow.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69706"/>
              </p:ext>
            </p:extLst>
          </p:nvPr>
        </p:nvGraphicFramePr>
        <p:xfrm>
          <a:off x="685800" y="4191000"/>
          <a:ext cx="7829550" cy="1188720"/>
        </p:xfrm>
        <a:graphic>
          <a:graphicData uri="http://schemas.openxmlformats.org/drawingml/2006/table">
            <a:tbl>
              <a:tblPr/>
              <a:tblGrid>
                <a:gridCol w="323850"/>
                <a:gridCol w="7505700"/>
              </a:tblGrid>
              <a:tr h="0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$( </a:t>
                      </a: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"#</a:t>
                      </a:r>
                      <a:r>
                        <a:rPr lang="en-US" sz="2400" b="0" i="0" dirty="0" err="1" smtClean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dataRow</a:t>
                      </a:r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" 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).on( "click", 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function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() {</a:t>
                      </a:r>
                    </a:p>
                    <a:p>
                      <a:pPr algn="l" fontAlgn="base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     alert(‘hello’);</a:t>
                      </a:r>
                      <a:endParaRPr lang="en-US" sz="2400" b="0" i="0" dirty="0">
                        <a:solidFill>
                          <a:schemeClr val="tx1"/>
                        </a:solidFill>
                        <a:effectLst/>
                        <a:latin typeface="source-code-pro"/>
                      </a:endParaRPr>
                    </a:p>
                    <a:p>
                      <a:pPr algn="l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ource-code-pro"/>
                        </a:rPr>
                        <a:t>});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Callback function work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writeCode</a:t>
            </a:r>
            <a:r>
              <a:rPr lang="en-US" sz="2000" dirty="0" smtClean="0"/>
              <a:t>(callback) {</a:t>
            </a:r>
            <a:br>
              <a:rPr lang="en-US" sz="2000" dirty="0" smtClean="0"/>
            </a:br>
            <a:r>
              <a:rPr lang="en-US" sz="2000" dirty="0" smtClean="0"/>
              <a:t>     //do something</a:t>
            </a:r>
          </a:p>
          <a:p>
            <a:pPr marL="0" indent="0">
              <a:buNone/>
            </a:pPr>
            <a:r>
              <a:rPr lang="en-US" sz="2000" dirty="0" smtClean="0"/>
              <a:t>     callback();</a:t>
            </a:r>
          </a:p>
          <a:p>
            <a:pPr marL="0" indent="0">
              <a:buNone/>
            </a:pPr>
            <a:r>
              <a:rPr lang="en-US" sz="2000" dirty="0" smtClean="0"/>
              <a:t>     //…..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unction </a:t>
            </a:r>
            <a:r>
              <a:rPr lang="en-US" sz="2000" dirty="0" err="1" smtClean="0"/>
              <a:t>introduceBugs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    //…. Make bugs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writeCode</a:t>
            </a:r>
            <a:r>
              <a:rPr lang="en-US" sz="2000" dirty="0" smtClean="0"/>
              <a:t>(</a:t>
            </a:r>
            <a:r>
              <a:rPr lang="en-US" sz="2000" dirty="0" err="1" smtClean="0"/>
              <a:t>introduceBugs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0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Callback function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752600"/>
            <a:ext cx="6629400" cy="4552015"/>
          </a:xfrm>
          <a:prstGeom prst="rect">
            <a:avLst/>
          </a:prstGeom>
          <a:noFill/>
          <a:effectLst>
            <a:softEdge rad="88900"/>
          </a:effectLst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 </a:t>
            </a:r>
            <a:r>
              <a:rPr lang="en-US" sz="2300" dirty="0" err="1"/>
              <a:t>fs</a:t>
            </a:r>
            <a:r>
              <a:rPr lang="en-US" sz="2300" dirty="0"/>
              <a:t> = require('</a:t>
            </a:r>
            <a:r>
              <a:rPr lang="en-US" sz="2300" dirty="0" err="1"/>
              <a:t>fs</a:t>
            </a:r>
            <a:r>
              <a:rPr lang="en-US" sz="2300" dirty="0"/>
              <a:t>');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 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 </a:t>
            </a:r>
            <a:r>
              <a:rPr lang="en-US" sz="2300" dirty="0" err="1"/>
              <a:t>fs.readFile</a:t>
            </a:r>
            <a:r>
              <a:rPr lang="en-US" sz="2300" dirty="0"/>
              <a:t> ('f1.txt','utf8',function(</a:t>
            </a:r>
            <a:r>
              <a:rPr lang="en-US" sz="2300" dirty="0" err="1"/>
              <a:t>err,data</a:t>
            </a:r>
            <a:r>
              <a:rPr lang="en-US" sz="2300" dirty="0"/>
              <a:t>) {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     if (err) {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         return console.log(err);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     }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     console.log(data);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300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402687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Callback function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03" y="1600200"/>
            <a:ext cx="8621929" cy="4043761"/>
          </a:xfrm>
          <a:noFill/>
          <a:effectLst>
            <a:softEdge rad="88900"/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fs</a:t>
            </a:r>
            <a:r>
              <a:rPr lang="en-US" sz="2000" dirty="0" smtClean="0"/>
              <a:t> </a:t>
            </a:r>
            <a:r>
              <a:rPr lang="en-US" sz="2000" dirty="0"/>
              <a:t>= require('</a:t>
            </a:r>
            <a:r>
              <a:rPr lang="en-US" sz="2000" dirty="0" err="1"/>
              <a:t>fs</a:t>
            </a:r>
            <a:r>
              <a:rPr lang="en-US" sz="2000" dirty="0"/>
              <a:t>');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fs.readFile</a:t>
            </a:r>
            <a:r>
              <a:rPr lang="en-US" sz="2000" dirty="0"/>
              <a:t>('f1.txt','utf8',</a:t>
            </a:r>
            <a:r>
              <a:rPr lang="en-US" sz="2000" b="1" dirty="0"/>
              <a:t>function</a:t>
            </a:r>
            <a:r>
              <a:rPr lang="en-US" sz="2000" dirty="0"/>
              <a:t>(</a:t>
            </a:r>
            <a:r>
              <a:rPr lang="en-US" sz="2000" dirty="0" err="1"/>
              <a:t>err,data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   </a:t>
            </a:r>
            <a:r>
              <a:rPr lang="en-US" sz="2000" b="1" dirty="0"/>
              <a:t>if</a:t>
            </a:r>
            <a:r>
              <a:rPr lang="en-US" sz="2000" dirty="0"/>
              <a:t> (err) {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    </a:t>
            </a:r>
            <a:r>
              <a:rPr lang="en-US" sz="2000" dirty="0" smtClean="0"/>
              <a:t>  </a:t>
            </a:r>
            <a:r>
              <a:rPr lang="en-US" sz="2000" dirty="0"/>
              <a:t> 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console.log</a:t>
            </a:r>
            <a:r>
              <a:rPr lang="en-US" sz="2000" dirty="0"/>
              <a:t>(err);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console.log</a:t>
            </a:r>
            <a:r>
              <a:rPr lang="en-US" sz="2000" dirty="0"/>
              <a:t>(data);</a:t>
            </a:r>
          </a:p>
          <a:p>
            <a:pPr marL="0" indent="0">
              <a:buNone/>
            </a:pPr>
            <a:r>
              <a:rPr lang="en-US" sz="2000" dirty="0" smtClean="0"/>
              <a:t> }</a:t>
            </a:r>
            <a:r>
              <a:rPr lang="en-US" sz="2000" dirty="0"/>
              <a:t>);</a:t>
            </a:r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438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Callback function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03" y="1600200"/>
            <a:ext cx="8621929" cy="4878596"/>
          </a:xfrm>
          <a:noFill/>
          <a:ln>
            <a:noFill/>
          </a:ln>
          <a:effectLst>
            <a:softEdge rad="88900"/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2000" dirty="0" err="1" smtClean="0"/>
              <a:t>fs</a:t>
            </a:r>
            <a:r>
              <a:rPr lang="en-US" sz="2000" dirty="0" smtClean="0"/>
              <a:t> </a:t>
            </a:r>
            <a:r>
              <a:rPr lang="en-US" sz="2000" dirty="0"/>
              <a:t>= require('</a:t>
            </a:r>
            <a:r>
              <a:rPr lang="en-US" sz="2000" dirty="0" err="1"/>
              <a:t>fs</a:t>
            </a:r>
            <a:r>
              <a:rPr lang="en-US" sz="2000" dirty="0"/>
              <a:t>');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fs.readFile</a:t>
            </a:r>
            <a:r>
              <a:rPr lang="en-US" sz="2000" dirty="0"/>
              <a:t>('f1.txt','utf8'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function</a:t>
            </a:r>
            <a:r>
              <a:rPr lang="en-US" sz="2000" dirty="0"/>
              <a:t>(</a:t>
            </a:r>
            <a:r>
              <a:rPr lang="en-US" sz="2000" dirty="0" err="1"/>
              <a:t>err,data</a:t>
            </a:r>
            <a:r>
              <a:rPr lang="en-US" sz="2000" dirty="0"/>
              <a:t>){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   </a:t>
            </a:r>
            <a:r>
              <a:rPr lang="en-US" sz="2000" b="1" dirty="0"/>
              <a:t>if</a:t>
            </a:r>
            <a:r>
              <a:rPr lang="en-US" sz="2000" dirty="0"/>
              <a:t> (err) {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>    </a:t>
            </a:r>
            <a:r>
              <a:rPr lang="en-US" sz="2000" dirty="0" smtClean="0"/>
              <a:t>  </a:t>
            </a:r>
            <a:r>
              <a:rPr lang="en-US" sz="2000" dirty="0"/>
              <a:t> 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console.log</a:t>
            </a:r>
            <a:r>
              <a:rPr lang="en-US" sz="2000" dirty="0"/>
              <a:t>(err);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dirty="0" smtClean="0"/>
              <a:t> </a:t>
            </a:r>
            <a:r>
              <a:rPr lang="en-US" sz="2000" dirty="0" err="1" smtClean="0"/>
              <a:t>console.log</a:t>
            </a:r>
            <a:r>
              <a:rPr lang="en-US" sz="2000" dirty="0"/>
              <a:t>(data);</a:t>
            </a:r>
          </a:p>
          <a:p>
            <a:pPr marL="0" indent="0">
              <a:buNone/>
            </a:pPr>
            <a:r>
              <a:rPr lang="en-US" sz="2000" dirty="0" smtClean="0"/>
              <a:t>   }</a:t>
            </a:r>
          </a:p>
          <a:p>
            <a:pPr marL="0" indent="0">
              <a:buNone/>
            </a:pPr>
            <a:r>
              <a:rPr lang="en-US" sz="2000" dirty="0" smtClean="0"/>
              <a:t> )</a:t>
            </a:r>
            <a:r>
              <a:rPr lang="en-US" sz="2000" dirty="0"/>
              <a:t>;</a:t>
            </a:r>
            <a:endParaRPr lang="en-US" sz="2000" dirty="0">
              <a:cs typeface="Courier New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667781" y="3409892"/>
            <a:ext cx="1117093" cy="225758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8945" y="4115388"/>
            <a:ext cx="1509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 smtClean="0"/>
              <a:t>Equivalent</a:t>
            </a:r>
          </a:p>
          <a:p>
            <a:pPr defTabSz="457200"/>
            <a:r>
              <a:rPr lang="en-US" sz="2400" dirty="0" smtClean="0"/>
              <a:t>formatting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92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‘Callback hell</a:t>
            </a:r>
            <a:r>
              <a:rPr lang="en-US" dirty="0" smtClean="0"/>
              <a:t>’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Code complexity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Modularity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Maintainability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Tightly coupled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3691</TotalTime>
  <Words>724</Words>
  <Application>Microsoft Office PowerPoint</Application>
  <PresentationFormat>On-screen Show (4:3)</PresentationFormat>
  <Paragraphs>219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JavaScript Promises</vt:lpstr>
      <vt:lpstr>Discussions</vt:lpstr>
      <vt:lpstr>PowerPoint Presentation</vt:lpstr>
      <vt:lpstr>What  is a Callback function?  </vt:lpstr>
      <vt:lpstr>How Callback function work? </vt:lpstr>
      <vt:lpstr>How Callback function work?</vt:lpstr>
      <vt:lpstr>How Callback function work?</vt:lpstr>
      <vt:lpstr>How Callback function work?</vt:lpstr>
      <vt:lpstr>‘Callback hell’ </vt:lpstr>
      <vt:lpstr>‘Callback hell’ </vt:lpstr>
      <vt:lpstr>Promises </vt:lpstr>
      <vt:lpstr>What is Promise? </vt:lpstr>
      <vt:lpstr>Deferred &amp; Promise </vt:lpstr>
      <vt:lpstr>PowerPoint Presentation</vt:lpstr>
      <vt:lpstr>What are the use cases of Promise? </vt:lpstr>
      <vt:lpstr>What does Promise guarantee? </vt:lpstr>
      <vt:lpstr>What does Promise guarantee? </vt:lpstr>
      <vt:lpstr>Why promises are awesome</vt:lpstr>
      <vt:lpstr>Case 1: Simple Functional Transform</vt:lpstr>
      <vt:lpstr>Case 2: Reacting with an Exception</vt:lpstr>
      <vt:lpstr>Case 3: Handling an Exception</vt:lpstr>
      <vt:lpstr>Case 4: Rethrowing an Exception</vt:lpstr>
      <vt:lpstr>Async Case: Waiting</vt:lpstr>
      <vt:lpstr>jQuery</vt:lpstr>
      <vt:lpstr>Q - library</vt:lpstr>
      <vt:lpstr>Q - library</vt:lpstr>
      <vt:lpstr>jQuery - q differences</vt:lpstr>
      <vt:lpstr>Node and q library</vt:lpstr>
      <vt:lpstr>AngularJS</vt:lpstr>
      <vt:lpstr>AngularJS</vt:lpstr>
      <vt:lpstr>URLs</vt:lpstr>
      <vt:lpstr>Q 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Bhattacharyya, Pulak</dc:creator>
  <cp:lastModifiedBy>Bhattacharyya, Pulak</cp:lastModifiedBy>
  <cp:revision>242</cp:revision>
  <dcterms:created xsi:type="dcterms:W3CDTF">2014-05-21T06:41:02Z</dcterms:created>
  <dcterms:modified xsi:type="dcterms:W3CDTF">2014-08-22T16:03:56Z</dcterms:modified>
</cp:coreProperties>
</file>