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6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 showGuides="1">
      <p:cViewPr varScale="1">
        <p:scale>
          <a:sx n="88" d="100"/>
          <a:sy n="88" d="100"/>
        </p:scale>
        <p:origin x="184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appysys.com/blog/http-post-in-ssis-send-data-to-web-api-url-json-xm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apidapi.com/soap-vs-rest-api/" TargetMode="External"/><Relationship Id="rId7" Type="http://schemas.openxmlformats.org/officeDocument/2006/relationships/hyperlink" Target="https://library-books24x7-com.ezproxy.bellevue.edu/assetviewer.aspx?bookid=119898&amp;chunkid=326631004&amp;noteMenuToggle=0&amp;leftMenuState=1" TargetMode="External"/><Relationship Id="rId2" Type="http://schemas.openxmlformats.org/officeDocument/2006/relationships/hyperlink" Target="https://restfulapi.net/introduction-to-js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onapi.org/format/" TargetMode="External"/><Relationship Id="rId5" Type="http://schemas.openxmlformats.org/officeDocument/2006/relationships/hyperlink" Target="https://laravel-news.com/json-api-introduction" TargetMode="External"/><Relationship Id="rId4" Type="http://schemas.openxmlformats.org/officeDocument/2006/relationships/hyperlink" Target="https://raygun.com/blog/soap-vs-rest-vs-js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63E3-D397-644B-B152-61DAD6E88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49329-9E19-4B4E-8FA3-9963306E2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david</a:t>
            </a:r>
            <a:r>
              <a:rPr lang="en-US" dirty="0"/>
              <a:t> Tarvin, 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53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FE86-DCDE-6C47-96E0-9D0520E8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7E57-FB85-E94C-9BC5-FEA41F06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content of the request for POST, PUT, PATCH and DELETE</a:t>
            </a:r>
          </a:p>
          <a:p>
            <a:r>
              <a:rPr lang="en-US" dirty="0"/>
              <a:t>Obviously in JSON format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68826-373A-1542-851C-C5388E02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81" y="3429000"/>
            <a:ext cx="3518807" cy="25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9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1635-A437-7D45-949D-113ECE80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Response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9A3C-F76F-9349-96E6-65E4A2A4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HTTP Status Code</a:t>
            </a:r>
          </a:p>
          <a:p>
            <a:pPr lvl="1"/>
            <a:r>
              <a:rPr lang="en-US" dirty="0"/>
              <a:t>If request is successful: 200 OK</a:t>
            </a:r>
          </a:p>
          <a:p>
            <a:pPr lvl="1"/>
            <a:r>
              <a:rPr lang="en-US" dirty="0"/>
              <a:t>If request is unsuccessful because the resource doesn’t exist: 404 Not Found</a:t>
            </a:r>
          </a:p>
          <a:p>
            <a:pPr lvl="1"/>
            <a:r>
              <a:rPr lang="en-US" dirty="0"/>
              <a:t>Other HTTP status codes also used</a:t>
            </a:r>
          </a:p>
          <a:p>
            <a:r>
              <a:rPr lang="en-US" dirty="0"/>
              <a:t>Includes Content-Type as with headers</a:t>
            </a:r>
          </a:p>
          <a:p>
            <a:r>
              <a:rPr lang="en-US" dirty="0"/>
              <a:t>Includes data formatted as JSON object</a:t>
            </a:r>
          </a:p>
        </p:txBody>
      </p:sp>
    </p:spTree>
    <p:extLst>
      <p:ext uri="{BB962C8B-B14F-4D97-AF65-F5344CB8AC3E}">
        <p14:creationId xmlns:p14="http://schemas.microsoft.com/office/powerpoint/2010/main" val="131288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CD34F-0518-B141-8C1E-BE1BF79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End-to-end flow of a JSON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23D6F-056E-C748-902B-1854F0907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549" y="632815"/>
            <a:ext cx="577733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62D04-111F-E24B-B775-F4F67C52CC43}"/>
              </a:ext>
            </a:extLst>
          </p:cNvPr>
          <p:cNvSpPr txBox="1"/>
          <p:nvPr/>
        </p:nvSpPr>
        <p:spPr>
          <a:xfrm>
            <a:off x="1572664" y="5413455"/>
            <a:ext cx="577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Retrieved from </a:t>
            </a:r>
            <a:r>
              <a:rPr lang="en-US" dirty="0">
                <a:hlinkClick r:id="rId4"/>
              </a:rPr>
              <a:t>https://zappysys.com/blog/http-post-in-ssis-send-data-to-web-api-url-json-xml/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3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EAFE-67C0-0646-B610-66FC47C8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1D0-37C0-8E41-B268-0F4AB644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JSON (tutorial) (no author). (n.d.). Retrieved from </a:t>
            </a:r>
            <a:r>
              <a:rPr lang="en-US" dirty="0">
                <a:hlinkClick r:id="rId2"/>
              </a:rPr>
              <a:t>https://restfulapi.net/introduction-to-json/</a:t>
            </a:r>
            <a:endParaRPr lang="en-US" dirty="0"/>
          </a:p>
          <a:p>
            <a:r>
              <a:rPr lang="en-US" dirty="0"/>
              <a:t>(Rapid API Staff). (2019, Feb 13). SOAP Vs REST (Vs JSON) (article). Retrieved from </a:t>
            </a:r>
            <a:r>
              <a:rPr lang="en-US" dirty="0">
                <a:hlinkClick r:id="rId3"/>
              </a:rPr>
              <a:t>https://blog.rapidapi.com/soap-vs-rest-api/</a:t>
            </a:r>
            <a:endParaRPr lang="en-US" dirty="0"/>
          </a:p>
          <a:p>
            <a:r>
              <a:rPr lang="en-US" dirty="0"/>
              <a:t>(Anna </a:t>
            </a:r>
            <a:r>
              <a:rPr lang="en-US" dirty="0" err="1"/>
              <a:t>Monus</a:t>
            </a:r>
            <a:r>
              <a:rPr lang="en-US" dirty="0"/>
              <a:t>). (2019, Jan). SOAP Vs REST Vs JSON Comparison [2019] (article). Retrieved from </a:t>
            </a:r>
            <a:r>
              <a:rPr lang="en-US" dirty="0">
                <a:hlinkClick r:id="rId4"/>
              </a:rPr>
              <a:t>https://raygun.com/blog/soap-vs-rest-vs-json/</a:t>
            </a:r>
            <a:endParaRPr lang="en-US" dirty="0"/>
          </a:p>
          <a:p>
            <a:r>
              <a:rPr lang="en-US" dirty="0"/>
              <a:t>(Björn </a:t>
            </a:r>
            <a:r>
              <a:rPr lang="en-US" dirty="0" err="1"/>
              <a:t>Brala</a:t>
            </a:r>
            <a:r>
              <a:rPr lang="en-US" dirty="0"/>
              <a:t>). (2018, Dec 02). Introduction To The JSON API (article). Retrieved from </a:t>
            </a:r>
            <a:r>
              <a:rPr lang="en-US" dirty="0">
                <a:hlinkClick r:id="rId5"/>
              </a:rPr>
              <a:t>https://Laravel-news.com/json-api-introduction</a:t>
            </a:r>
            <a:endParaRPr lang="en-US" dirty="0"/>
          </a:p>
          <a:p>
            <a:r>
              <a:rPr lang="en-US" dirty="0"/>
              <a:t>Latest Specification (v1.0). (no author). (n.d.). Retrieved from </a:t>
            </a:r>
            <a:r>
              <a:rPr lang="en-US" dirty="0">
                <a:hlinkClick r:id="rId6"/>
              </a:rPr>
              <a:t>https://jsonapi.org/format/</a:t>
            </a:r>
            <a:endParaRPr lang="en-US" dirty="0"/>
          </a:p>
          <a:p>
            <a:r>
              <a:rPr lang="en-US" dirty="0"/>
              <a:t>Ervin </a:t>
            </a:r>
            <a:r>
              <a:rPr lang="en-US" dirty="0" err="1"/>
              <a:t>Varga</a:t>
            </a:r>
            <a:r>
              <a:rPr lang="en-US" dirty="0"/>
              <a:t>. (2016). Creating Maintainable APIs: A Practical, Case Study Approach (book). Retrieved from </a:t>
            </a:r>
            <a:r>
              <a:rPr lang="en-US" dirty="0">
                <a:hlinkClick r:id="rId7"/>
              </a:rPr>
              <a:t>https://library-books24x7-com.ezproxy.bellevue.edu/assetviewer.aspx?bookid=119898&amp;chunkid=326631004&amp;noteMenuToggle=0&amp;leftMenuState=1</a:t>
            </a:r>
            <a:endParaRPr lang="en-US" dirty="0"/>
          </a:p>
          <a:p>
            <a:r>
              <a:rPr lang="en-US" dirty="0" err="1"/>
              <a:t>ZappySys</a:t>
            </a:r>
            <a:r>
              <a:rPr lang="en-US" dirty="0"/>
              <a:t>. (2015, Nov 26).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8A3A-F1F4-6140-9602-DCB66C69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47A7-8A85-9542-B5F0-870FAE4F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 JavaScript Object Notation</a:t>
            </a:r>
          </a:p>
          <a:p>
            <a:r>
              <a:rPr lang="en-US" dirty="0"/>
              <a:t>A format used in RESTful APIs</a:t>
            </a:r>
          </a:p>
          <a:p>
            <a:r>
              <a:rPr lang="en-US" dirty="0"/>
              <a:t>The most widely used data format for data interchange on the web</a:t>
            </a:r>
          </a:p>
          <a:p>
            <a:r>
              <a:rPr lang="en-US" dirty="0"/>
              <a:t>A data format that is both human-readable and machine-readable</a:t>
            </a:r>
          </a:p>
          <a:p>
            <a:r>
              <a:rPr lang="en-US" dirty="0"/>
              <a:t>Built on two structures:</a:t>
            </a:r>
          </a:p>
          <a:p>
            <a:pPr lvl="1"/>
            <a:r>
              <a:rPr lang="en-US" dirty="0"/>
              <a:t>Collection of name/value pairs</a:t>
            </a:r>
          </a:p>
          <a:p>
            <a:pPr lvl="1"/>
            <a:r>
              <a:rPr lang="en-US" dirty="0"/>
              <a:t>Ordered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298883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3B5E-A31B-704E-A20E-E10A98C1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 – name/value pairs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17416-5AE4-BB47-9AED-5D724995A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910" y="2603500"/>
            <a:ext cx="4196493" cy="3416300"/>
          </a:xfrm>
        </p:spPr>
      </p:pic>
    </p:spTree>
    <p:extLst>
      <p:ext uri="{BB962C8B-B14F-4D97-AF65-F5344CB8AC3E}">
        <p14:creationId xmlns:p14="http://schemas.microsoft.com/office/powerpoint/2010/main" val="65927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7EC-FB94-2743-98D9-EDE66502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 – ordered list of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7E6D3-525C-994E-845E-85608A2B5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743" y="2603500"/>
            <a:ext cx="3622826" cy="3416300"/>
          </a:xfrm>
        </p:spPr>
      </p:pic>
    </p:spTree>
    <p:extLst>
      <p:ext uri="{BB962C8B-B14F-4D97-AF65-F5344CB8AC3E}">
        <p14:creationId xmlns:p14="http://schemas.microsoft.com/office/powerpoint/2010/main" val="368462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C03A-2A27-4445-9E06-2047EF9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9A58-191B-0543-BAC2-E138DB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API is a specification for requesting and receiving documents over the web</a:t>
            </a:r>
          </a:p>
          <a:p>
            <a:r>
              <a:rPr lang="en-US" dirty="0"/>
              <a:t>JSON API defines how resources are structured</a:t>
            </a:r>
          </a:p>
          <a:p>
            <a:r>
              <a:rPr lang="en-US" dirty="0"/>
              <a:t>Designed to minimize both number of requests and amount of data transmitted between clients and servers</a:t>
            </a:r>
          </a:p>
          <a:p>
            <a:r>
              <a:rPr lang="en-US" dirty="0"/>
              <a:t>Does not compromise readability, flexibility or discoverability</a:t>
            </a:r>
          </a:p>
        </p:txBody>
      </p:sp>
    </p:spTree>
    <p:extLst>
      <p:ext uri="{BB962C8B-B14F-4D97-AF65-F5344CB8AC3E}">
        <p14:creationId xmlns:p14="http://schemas.microsoft.com/office/powerpoint/2010/main" val="295410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1E5E-A663-724D-B2EA-9077F52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JSON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1341-1C31-6645-BFA2-37C90881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Compound Documents – resources which include the data of included relations</a:t>
            </a:r>
          </a:p>
          <a:p>
            <a:r>
              <a:rPr lang="en-US" dirty="0"/>
              <a:t>Allows specifying what relations to include in the response</a:t>
            </a:r>
          </a:p>
          <a:p>
            <a:r>
              <a:rPr lang="en-US" dirty="0"/>
              <a:t>Allows sparse </a:t>
            </a:r>
            <a:r>
              <a:rPr lang="en-US" dirty="0" err="1"/>
              <a:t>fieldsets</a:t>
            </a:r>
            <a:r>
              <a:rPr lang="en-US" dirty="0"/>
              <a:t> – including only the fields you need in the response</a:t>
            </a:r>
          </a:p>
          <a:p>
            <a:r>
              <a:rPr lang="en-US" dirty="0"/>
              <a:t>Can support sorting, pagination, and filtering</a:t>
            </a:r>
          </a:p>
          <a:p>
            <a:r>
              <a:rPr lang="en-US" dirty="0"/>
              <a:t>Uses the standard HTTP verbs to communicate actions - GET, POST, PATCH and DELETE</a:t>
            </a:r>
          </a:p>
        </p:txBody>
      </p:sp>
    </p:spTree>
    <p:extLst>
      <p:ext uri="{BB962C8B-B14F-4D97-AF65-F5344CB8AC3E}">
        <p14:creationId xmlns:p14="http://schemas.microsoft.com/office/powerpoint/2010/main" val="33421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22A2-2312-4947-AC06-3F8ED9A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JSON APIs differ from SOAP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AA2A-C998-474A-AA9E-B02DD3D4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API uses the XML format, which is not as straightforward to use as the JSON format</a:t>
            </a:r>
          </a:p>
          <a:p>
            <a:r>
              <a:rPr lang="en-US" dirty="0"/>
              <a:t>JSON API is truly RESTful, whereas SOAP API cannot be RESTful</a:t>
            </a:r>
          </a:p>
          <a:p>
            <a:r>
              <a:rPr lang="en-US" dirty="0"/>
              <a:t>JSON API data can either be in the form of a single object or an array</a:t>
            </a:r>
          </a:p>
        </p:txBody>
      </p:sp>
    </p:spTree>
    <p:extLst>
      <p:ext uri="{BB962C8B-B14F-4D97-AF65-F5344CB8AC3E}">
        <p14:creationId xmlns:p14="http://schemas.microsoft.com/office/powerpoint/2010/main" val="1278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15AE-12A4-4C4F-B444-55F710FD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API structure vs JSON API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B151-9112-F343-9C03-F2B1A146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SOAP API consists of:</a:t>
            </a:r>
          </a:p>
          <a:p>
            <a:pPr lvl="1"/>
            <a:r>
              <a:rPr lang="en-US" dirty="0"/>
              <a:t>An Envelope (required) – the starting and ending tags of the message</a:t>
            </a:r>
          </a:p>
          <a:p>
            <a:pPr lvl="1"/>
            <a:r>
              <a:rPr lang="en-US" dirty="0"/>
              <a:t>A Header (optional) – contains the optional attributes of the message</a:t>
            </a:r>
          </a:p>
          <a:p>
            <a:pPr lvl="1"/>
            <a:r>
              <a:rPr lang="en-US" dirty="0"/>
              <a:t>A Body (required) – contains the XML data to transmit</a:t>
            </a:r>
          </a:p>
          <a:p>
            <a:pPr lvl="1"/>
            <a:r>
              <a:rPr lang="en-US" dirty="0"/>
              <a:t>A Fault (required) – carries information about errors occurring</a:t>
            </a:r>
          </a:p>
          <a:p>
            <a:r>
              <a:rPr lang="en-US" dirty="0"/>
              <a:t>A JSON API consists of:</a:t>
            </a:r>
          </a:p>
          <a:p>
            <a:pPr lvl="1"/>
            <a:r>
              <a:rPr lang="en-US" dirty="0"/>
              <a:t>A Request Header</a:t>
            </a:r>
          </a:p>
          <a:p>
            <a:pPr lvl="1"/>
            <a:r>
              <a:rPr lang="en-US" dirty="0"/>
              <a:t>A Request Body</a:t>
            </a:r>
          </a:p>
          <a:p>
            <a:pPr lvl="1"/>
            <a:r>
              <a:rPr lang="en-US" dirty="0"/>
              <a:t>A Response Body</a:t>
            </a:r>
          </a:p>
        </p:txBody>
      </p:sp>
    </p:spTree>
    <p:extLst>
      <p:ext uri="{BB962C8B-B14F-4D97-AF65-F5344CB8AC3E}">
        <p14:creationId xmlns:p14="http://schemas.microsoft.com/office/powerpoint/2010/main" val="155654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0B01-63BD-F74D-B550-E5A1FF89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Request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10E9-C373-7B46-B584-5F521567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the HTTP Verb for the action requested</a:t>
            </a:r>
          </a:p>
          <a:p>
            <a:pPr lvl="1"/>
            <a:r>
              <a:rPr lang="en-US" dirty="0"/>
              <a:t>GET, POST, PUT, PATCH, DELETE</a:t>
            </a:r>
          </a:p>
          <a:p>
            <a:r>
              <a:rPr lang="en-US" dirty="0"/>
              <a:t>Includes the media type of the body content (not necessary with GET request)</a:t>
            </a:r>
          </a:p>
          <a:p>
            <a:pPr lvl="1"/>
            <a:r>
              <a:rPr lang="en-US" dirty="0"/>
              <a:t>Content-Type: application/</a:t>
            </a:r>
            <a:r>
              <a:rPr lang="en-US" dirty="0" err="1"/>
              <a:t>vnd.api+json</a:t>
            </a:r>
            <a:endParaRPr lang="en-US" dirty="0"/>
          </a:p>
          <a:p>
            <a:r>
              <a:rPr lang="en-US" dirty="0"/>
              <a:t>Includes the media type accepted as a response</a:t>
            </a:r>
          </a:p>
          <a:p>
            <a:pPr lvl="1"/>
            <a:r>
              <a:rPr lang="en-US" dirty="0"/>
              <a:t>Accept: application/</a:t>
            </a:r>
            <a:r>
              <a:rPr lang="en-US" dirty="0" err="1"/>
              <a:t>vnd.api+json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21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663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JSON APIs</vt:lpstr>
      <vt:lpstr>What is JSON?</vt:lpstr>
      <vt:lpstr>JSON Example – name/value pairs</vt:lpstr>
      <vt:lpstr>JSON Example – ordered list of values</vt:lpstr>
      <vt:lpstr>What is a JSON API?</vt:lpstr>
      <vt:lpstr>Features of a JSON API</vt:lpstr>
      <vt:lpstr>How JSON APIs differ from SOAP APIs</vt:lpstr>
      <vt:lpstr>SOAP API structure vs JSON API structure</vt:lpstr>
      <vt:lpstr>JSON Request Header</vt:lpstr>
      <vt:lpstr>JSON Request Body</vt:lpstr>
      <vt:lpstr>JSON Response Body</vt:lpstr>
      <vt:lpstr>End-to-end flow of a JSON API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APIs</dc:title>
  <dc:creator>Tarvin, David (drtarvin)</dc:creator>
  <cp:lastModifiedBy>Tarvin, David (drtarvin)</cp:lastModifiedBy>
  <cp:revision>2</cp:revision>
  <dcterms:created xsi:type="dcterms:W3CDTF">2019-05-27T01:52:25Z</dcterms:created>
  <dcterms:modified xsi:type="dcterms:W3CDTF">2019-05-27T01:58:35Z</dcterms:modified>
</cp:coreProperties>
</file>