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7"/>
  </p:normalViewPr>
  <p:slideViewPr>
    <p:cSldViewPr snapToGrid="0" snapToObjects="1" showGuides="1">
      <p:cViewPr varScale="1">
        <p:scale>
          <a:sx n="88" d="100"/>
          <a:sy n="88" d="100"/>
        </p:scale>
        <p:origin x="184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6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1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8/11/19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25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rement.com/on-call/crafting-sustainable-on-call-rotati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403FF-9C12-6F43-8DF8-BDFC97D4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F8E00-F6CE-5F41-A68D-21C66A21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rgbClr val="1F2D29"/>
                </a:solidFill>
              </a:rPr>
              <a:t>David Tarvin, Bellevue University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59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90223-9F7E-0345-8E3E-385428D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Answers To Sleep Disruption </a:t>
            </a:r>
            <a:br>
              <a:rPr lang="en-US" sz="4400">
                <a:solidFill>
                  <a:srgbClr val="1F2D29"/>
                </a:solidFill>
              </a:rPr>
            </a:br>
            <a:r>
              <a:rPr lang="en-US" sz="4400">
                <a:solidFill>
                  <a:srgbClr val="1F2D29"/>
                </a:solidFill>
              </a:rPr>
              <a:t>And Alert Fatigue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4FEE-5791-A546-832D-6A5E6EA9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rgbClr val="1F2D29"/>
                </a:solidFill>
              </a:rPr>
              <a:t>Have a “follow the sun” rotation if your company reaches across multiple time zones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Schedule rotations across different time zones so each rotation is on-call during their waking hours</a:t>
            </a:r>
          </a:p>
          <a:p>
            <a:r>
              <a:rPr lang="en-US" sz="1500">
                <a:solidFill>
                  <a:srgbClr val="1F2D29"/>
                </a:solidFill>
              </a:rPr>
              <a:t>Audit all configured alerts and ask team which alerts truly need to wake someone up off-hours and which can wait until morning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An engineer or developer who is sleep-deprived will not work at their best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Tracking alerts can show the effectiveness of your on-call rotation and its impact on sleep over time</a:t>
            </a:r>
          </a:p>
          <a:p>
            <a:r>
              <a:rPr lang="en-US" sz="1500">
                <a:solidFill>
                  <a:srgbClr val="1F2D29"/>
                </a:solidFill>
              </a:rPr>
              <a:t>Allow on-call personnel that were handling alerts during the night to sleep in</a:t>
            </a:r>
          </a:p>
        </p:txBody>
      </p:sp>
    </p:spTree>
    <p:extLst>
      <p:ext uri="{BB962C8B-B14F-4D97-AF65-F5344CB8AC3E}">
        <p14:creationId xmlns:p14="http://schemas.microsoft.com/office/powerpoint/2010/main" val="103820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4C12E7-6D1A-E542-86D1-5EE07DD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Answers To Work Disruption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7CDD-FE43-7349-AB00-E7C0F99C2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1F2D29"/>
                </a:solidFill>
              </a:rPr>
              <a:t>Factor on-call rotations into long-term planning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On-call person may not be able to make deadlines and may need support from the rest of the team</a:t>
            </a:r>
          </a:p>
          <a:p>
            <a:r>
              <a:rPr lang="en-US" sz="1600">
                <a:solidFill>
                  <a:srgbClr val="1F2D29"/>
                </a:solidFill>
              </a:rPr>
              <a:t>Instead of making the on-call person responsible for fixing the problem discovered on rotation, make them responsible for planning or distributing the work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Expectation is that the rest of the team is willing to help out with the completion of the work that is generated</a:t>
            </a:r>
          </a:p>
        </p:txBody>
      </p:sp>
    </p:spTree>
    <p:extLst>
      <p:ext uri="{BB962C8B-B14F-4D97-AF65-F5344CB8AC3E}">
        <p14:creationId xmlns:p14="http://schemas.microsoft.com/office/powerpoint/2010/main" val="245534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C0B3A-0B1F-1140-B5A6-7B0A9097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Answers To Disruption </a:t>
            </a:r>
            <a:br>
              <a:rPr lang="en-US" sz="4400">
                <a:solidFill>
                  <a:srgbClr val="1F2D29"/>
                </a:solidFill>
              </a:rPr>
            </a:br>
            <a:r>
              <a:rPr lang="en-US" sz="4400">
                <a:solidFill>
                  <a:srgbClr val="1F2D29"/>
                </a:solidFill>
              </a:rPr>
              <a:t>Of Work-Life Balance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5383-4CC3-C84A-9844-6DECE9B4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Experiment with the length and scheduling of the shifts to find a schedule that works for at least most of the people involved</a:t>
            </a:r>
          </a:p>
          <a:p>
            <a:pPr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Be aware of the impact that on-call has on people with less privilege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E.g. people who have to spend time taking care of children or family members</a:t>
            </a:r>
          </a:p>
          <a:p>
            <a:pPr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Encourage people to try and maintain as much of their regular schedule as possible</a:t>
            </a:r>
          </a:p>
          <a:p>
            <a:pPr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On-call people should explain what on-call means to their family, friends, etc., and should make up for any missed family/friend time once shift is over</a:t>
            </a:r>
          </a:p>
        </p:txBody>
      </p:sp>
    </p:spTree>
    <p:extLst>
      <p:ext uri="{BB962C8B-B14F-4D97-AF65-F5344CB8AC3E}">
        <p14:creationId xmlns:p14="http://schemas.microsoft.com/office/powerpoint/2010/main" val="882752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18CFF-95BA-6941-902A-482F6728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4D64-314F-5843-826C-760C24132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1F2D29"/>
                </a:solidFill>
              </a:rPr>
              <a:t>Gene Kim, et al. (2016). The DevOps Handbook: How To Create World-Class Agility, Reliability, &amp; Security In Technology Organizations (book).</a:t>
            </a:r>
          </a:p>
          <a:p>
            <a:r>
              <a:rPr lang="en-US" sz="1600" dirty="0">
                <a:solidFill>
                  <a:srgbClr val="1F2D29"/>
                </a:solidFill>
              </a:rPr>
              <a:t>On-Call Rotations And Schedules (article). (no author). (n.d.). Retrieved from </a:t>
            </a:r>
            <a:r>
              <a:rPr lang="en-US" sz="1600" dirty="0">
                <a:solidFill>
                  <a:srgbClr val="1F2D29"/>
                </a:solidFill>
                <a:hlinkClick r:id="rId3"/>
              </a:rPr>
              <a:t>https://www.pagerduty.com/resources/learn/call-rotations-schedules/</a:t>
            </a:r>
            <a:endParaRPr lang="en-US" sz="1600" dirty="0">
              <a:solidFill>
                <a:srgbClr val="1F2D29"/>
              </a:solidFill>
            </a:endParaRPr>
          </a:p>
          <a:p>
            <a:r>
              <a:rPr lang="en-US" sz="1600" dirty="0" err="1">
                <a:solidFill>
                  <a:srgbClr val="1F2D29"/>
                </a:solidFill>
              </a:rPr>
              <a:t>Ryn</a:t>
            </a:r>
            <a:r>
              <a:rPr lang="en-US" sz="1600" dirty="0">
                <a:solidFill>
                  <a:srgbClr val="1F2D29"/>
                </a:solidFill>
              </a:rPr>
              <a:t> Daniels. (2017, Apr). Crafting Sustainable On-Call Rotations (article). Retrieved from </a:t>
            </a:r>
            <a:r>
              <a:rPr lang="en-US" sz="1600" dirty="0">
                <a:solidFill>
                  <a:srgbClr val="1F2D29"/>
                </a:solidFill>
                <a:hlinkClick r:id="rId4"/>
              </a:rPr>
              <a:t>https://increment.com/on-call/crafting-sustainable-on-call-rotations/</a:t>
            </a:r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68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DF984-8720-3D47-ADAE-D6214B9E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What Are Pager Rotation Duties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2BF5-C258-7242-9682-E40EC7A8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1F2D29"/>
                </a:solidFill>
              </a:rPr>
              <a:t>Traditionally involved operations engineers within an organization being put on an on-call rotation to fix issues for software services as they arise</a:t>
            </a:r>
          </a:p>
          <a:p>
            <a:r>
              <a:rPr lang="en-US" sz="1600">
                <a:solidFill>
                  <a:srgbClr val="1F2D29"/>
                </a:solidFill>
              </a:rPr>
              <a:t>When something breaks, the on-call engineer gets paged and must immediately take action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Fix the issue quickly; or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Escalate it if they can’t fix it</a:t>
            </a:r>
          </a:p>
          <a:p>
            <a:r>
              <a:rPr lang="en-US" sz="1600">
                <a:solidFill>
                  <a:srgbClr val="1F2D29"/>
                </a:solidFill>
              </a:rPr>
              <a:t>On-call person must be available to perform troubleshooting at any point during their shift</a:t>
            </a:r>
          </a:p>
        </p:txBody>
      </p:sp>
    </p:spTree>
    <p:extLst>
      <p:ext uri="{BB962C8B-B14F-4D97-AF65-F5344CB8AC3E}">
        <p14:creationId xmlns:p14="http://schemas.microsoft.com/office/powerpoint/2010/main" val="1239359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E0E03-9DE3-274F-A4FE-0057F168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Problem With Traditional Pager Rotations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CA18-2F88-9348-9843-4784CF30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500">
                <a:solidFill>
                  <a:srgbClr val="1F2D29"/>
                </a:solidFill>
              </a:rPr>
              <a:t>Developers would “throw code over the wall” and leave the operation and maintenance of the code to the operations team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Developers felt less ownership of impacting the customer experience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Developers didn’t have experience handling production workloads, making it more likely to deliver non-performant code</a:t>
            </a:r>
          </a:p>
          <a:p>
            <a:r>
              <a:rPr lang="en-US" sz="1500">
                <a:solidFill>
                  <a:srgbClr val="1F2D29"/>
                </a:solidFill>
              </a:rPr>
              <a:t>Operations engineers would take longer to fix broken code written by someone else</a:t>
            </a:r>
          </a:p>
          <a:p>
            <a:pPr lvl="1"/>
            <a:r>
              <a:rPr lang="en-US" sz="1500">
                <a:solidFill>
                  <a:srgbClr val="1F2D29"/>
                </a:solidFill>
              </a:rPr>
              <a:t>Would often have to escalate to the developer anyway</a:t>
            </a:r>
          </a:p>
          <a:p>
            <a:r>
              <a:rPr lang="en-US" sz="1500">
                <a:solidFill>
                  <a:srgbClr val="1F2D29"/>
                </a:solidFill>
              </a:rPr>
              <a:t>Developers might not make the issue a priority, leading to recurring for weeks, months or even years</a:t>
            </a:r>
          </a:p>
        </p:txBody>
      </p:sp>
    </p:spTree>
    <p:extLst>
      <p:ext uri="{BB962C8B-B14F-4D97-AF65-F5344CB8AC3E}">
        <p14:creationId xmlns:p14="http://schemas.microsoft.com/office/powerpoint/2010/main" val="155010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46270-86D8-2047-8AEE-20261C2A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Solution To Problems With Traditional Pager Rotations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BE5F-64AB-4147-BAC3-F9F98544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Have developers, development managers, and architects take on pager rotation duties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Everyone in the value stream gets feedback on any architectural and coding decisions they make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Operations doesn’t feel isolated or struggle alone with code-related production issues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Everyone helps find proper balance between fixing production defects and developing new functionality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solidFill>
                  <a:srgbClr val="1F2D29"/>
                </a:solidFill>
              </a:rPr>
              <a:t>Helps development management see that business goals are not achieved simply because features are marked as done</a:t>
            </a:r>
          </a:p>
          <a:p>
            <a:pPr lvl="1">
              <a:lnSpc>
                <a:spcPct val="110000"/>
              </a:lnSpc>
            </a:pPr>
            <a:endParaRPr lang="en-US" sz="16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5BF13-F46A-FF4C-9620-B779A17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Problems With All Pager Rotations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5E93-5862-2244-BE51-A8FDCB86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Disruptive to sleep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Woken up during the night to deal with alerts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Disruptive to regular work on-call person is trying to get done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On-call person is expected to fix all the problems discovered during their rotation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Disruptive to work-life balance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Not only having to spend too much time with work, but also feeling like you can’t schedule anything in your personal life because of the possibility of on-call rotation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Alert fatigue</a:t>
            </a:r>
          </a:p>
          <a:p>
            <a:pPr lvl="1">
              <a:lnSpc>
                <a:spcPct val="110000"/>
              </a:lnSpc>
            </a:pPr>
            <a:r>
              <a:rPr lang="en-US" sz="1400">
                <a:solidFill>
                  <a:srgbClr val="1F2D29"/>
                </a:solidFill>
              </a:rPr>
              <a:t>Too many alerts on issues that do not necessarily require immediate action</a:t>
            </a:r>
          </a:p>
        </p:txBody>
      </p:sp>
    </p:spTree>
    <p:extLst>
      <p:ext uri="{BB962C8B-B14F-4D97-AF65-F5344CB8AC3E}">
        <p14:creationId xmlns:p14="http://schemas.microsoft.com/office/powerpoint/2010/main" val="296649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53FBB0-85E8-1447-BA4F-3599C4B3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Pest Practices For Pager Rotations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D1DB-8956-984C-812F-84B8B3D7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Consider software for automation</a:t>
            </a:r>
          </a:p>
          <a:p>
            <a:pPr lvl="1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Automatically routes notifications via on-call persons preferred contact methods based on pre-defined schedules</a:t>
            </a:r>
          </a:p>
          <a:p>
            <a:pPr lvl="2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Saves time and minimizes overhead</a:t>
            </a:r>
          </a:p>
          <a:p>
            <a:pPr lvl="2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Removes several steps in getting the right information to the right person when every minute counts</a:t>
            </a:r>
          </a:p>
          <a:p>
            <a:pPr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Define escalation policies</a:t>
            </a:r>
          </a:p>
          <a:p>
            <a:pPr lvl="1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Determine who should be in respective lines of defense and what actions must take place when incident occurs</a:t>
            </a:r>
          </a:p>
          <a:p>
            <a:pPr lvl="2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First tier – software engineer who wrote the code</a:t>
            </a:r>
          </a:p>
          <a:p>
            <a:pPr lvl="2">
              <a:lnSpc>
                <a:spcPct val="110000"/>
              </a:lnSpc>
            </a:pPr>
            <a:r>
              <a:rPr lang="en-US" sz="1100">
                <a:solidFill>
                  <a:srgbClr val="1F2D29"/>
                </a:solidFill>
              </a:rPr>
              <a:t>Second tier – operations engineer who understands the underlying network and hardware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157114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F7A76-3DF0-E74F-9A5B-BC4D7014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Best Practices (cont’d)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3504-7E9D-9441-A9EA-1A4ECB7E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1F2D29"/>
                </a:solidFill>
              </a:rPr>
              <a:t>Set up teams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Define teams of individuals that have on-call responsibilities for every service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Set up both service and server-level monitoring and dashboards for teams to understand system performance and health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Any issue should route to the on-call person, who should also be able to immediately recruit other teammates as needed to collaborate on issue resolution</a:t>
            </a:r>
          </a:p>
          <a:p>
            <a:pPr lvl="2"/>
            <a:r>
              <a:rPr lang="en-US">
                <a:solidFill>
                  <a:srgbClr val="1F2D29"/>
                </a:solidFill>
              </a:rPr>
              <a:t>Need to have some sort of collaboration tool (conferencing or chat)</a:t>
            </a:r>
          </a:p>
        </p:txBody>
      </p:sp>
    </p:spTree>
    <p:extLst>
      <p:ext uri="{BB962C8B-B14F-4D97-AF65-F5344CB8AC3E}">
        <p14:creationId xmlns:p14="http://schemas.microsoft.com/office/powerpoint/2010/main" val="28527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0FE0C-5FF4-A940-B3F3-4B0727DF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Best Practices (cont’d)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12A6-AA43-EF4F-8429-94BC0D65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Establish time limits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If first responder doesn’t take action within the timeframe, issue automatically gets escalated and won’t be missed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Enable easy overrides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Make sure there’s an easy way for people to swap shifts as needed should an unexpected event come up (e.g. appointment, PTO)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Ensure 24x7 Coverage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Lay out shifts to find any gaps</a:t>
            </a:r>
          </a:p>
          <a:p>
            <a:pPr lvl="1">
              <a:lnSpc>
                <a:spcPct val="110000"/>
              </a:lnSpc>
            </a:pPr>
            <a:r>
              <a:rPr lang="en-US" sz="1500">
                <a:solidFill>
                  <a:srgbClr val="1F2D29"/>
                </a:solidFill>
              </a:rPr>
              <a:t>Ensure complete coverage that takes time zones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108036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59FDA-A22F-BD43-9D9A-C07488A7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Best Practices (cont’d)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8B8D-1A3E-064B-AB91-A38D51F9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1F2D29"/>
                </a:solidFill>
              </a:rPr>
              <a:t>Transparency and communication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Keep everyone in the loop about changes to the schedule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No one should be caught off guard or unknowingly have a weekend ruined because of a last minute change that wasn’t communicated</a:t>
            </a:r>
          </a:p>
          <a:p>
            <a:r>
              <a:rPr lang="en-US" sz="1600">
                <a:solidFill>
                  <a:srgbClr val="1F2D29"/>
                </a:solidFill>
              </a:rPr>
              <a:t>Be aware of on-call hours</a:t>
            </a:r>
          </a:p>
          <a:p>
            <a:pPr lvl="1"/>
            <a:r>
              <a:rPr lang="en-US" sz="1600">
                <a:solidFill>
                  <a:srgbClr val="1F2D29"/>
                </a:solidFill>
              </a:rPr>
              <a:t>Have an on-call timeline so people can get ahead of knowing when they’ll be on on-call duty and when they’ll be off</a:t>
            </a:r>
          </a:p>
          <a:p>
            <a:pPr lvl="2"/>
            <a:r>
              <a:rPr lang="en-US">
                <a:solidFill>
                  <a:srgbClr val="1F2D29"/>
                </a:solidFill>
              </a:rPr>
              <a:t>This way they never miss a shift and can plan activities accordingly</a:t>
            </a:r>
          </a:p>
        </p:txBody>
      </p:sp>
    </p:spTree>
    <p:extLst>
      <p:ext uri="{BB962C8B-B14F-4D97-AF65-F5344CB8AC3E}">
        <p14:creationId xmlns:p14="http://schemas.microsoft.com/office/powerpoint/2010/main" val="1886164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Macintosh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Pager Rotation Duties</vt:lpstr>
      <vt:lpstr>What Are Pager Rotation Duties</vt:lpstr>
      <vt:lpstr>Problem With Traditional Pager Rotations</vt:lpstr>
      <vt:lpstr>Solution To Problems With Traditional Pager Rotations</vt:lpstr>
      <vt:lpstr>Problems With All Pager Rotations</vt:lpstr>
      <vt:lpstr>Pest Practices For Pager Rotations</vt:lpstr>
      <vt:lpstr>Best Practices (cont’d)</vt:lpstr>
      <vt:lpstr>Best Practices (cont’d)</vt:lpstr>
      <vt:lpstr>Best Practices (cont’d)</vt:lpstr>
      <vt:lpstr>Answers To Sleep Disruption  And Alert Fatigue</vt:lpstr>
      <vt:lpstr>Answers To Work Disruption</vt:lpstr>
      <vt:lpstr>Answers To Disruption  Of Work-Life Balance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Rotation Duties</dc:title>
  <dc:creator>Tarvin, David (drtarvin)</dc:creator>
  <cp:lastModifiedBy>Tarvin, David (drtarvin)</cp:lastModifiedBy>
  <cp:revision>1</cp:revision>
  <dcterms:created xsi:type="dcterms:W3CDTF">2019-08-12T01:00:44Z</dcterms:created>
  <dcterms:modified xsi:type="dcterms:W3CDTF">2019-08-12T01:01:27Z</dcterms:modified>
</cp:coreProperties>
</file>