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833B1C-FE68-4A44-A46D-9F1441D1B24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1597E6EC-FD2C-4CD5-A9D2-3329BEAC477F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9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F9-9EA1-4E83-8D39-65FB403F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 Object Model</a:t>
            </a:r>
            <a:b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97E2-01B4-4A7D-8C60-F5CE193E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0464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683-110D-4D37-A0FD-449F37C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do we need to put the &lt;script&gt; tag at the end of the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2E94-8AA8-48AC-A1A5-AAB227F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gets constructed from the top down</a:t>
            </a:r>
          </a:p>
          <a:p>
            <a:r>
              <a:rPr lang="en-US" dirty="0"/>
              <a:t>If a &lt;script&gt; tag is in the &lt;head&gt; element, the script will most likely be loaded and run before the rest of the DOM is constructed</a:t>
            </a:r>
          </a:p>
          <a:p>
            <a:r>
              <a:rPr lang="en-US" dirty="0"/>
              <a:t>If that &lt;script&gt; tag refers to an element in the DOM, that element will not be there when the script is run</a:t>
            </a:r>
          </a:p>
        </p:txBody>
      </p:sp>
    </p:spTree>
    <p:extLst>
      <p:ext uri="{BB962C8B-B14F-4D97-AF65-F5344CB8AC3E}">
        <p14:creationId xmlns:p14="http://schemas.microsoft.com/office/powerpoint/2010/main" val="256836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E38-7AB6-47FF-A501-A48552A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778"/>
          </a:xfrm>
        </p:spPr>
        <p:txBody>
          <a:bodyPr/>
          <a:lstStyle/>
          <a:p>
            <a:r>
              <a:rPr lang="en-US" dirty="0"/>
              <a:t>Let’s test it! First in the head…</a:t>
            </a:r>
          </a:p>
        </p:txBody>
      </p:sp>
      <p:pic>
        <p:nvPicPr>
          <p:cNvPr id="1028" name="Picture 4" descr="https://ucarecdn.com/7cf60a47-54e9-4b8d-9164-fbd3dbefeca9/">
            <a:extLst>
              <a:ext uri="{FF2B5EF4-FFF2-40B4-BE49-F238E27FC236}">
                <a16:creationId xmlns:a16="http://schemas.microsoft.com/office/drawing/2014/main" id="{F9DAE6B9-282D-4A5C-9647-8FAE441E6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69496"/>
            <a:ext cx="7106409" cy="28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5C956-6E7E-4D7E-A782-917FB53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7" y="4485955"/>
            <a:ext cx="7106409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384-E5EC-4B70-B6D1-CFF6871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in the head - result</a:t>
            </a:r>
          </a:p>
        </p:txBody>
      </p:sp>
      <p:pic>
        <p:nvPicPr>
          <p:cNvPr id="2050" name="Picture 2" descr="https://ucarecdn.com/33509b0b-d105-4435-a850-0eda7a6b83b0/">
            <a:extLst>
              <a:ext uri="{FF2B5EF4-FFF2-40B4-BE49-F238E27FC236}">
                <a16:creationId xmlns:a16="http://schemas.microsoft.com/office/drawing/2014/main" id="{96149D4B-C2C9-4E59-A8B1-233B68C23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4" y="3217021"/>
            <a:ext cx="6756747" cy="18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863-0ADB-4266-BB4D-366533A9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place it at the bottom of the body…</a:t>
            </a:r>
          </a:p>
        </p:txBody>
      </p:sp>
      <p:pic>
        <p:nvPicPr>
          <p:cNvPr id="3074" name="Picture 2" descr="https://ucarecdn.com/35ff5be1-efe4-4171-bd19-52260a43407e/">
            <a:extLst>
              <a:ext uri="{FF2B5EF4-FFF2-40B4-BE49-F238E27FC236}">
                <a16:creationId xmlns:a16="http://schemas.microsoft.com/office/drawing/2014/main" id="{DB0C6EA3-D6CE-4BC4-8F58-86B56C354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86" y="2232720"/>
            <a:ext cx="7849003" cy="38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6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C3BB-B1F4-405D-B442-B8614CD2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at the bottom of the body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3DD4-8AFA-43DC-BF08-47040CDD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FDCB-5992-41C8-A38D-62D11944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3096526"/>
            <a:ext cx="8942020" cy="24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4F42-CFB6-43CF-9D40-44D32355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D64-881A-401A-A7CB-3DF72ACB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a specific node in the document by starting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following a hard-coded path of links is a bad idea</a:t>
            </a:r>
          </a:p>
          <a:p>
            <a:pPr lvl="1"/>
            <a:r>
              <a:rPr lang="en-US" dirty="0"/>
              <a:t>Bakes assumptions into our program about the precise structure of the document – a structure we may want to change later</a:t>
            </a:r>
          </a:p>
          <a:p>
            <a:pPr lvl="1"/>
            <a:r>
              <a:rPr lang="en-US" dirty="0"/>
              <a:t>Another complicating factor – text nodes are created even for the whitespace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76576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A9B4-430A-4DE8-9CC7-2E942E12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A0CBC-F5A1-4C49-AC0A-1FAEF0D29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8706" y="2056092"/>
            <a:ext cx="4395787" cy="19804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6AEC-D26E-4225-8231-D0B1CCABB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&lt;body&gt; does not have just three children (the &lt;h1&gt; and two &lt;p&gt;) but actually has seven</a:t>
            </a:r>
          </a:p>
          <a:p>
            <a:r>
              <a:rPr lang="en-US" dirty="0"/>
              <a:t>- The &lt;h1&gt;, the two &lt;p&gt;, plus the spaces before, after and between them</a:t>
            </a:r>
          </a:p>
          <a:p>
            <a:r>
              <a:rPr lang="en-US" dirty="0"/>
              <a:t>- If we want to get the </a:t>
            </a:r>
            <a:r>
              <a:rPr lang="en-US" dirty="0" err="1"/>
              <a:t>href</a:t>
            </a:r>
            <a:r>
              <a:rPr lang="en-US" dirty="0"/>
              <a:t> attribute of the link, we don’t want to say, “get the second child of the sixth child of the document body.”</a:t>
            </a:r>
          </a:p>
          <a:p>
            <a:r>
              <a:rPr lang="en-US" dirty="0"/>
              <a:t>- better to say “get the first link in the document.” And we can.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1D4A-9992-4887-BB10-8CD699C2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29" y="5565119"/>
            <a:ext cx="4396342" cy="4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538-A262-4B20-B8B7-D1E5ACA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F953-3036-4957-8583-97BABBAD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 nodes have a </a:t>
            </a:r>
            <a:r>
              <a:rPr lang="en-US" dirty="0" err="1"/>
              <a:t>getElementsByTagName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Collects all elements with the given tag name that are descendants of the give node</a:t>
            </a:r>
          </a:p>
          <a:p>
            <a:pPr lvl="1"/>
            <a:r>
              <a:rPr lang="en-US" dirty="0"/>
              <a:t>Returns them as an array-like object</a:t>
            </a:r>
          </a:p>
          <a:p>
            <a:r>
              <a:rPr lang="en-US" dirty="0"/>
              <a:t>To find a specific single node, give it an id attribute and use </a:t>
            </a:r>
            <a:r>
              <a:rPr lang="en-US" dirty="0" err="1"/>
              <a:t>document.getElementById</a:t>
            </a:r>
            <a:endParaRPr lang="en-US" dirty="0"/>
          </a:p>
          <a:p>
            <a:r>
              <a:rPr lang="en-US" dirty="0"/>
              <a:t>A similar method, </a:t>
            </a:r>
            <a:r>
              <a:rPr lang="en-US" dirty="0" err="1"/>
              <a:t>getElementsByClassName</a:t>
            </a:r>
            <a:r>
              <a:rPr lang="en-US" dirty="0"/>
              <a:t>, searches through all the contents of an element node and retrieves all elements that have the given string in their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28262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AF1-26D5-4BFD-AC73-C5EB9F6B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simplest way to get the </a:t>
            </a:r>
            <a:r>
              <a:rPr lang="en-US" dirty="0" err="1"/>
              <a:t>img</a:t>
            </a:r>
            <a:r>
              <a:rPr lang="en-US" dirty="0"/>
              <a:t> element from the HTML below?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1A724-79C9-4F64-A7D9-3E05E8A5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34972"/>
            <a:ext cx="8947150" cy="24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151-F1DA-4F4B-A669-427A845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and </a:t>
            </a:r>
            <a:r>
              <a:rPr lang="en-US" dirty="0" err="1"/>
              <a:t>querySelectorAll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532B-4ED7-4462-A32E-487FFBB0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is defined on both the document object and on element nodes</a:t>
            </a:r>
          </a:p>
          <a:p>
            <a:r>
              <a:rPr lang="en-US" dirty="0"/>
              <a:t>It takes a selector string and returns an array-like object containing all the elements that it matches</a:t>
            </a:r>
          </a:p>
          <a:p>
            <a:r>
              <a:rPr lang="en-US" dirty="0"/>
              <a:t>Unlike methods such as </a:t>
            </a:r>
            <a:r>
              <a:rPr lang="en-US" dirty="0" err="1"/>
              <a:t>getElementsByTagName</a:t>
            </a:r>
            <a:r>
              <a:rPr lang="en-US" dirty="0"/>
              <a:t>, the object returned by </a:t>
            </a:r>
            <a:r>
              <a:rPr lang="en-US" dirty="0" err="1"/>
              <a:t>querySelectorAll</a:t>
            </a:r>
            <a:r>
              <a:rPr lang="en-US" dirty="0"/>
              <a:t> is not live	</a:t>
            </a:r>
          </a:p>
          <a:p>
            <a:pPr lvl="1"/>
            <a:r>
              <a:rPr lang="en-US" dirty="0"/>
              <a:t>It wont change when you change the document</a:t>
            </a:r>
          </a:p>
          <a:p>
            <a:r>
              <a:rPr lang="en-US" dirty="0" err="1"/>
              <a:t>querySelector</a:t>
            </a:r>
            <a:r>
              <a:rPr lang="en-US" dirty="0"/>
              <a:t> is similar, but it returns only the first matching element, or null if no elements match</a:t>
            </a:r>
          </a:p>
          <a:p>
            <a:pPr lvl="1"/>
            <a:r>
              <a:rPr lang="en-US" dirty="0"/>
              <a:t>Useful if you want a specific,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42059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F7-C5F7-4D23-9ADE-41CA0B1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Document Object Model (DOM)?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693-50FA-420C-B136-F7D4BE11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7652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It is a representation of the HTML that makes up the web page</a:t>
            </a:r>
          </a:p>
          <a:p>
            <a:r>
              <a:rPr lang="en-US" dirty="0">
                <a:effectLst/>
              </a:rPr>
              <a:t>When a web page is loaded, the following happens:</a:t>
            </a:r>
          </a:p>
          <a:p>
            <a:pPr lvl="1"/>
            <a:r>
              <a:rPr lang="en-US" dirty="0">
                <a:effectLst/>
              </a:rPr>
              <a:t>The JavaScript engine analyzes the HTML</a:t>
            </a:r>
          </a:p>
          <a:p>
            <a:pPr lvl="1"/>
            <a:r>
              <a:rPr lang="en-US" dirty="0">
                <a:effectLst/>
              </a:rPr>
              <a:t>The JavaScript converts the HTML into an internal format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that the runtime environment can actually run.</a:t>
            </a:r>
          </a:p>
          <a:p>
            <a:pPr lvl="2"/>
            <a:r>
              <a:rPr lang="en-US" dirty="0">
                <a:effectLst/>
              </a:rPr>
              <a:t>This internal format is called the DOM tree. </a:t>
            </a:r>
          </a:p>
          <a:p>
            <a:pPr lvl="2"/>
            <a:r>
              <a:rPr lang="en-US" dirty="0">
                <a:effectLst/>
              </a:rPr>
              <a:t>The act of analyzing and converting is called parsing the document.</a:t>
            </a:r>
          </a:p>
          <a:p>
            <a:pPr lvl="1"/>
            <a:r>
              <a:rPr lang="en-US" dirty="0">
                <a:effectLst/>
              </a:rPr>
              <a:t>The browser then builds up a model of the document’s structure</a:t>
            </a:r>
          </a:p>
          <a:p>
            <a:pPr lvl="1"/>
            <a:r>
              <a:rPr lang="en-US" dirty="0">
                <a:effectLst/>
              </a:rPr>
              <a:t>The browser then uses the model to draw the page on the screen</a:t>
            </a:r>
          </a:p>
          <a:p>
            <a:r>
              <a:rPr lang="en-US" dirty="0">
                <a:effectLst/>
              </a:rPr>
              <a:t>The model of the document is a live data structure that you can read from and change</a:t>
            </a:r>
          </a:p>
          <a:p>
            <a:pPr lvl="1"/>
            <a:r>
              <a:rPr lang="en-US" dirty="0">
                <a:effectLst/>
              </a:rPr>
              <a:t>When it is modified, the page on the screen is updated to reflect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212012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F4-5DFA-4E86-9599-4C2823B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E445A-BC94-4FDC-BA72-CB888B76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24" y="2052638"/>
            <a:ext cx="5851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2A3-DB51-4D2C-A132-2E2871AD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CB33-75E7-424D-AAFC-8D106A7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 attributes, such as </a:t>
            </a:r>
            <a:r>
              <a:rPr lang="en-US" dirty="0" err="1"/>
              <a:t>href</a:t>
            </a:r>
            <a:r>
              <a:rPr lang="en-US" dirty="0"/>
              <a:t>, can be accessed through a property of the same name on the element’s DOM object</a:t>
            </a:r>
          </a:p>
          <a:p>
            <a:pPr lvl="1"/>
            <a:r>
              <a:rPr lang="en-US" dirty="0"/>
              <a:t>True for a limited set of commonly used standard attributes</a:t>
            </a:r>
          </a:p>
          <a:p>
            <a:r>
              <a:rPr lang="en-US" dirty="0"/>
              <a:t>BUT HTML allows you to set any attribute you want on nodes</a:t>
            </a:r>
          </a:p>
          <a:p>
            <a:pPr lvl="1"/>
            <a:r>
              <a:rPr lang="en-US" dirty="0"/>
              <a:t>This allows you to store extra information in a document</a:t>
            </a:r>
          </a:p>
          <a:p>
            <a:r>
              <a:rPr lang="en-US" dirty="0"/>
              <a:t>Made-up attributes will not be present as a property on the element’s node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r>
              <a:rPr lang="en-US" dirty="0"/>
              <a:t> methods to work with them</a:t>
            </a:r>
          </a:p>
          <a:p>
            <a:pPr lvl="1"/>
            <a:r>
              <a:rPr lang="en-US" dirty="0"/>
              <a:t>It is recommended to prefix such made-up attributes with data- to ensure they do not conflict with any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9849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238-9C7F-4FA2-B830-8AFD28B8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0" y="1143000"/>
            <a:ext cx="5092906" cy="186601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 HTML document is like a series of nested boxes. Tags such as &lt;body&gt; and &lt;/body&gt; enclose other tags, which in turn contain other tags or text.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06BF373-8AC6-44F7-85BE-A3F642888C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" r="313"/>
          <a:stretch>
            <a:fillRect/>
          </a:stretch>
        </p:blipFill>
        <p:spPr>
          <a:xfrm>
            <a:off x="6950075" y="1143000"/>
            <a:ext cx="409575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1D03-AA72-45B4-BD6D-75526F4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07" y="3657600"/>
            <a:ext cx="4556158" cy="2057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F9A1-9D24-4F40-A93A-F5CD85B8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0" y="3636335"/>
            <a:ext cx="5084979" cy="205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B78-F334-442C-9331-24E3E23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Document Object Model (DOM)?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4ED4-F70C-48BB-B4AE-E3092B9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44628" cy="4195481"/>
          </a:xfrm>
        </p:spPr>
        <p:txBody>
          <a:bodyPr/>
          <a:lstStyle/>
          <a:p>
            <a:r>
              <a:rPr lang="en-US" dirty="0"/>
              <a:t>The data structure the browser uses to represent the HTML document follows this nested box shape</a:t>
            </a:r>
          </a:p>
          <a:p>
            <a:r>
              <a:rPr lang="en-US" dirty="0"/>
              <a:t>For each box, there is an object with which we can interact to find out things such as:</a:t>
            </a:r>
          </a:p>
          <a:p>
            <a:pPr lvl="1"/>
            <a:r>
              <a:rPr lang="en-US" dirty="0"/>
              <a:t>What HTML tag it represents</a:t>
            </a:r>
          </a:p>
          <a:p>
            <a:pPr lvl="1"/>
            <a:r>
              <a:rPr lang="en-US" dirty="0"/>
              <a:t>Which boxes and text it contains</a:t>
            </a:r>
          </a:p>
          <a:p>
            <a:r>
              <a:rPr lang="en-US" dirty="0"/>
              <a:t>This representation is called the Document Object Model, or DOM, for short</a:t>
            </a:r>
          </a:p>
          <a:p>
            <a:r>
              <a:rPr lang="en-US" dirty="0"/>
              <a:t>The global variable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document</a:t>
            </a:r>
            <a:r>
              <a:rPr lang="en-US" dirty="0"/>
              <a:t> gives us access to these objects</a:t>
            </a:r>
          </a:p>
          <a:p>
            <a:pPr lvl="1"/>
            <a:r>
              <a:rPr lang="en-US" dirty="0"/>
              <a:t>Its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documentElement</a:t>
            </a:r>
            <a:r>
              <a:rPr lang="en-US" dirty="0"/>
              <a:t> property refers to the object representing the HTML tag</a:t>
            </a:r>
          </a:p>
          <a:p>
            <a:pPr lvl="1"/>
            <a:r>
              <a:rPr lang="en-US" dirty="0"/>
              <a:t>It also provides the properties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body</a:t>
            </a:r>
            <a:r>
              <a:rPr lang="en-US" dirty="0"/>
              <a:t>, which hold the objects for those elements</a:t>
            </a:r>
          </a:p>
        </p:txBody>
      </p:sp>
    </p:spTree>
    <p:extLst>
      <p:ext uri="{BB962C8B-B14F-4D97-AF65-F5344CB8AC3E}">
        <p14:creationId xmlns:p14="http://schemas.microsoft.com/office/powerpoint/2010/main" val="1355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535-72A7-4FE0-908A-6FA4DF4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6D64-92C4-4843-A46B-C845B0A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 is like a tree in that it is composed of many branches</a:t>
            </a:r>
          </a:p>
          <a:p>
            <a:pPr lvl="1"/>
            <a:r>
              <a:rPr lang="en-US" dirty="0"/>
              <a:t>Each element is referred to as a node</a:t>
            </a:r>
          </a:p>
          <a:p>
            <a:pPr lvl="1"/>
            <a:r>
              <a:rPr lang="en-US" dirty="0"/>
              <a:t>Each node may refer to other nodes, referred to as children, which in turn may have their own children</a:t>
            </a:r>
          </a:p>
          <a:p>
            <a:r>
              <a:rPr lang="en-US" dirty="0"/>
              <a:t>For a data structure to be a tree, it must have the following:</a:t>
            </a:r>
          </a:p>
          <a:p>
            <a:pPr lvl="1"/>
            <a:r>
              <a:rPr lang="en-US" dirty="0"/>
              <a:t>A branching structure</a:t>
            </a:r>
          </a:p>
          <a:p>
            <a:pPr lvl="1"/>
            <a:r>
              <a:rPr lang="en-US" dirty="0"/>
              <a:t>No cycles (a node may not contain itself, directly or indirectly)</a:t>
            </a:r>
          </a:p>
          <a:p>
            <a:pPr lvl="1"/>
            <a:r>
              <a:rPr lang="en-US" dirty="0"/>
              <a:t>A single, well-defined root (the root of the DOM is 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document.documentElement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E-D99F-43BE-9734-E13776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4D3-97BD-43C1-9549-FFC5519B0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for regular elements, which represent HTML tags, determine the structure of the document</a:t>
            </a:r>
          </a:p>
          <a:p>
            <a:r>
              <a:rPr lang="en-US" dirty="0"/>
              <a:t>Those nodes can have child nodes. An example is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document.body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/>
              <a:t>Some child nodes can be leaf nodes containing pieces of text or HTML comments</a:t>
            </a:r>
          </a:p>
          <a:p>
            <a:r>
              <a:rPr lang="en-US" dirty="0"/>
              <a:t>In the picture, the leaves are text nodes, and the arrows indicate parent-child relationships between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3E70E-F42F-469C-B7DD-EF4325B6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4953" y="2663720"/>
            <a:ext cx="4395788" cy="2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175-EFF7-42FA-82B2-916DE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394"/>
          </a:xfrm>
        </p:spPr>
        <p:txBody>
          <a:bodyPr/>
          <a:lstStyle/>
          <a:p>
            <a:r>
              <a:rPr lang="en-US" dirty="0"/>
              <a:t>Quiz Time!!!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C1D8C-BCE8-4671-B6B0-3E78415A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0" y="1212850"/>
            <a:ext cx="8672976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7C276-87A2-4240-B21F-999CF9BA3FDD}"/>
              </a:ext>
            </a:extLst>
          </p:cNvPr>
          <p:cNvSpPr txBox="1"/>
          <p:nvPr/>
        </p:nvSpPr>
        <p:spPr>
          <a:xfrm>
            <a:off x="1011800" y="3632200"/>
            <a:ext cx="867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many children does the body have?</a:t>
            </a:r>
          </a:p>
          <a:p>
            <a:r>
              <a:rPr lang="en-US" dirty="0"/>
              <a:t>How many root nodes are there?</a:t>
            </a:r>
          </a:p>
          <a:p>
            <a:r>
              <a:rPr lang="en-US" dirty="0"/>
              <a:t>Is DOCTYPE the root element?</a:t>
            </a:r>
          </a:p>
          <a:p>
            <a:r>
              <a:rPr lang="en-US" dirty="0"/>
              <a:t>Is the </a:t>
            </a:r>
            <a:r>
              <a:rPr lang="en-US" dirty="0" err="1"/>
              <a:t>img</a:t>
            </a:r>
            <a:r>
              <a:rPr lang="en-US" dirty="0"/>
              <a:t> element a node, given that it’s self closing?</a:t>
            </a:r>
          </a:p>
          <a:p>
            <a:r>
              <a:rPr lang="en-US" dirty="0"/>
              <a:t>Is the a node a child of anyone? If so, who?</a:t>
            </a:r>
          </a:p>
          <a:p>
            <a:r>
              <a:rPr lang="en-US" dirty="0"/>
              <a:t>How many total nodes are there in the tree?</a:t>
            </a:r>
          </a:p>
        </p:txBody>
      </p:sp>
    </p:spTree>
    <p:extLst>
      <p:ext uri="{BB962C8B-B14F-4D97-AF65-F5344CB8AC3E}">
        <p14:creationId xmlns:p14="http://schemas.microsoft.com/office/powerpoint/2010/main" val="34978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61-641D-4807-8777-B0120BA5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AE7-38E5-4994-AA32-2A26BE60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78222"/>
          </a:xfrm>
        </p:spPr>
        <p:txBody>
          <a:bodyPr/>
          <a:lstStyle/>
          <a:p>
            <a:r>
              <a:rPr lang="en-US" dirty="0"/>
              <a:t>Once the HTML is parsed in the browser, the DOM gets constructed </a:t>
            </a:r>
            <a:r>
              <a:rPr lang="en-US" i="1" dirty="0"/>
              <a:t>depth first</a:t>
            </a:r>
            <a:r>
              <a:rPr lang="en-US" dirty="0"/>
              <a:t> from top to bottom</a:t>
            </a:r>
          </a:p>
          <a:p>
            <a:r>
              <a:rPr lang="en-US" dirty="0"/>
              <a:t>This means the browser starts at the top, then includes elements down and deeper into nested elements before going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B23-F960-4282-8800-223000DF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3654155"/>
            <a:ext cx="4992688" cy="225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24CA-3A16-4725-9014-E91F113DC942}"/>
              </a:ext>
            </a:extLst>
          </p:cNvPr>
          <p:cNvSpPr txBox="1"/>
          <p:nvPr/>
        </p:nvSpPr>
        <p:spPr>
          <a:xfrm>
            <a:off x="6760723" y="3628417"/>
            <a:ext cx="289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--head</a:t>
            </a:r>
          </a:p>
          <a:p>
            <a:r>
              <a:rPr lang="en-US" dirty="0"/>
              <a:t>----title</a:t>
            </a:r>
          </a:p>
          <a:p>
            <a:r>
              <a:rPr lang="en-US" dirty="0"/>
              <a:t>--body</a:t>
            </a:r>
          </a:p>
          <a:p>
            <a:r>
              <a:rPr lang="en-US" dirty="0"/>
              <a:t>----h1</a:t>
            </a:r>
          </a:p>
          <a:p>
            <a:r>
              <a:rPr lang="en-US" dirty="0"/>
              <a:t>----p (first one)</a:t>
            </a:r>
          </a:p>
          <a:p>
            <a:r>
              <a:rPr lang="en-US" dirty="0"/>
              <a:t>----p (second one)</a:t>
            </a:r>
          </a:p>
          <a:p>
            <a:r>
              <a:rPr lang="en-US" dirty="0"/>
              <a:t>------a</a:t>
            </a:r>
          </a:p>
        </p:txBody>
      </p:sp>
    </p:spTree>
    <p:extLst>
      <p:ext uri="{BB962C8B-B14F-4D97-AF65-F5344CB8AC3E}">
        <p14:creationId xmlns:p14="http://schemas.microsoft.com/office/powerpoint/2010/main" val="38363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B10C-1517-4B30-ADB1-BA0AD0C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CDBC-52FC-4EBF-9C21-D75B122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6295075" cy="770106"/>
          </a:xfrm>
        </p:spPr>
        <p:txBody>
          <a:bodyPr/>
          <a:lstStyle/>
          <a:p>
            <a:r>
              <a:rPr lang="en-US" dirty="0"/>
              <a:t>In what order are these elements constructed?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6D0B8-5179-4E75-9A66-5592846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429000"/>
            <a:ext cx="6295075" cy="17214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95C0-29C7-4AFA-8C34-79996F1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7030" y="2514600"/>
            <a:ext cx="2443804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--head</a:t>
            </a:r>
          </a:p>
          <a:p>
            <a:pPr marL="0" indent="0">
              <a:buNone/>
            </a:pPr>
            <a:r>
              <a:rPr lang="en-US" dirty="0"/>
              <a:t>----title</a:t>
            </a:r>
          </a:p>
          <a:p>
            <a:pPr marL="0" indent="0">
              <a:buNone/>
            </a:pPr>
            <a:r>
              <a:rPr lang="en-US" dirty="0"/>
              <a:t>--body</a:t>
            </a:r>
          </a:p>
          <a:p>
            <a:pPr marL="0" indent="0">
              <a:buNone/>
            </a:pPr>
            <a:r>
              <a:rPr lang="en-US" dirty="0"/>
              <a:t>----h1</a:t>
            </a:r>
          </a:p>
          <a:p>
            <a:pPr marL="0" indent="0">
              <a:buNone/>
            </a:pPr>
            <a:r>
              <a:rPr lang="en-US" dirty="0"/>
              <a:t>----p (first one)</a:t>
            </a:r>
          </a:p>
          <a:p>
            <a:pPr marL="0" indent="0">
              <a:buNone/>
            </a:pPr>
            <a:r>
              <a:rPr lang="en-US" dirty="0"/>
              <a:t>------a</a:t>
            </a:r>
          </a:p>
          <a:p>
            <a:pPr marL="0" indent="0">
              <a:buNone/>
            </a:pPr>
            <a:r>
              <a:rPr lang="en-US" dirty="0"/>
              <a:t>----p (second one)</a:t>
            </a:r>
          </a:p>
          <a:p>
            <a:pPr marL="0" indent="0">
              <a:buNone/>
            </a:pPr>
            <a:r>
              <a:rPr lang="en-US" dirty="0"/>
              <a:t>------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3079</TotalTime>
  <Words>1181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Document Object Model (DOM)</vt:lpstr>
      <vt:lpstr>What is the Document Object Model (DOM)?</vt:lpstr>
      <vt:lpstr>An HTML document is like a series of nested boxes. Tags such as &lt;body&gt; and &lt;/body&gt; enclose other tags, which in turn contain other tags or text.</vt:lpstr>
      <vt:lpstr>What is the Document Object Model (DOM)? (cont’d)</vt:lpstr>
      <vt:lpstr>Trees</vt:lpstr>
      <vt:lpstr>Trees (cont’d)</vt:lpstr>
      <vt:lpstr>Quiz Time!!!</vt:lpstr>
      <vt:lpstr>DOM Construction Order</vt:lpstr>
      <vt:lpstr>DOM Construction Order (cont)</vt:lpstr>
      <vt:lpstr>Why do we need to put the &lt;script&gt; tag at the end of the body?</vt:lpstr>
      <vt:lpstr>Let’s test it! First in the head…</vt:lpstr>
      <vt:lpstr>&lt;script&gt; tag in the head - result</vt:lpstr>
      <vt:lpstr>Now let’s place it at the bottom of the body…</vt:lpstr>
      <vt:lpstr>&lt;script&gt; tag at the bottom of the body - result</vt:lpstr>
      <vt:lpstr>DOM – Finding elements</vt:lpstr>
      <vt:lpstr>DOM – Finding elements (cont’d)</vt:lpstr>
      <vt:lpstr>Retrieving elements</vt:lpstr>
      <vt:lpstr>What is the simplest way to get the img element from the HTML below?</vt:lpstr>
      <vt:lpstr>querySelector and querySelectorAll</vt:lpstr>
      <vt:lpstr>querySelectorAll - example</vt:lpstr>
      <vt:lpstr>Attributes and Text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David Tarvin</dc:creator>
  <cp:lastModifiedBy>David Tarvin</cp:lastModifiedBy>
  <cp:revision>27</cp:revision>
  <dcterms:created xsi:type="dcterms:W3CDTF">2022-03-23T13:37:20Z</dcterms:created>
  <dcterms:modified xsi:type="dcterms:W3CDTF">2022-03-31T18:21:01Z</dcterms:modified>
</cp:coreProperties>
</file>