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833B1C-FE68-4A44-A46D-9F1441D1B24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1597E6EC-FD2C-4CD5-A9D2-3329BEAC477F}">
          <p14:sldIdLst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97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12B134-D57A-47B0-9FC8-42672359FFD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9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B8F9-9EA1-4E83-8D39-65FB403FB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Document Object Model</a:t>
            </a:r>
            <a:b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(DOM)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97E2-01B4-4A7D-8C60-F5CE193E6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104640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094A90-F73B-4992-8205-CC2334D9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799"/>
            <a:ext cx="8825659" cy="3730487"/>
          </a:xfrm>
        </p:spPr>
        <p:txBody>
          <a:bodyPr/>
          <a:lstStyle/>
          <a:p>
            <a:r>
              <a:rPr lang="en-US" dirty="0"/>
              <a:t>Why do we need to put the JavaScript &lt;script&gt; tag at the bottom of the body instead of in the &lt;head&gt; element?</a:t>
            </a:r>
          </a:p>
        </p:txBody>
      </p:sp>
    </p:spTree>
    <p:extLst>
      <p:ext uri="{BB962C8B-B14F-4D97-AF65-F5344CB8AC3E}">
        <p14:creationId xmlns:p14="http://schemas.microsoft.com/office/powerpoint/2010/main" val="350413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AFF7-C5F7-4D23-9ADE-41CA0B1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the Document Object Model (DOM)?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B693-50FA-420C-B136-F7D4BE11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76526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It is a representation of the HTML that makes up the web page</a:t>
            </a:r>
          </a:p>
          <a:p>
            <a:r>
              <a:rPr lang="en-US" dirty="0">
                <a:effectLst/>
              </a:rPr>
              <a:t>When a web page is loaded, the following happens:</a:t>
            </a:r>
          </a:p>
          <a:p>
            <a:pPr lvl="1"/>
            <a:r>
              <a:rPr lang="en-US" dirty="0">
                <a:effectLst/>
              </a:rPr>
              <a:t>The JavaScript engine analyzes the HTML</a:t>
            </a:r>
          </a:p>
          <a:p>
            <a:pPr lvl="1"/>
            <a:r>
              <a:rPr lang="en-US" dirty="0">
                <a:effectLst/>
              </a:rPr>
              <a:t>The JavaScript converts the HTML into an internal format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that the runtime environment can actually run.</a:t>
            </a:r>
          </a:p>
          <a:p>
            <a:pPr lvl="2"/>
            <a:r>
              <a:rPr lang="en-US" dirty="0">
                <a:effectLst/>
              </a:rPr>
              <a:t>This internal format is called the DOM tree. </a:t>
            </a:r>
          </a:p>
          <a:p>
            <a:pPr lvl="2"/>
            <a:r>
              <a:rPr lang="en-US" dirty="0">
                <a:effectLst/>
              </a:rPr>
              <a:t>The act of analyzing and converting is called parsing the document.</a:t>
            </a:r>
          </a:p>
          <a:p>
            <a:pPr lvl="1"/>
            <a:r>
              <a:rPr lang="en-US" dirty="0">
                <a:effectLst/>
              </a:rPr>
              <a:t>The browser then builds up a model of the document’s structure</a:t>
            </a:r>
          </a:p>
          <a:p>
            <a:pPr lvl="1"/>
            <a:r>
              <a:rPr lang="en-US" dirty="0">
                <a:effectLst/>
              </a:rPr>
              <a:t>The browser then uses the model to draw the page on the screen</a:t>
            </a:r>
          </a:p>
          <a:p>
            <a:r>
              <a:rPr lang="en-US" dirty="0">
                <a:effectLst/>
              </a:rPr>
              <a:t>The model of the document is a live data structure that you can read from and change</a:t>
            </a:r>
          </a:p>
          <a:p>
            <a:pPr lvl="1"/>
            <a:r>
              <a:rPr lang="en-US" dirty="0">
                <a:effectLst/>
              </a:rPr>
              <a:t>When it is modified, the page on the screen is updated to reflect the changes</a:t>
            </a:r>
          </a:p>
        </p:txBody>
      </p:sp>
    </p:spTree>
    <p:extLst>
      <p:ext uri="{BB962C8B-B14F-4D97-AF65-F5344CB8AC3E}">
        <p14:creationId xmlns:p14="http://schemas.microsoft.com/office/powerpoint/2010/main" val="212012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4238-9C7F-4FA2-B830-8AFD28B8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80" y="1143000"/>
            <a:ext cx="5092906" cy="186601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An HTML document is like a series of nested boxes. Tags such as &lt;body&gt; and &lt;/body&gt; enclose other tags, which in turn contain other tags or text.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06BF373-8AC6-44F7-85BE-A3F642888C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3" r="313"/>
          <a:stretch>
            <a:fillRect/>
          </a:stretch>
        </p:blipFill>
        <p:spPr>
          <a:xfrm>
            <a:off x="6950075" y="1143000"/>
            <a:ext cx="409575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C1D03-AA72-45B4-BD6D-75526F4A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07" y="3657600"/>
            <a:ext cx="4556158" cy="2057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7F9A1-9D24-4F40-A93A-F5CD85B8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980" y="3636335"/>
            <a:ext cx="5084979" cy="2057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1B78-F334-442C-9331-24E3E236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Document Object Model (DOM)?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4ED4-F70C-48BB-B4AE-E3092B97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44628" cy="4195481"/>
          </a:xfrm>
        </p:spPr>
        <p:txBody>
          <a:bodyPr/>
          <a:lstStyle/>
          <a:p>
            <a:r>
              <a:rPr lang="en-US" dirty="0"/>
              <a:t>The data structure the browser uses to represent the HTML document follows this nested box shape</a:t>
            </a:r>
          </a:p>
          <a:p>
            <a:r>
              <a:rPr lang="en-US" dirty="0"/>
              <a:t>For each box, there is an object with which we can interact to find out things such as:</a:t>
            </a:r>
          </a:p>
          <a:p>
            <a:pPr lvl="1"/>
            <a:r>
              <a:rPr lang="en-US" dirty="0"/>
              <a:t>What HTML tag it represents</a:t>
            </a:r>
          </a:p>
          <a:p>
            <a:pPr lvl="1"/>
            <a:r>
              <a:rPr lang="en-US" dirty="0"/>
              <a:t>Which boxes and text it contains</a:t>
            </a:r>
          </a:p>
          <a:p>
            <a:r>
              <a:rPr lang="en-US" dirty="0"/>
              <a:t>This representation is called the Document Object Model, or DOM, for short</a:t>
            </a:r>
          </a:p>
          <a:p>
            <a:r>
              <a:rPr lang="en-US" dirty="0"/>
              <a:t>The global variable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document</a:t>
            </a:r>
            <a:r>
              <a:rPr lang="en-US" dirty="0"/>
              <a:t> gives us access to these objects</a:t>
            </a:r>
          </a:p>
          <a:p>
            <a:pPr lvl="1"/>
            <a:r>
              <a:rPr lang="en-US" dirty="0"/>
              <a:t>Its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documentElement</a:t>
            </a:r>
            <a:r>
              <a:rPr lang="en-US" dirty="0"/>
              <a:t> property refers to the object representing the HTML tag</a:t>
            </a:r>
          </a:p>
          <a:p>
            <a:pPr lvl="1"/>
            <a:r>
              <a:rPr lang="en-US" dirty="0"/>
              <a:t>It also provides the properties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body</a:t>
            </a:r>
            <a:r>
              <a:rPr lang="en-US" dirty="0"/>
              <a:t>, which hold the objects for those elements</a:t>
            </a:r>
          </a:p>
        </p:txBody>
      </p:sp>
    </p:spTree>
    <p:extLst>
      <p:ext uri="{BB962C8B-B14F-4D97-AF65-F5344CB8AC3E}">
        <p14:creationId xmlns:p14="http://schemas.microsoft.com/office/powerpoint/2010/main" val="1355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0535-72A7-4FE0-908A-6FA4DF4D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6D64-92C4-4843-A46B-C845B0A5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 is like a tree in that it is composed of many branches</a:t>
            </a:r>
          </a:p>
          <a:p>
            <a:pPr lvl="1"/>
            <a:r>
              <a:rPr lang="en-US" dirty="0"/>
              <a:t>Each element is referred to as a node</a:t>
            </a:r>
          </a:p>
          <a:p>
            <a:pPr lvl="1"/>
            <a:r>
              <a:rPr lang="en-US" dirty="0"/>
              <a:t>Each node may refer to other nodes, referred to as children, which in turn may have their own children</a:t>
            </a:r>
          </a:p>
          <a:p>
            <a:r>
              <a:rPr lang="en-US" dirty="0"/>
              <a:t>For a data structure to be a tree, it must have the following:</a:t>
            </a:r>
          </a:p>
          <a:p>
            <a:pPr lvl="1"/>
            <a:r>
              <a:rPr lang="en-US" dirty="0"/>
              <a:t>A branching structure</a:t>
            </a:r>
          </a:p>
          <a:p>
            <a:pPr lvl="1"/>
            <a:r>
              <a:rPr lang="en-US" dirty="0"/>
              <a:t>No cycles (a node may not contain itself, directly or indirectly)</a:t>
            </a:r>
          </a:p>
          <a:p>
            <a:pPr lvl="1"/>
            <a:r>
              <a:rPr lang="en-US" dirty="0"/>
              <a:t>A single, well-defined root (the root of the DOM is 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document.documentElement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688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71E-D99F-43BE-9734-E137760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4D3-97BD-43C1-9549-FFC5519B0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Nodes for regular elements, which represent HTML tags, determine the structure of the document</a:t>
            </a:r>
          </a:p>
          <a:p>
            <a:r>
              <a:rPr lang="en-US" dirty="0"/>
              <a:t>Those nodes can have child nodes. An example is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document.body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dirty="0"/>
              <a:t>Some child nodes can be leaf nodes containing pieces of text or HTML comments</a:t>
            </a:r>
          </a:p>
          <a:p>
            <a:r>
              <a:rPr lang="en-US" dirty="0"/>
              <a:t>In the picture, the leaves are text nodes, and the arrows indicate parent-child relationships between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3E70E-F42F-469C-B7DD-EF4325B6A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4953" y="2663720"/>
            <a:ext cx="4395788" cy="26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175-EFF7-42FA-82B2-916DEBE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394"/>
          </a:xfrm>
        </p:spPr>
        <p:txBody>
          <a:bodyPr/>
          <a:lstStyle/>
          <a:p>
            <a:r>
              <a:rPr lang="en-US" dirty="0"/>
              <a:t>Quiz Time!!!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5C1D8C-BCE8-4671-B6B0-3E78415AA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00" y="1212850"/>
            <a:ext cx="8672976" cy="241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7C276-87A2-4240-B21F-999CF9BA3FDD}"/>
              </a:ext>
            </a:extLst>
          </p:cNvPr>
          <p:cNvSpPr txBox="1"/>
          <p:nvPr/>
        </p:nvSpPr>
        <p:spPr>
          <a:xfrm>
            <a:off x="1011800" y="3632200"/>
            <a:ext cx="8672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How many children does the body have?</a:t>
            </a:r>
          </a:p>
          <a:p>
            <a:r>
              <a:rPr lang="en-US" dirty="0"/>
              <a:t>How many root nodes are there?</a:t>
            </a:r>
          </a:p>
          <a:p>
            <a:r>
              <a:rPr lang="en-US" dirty="0"/>
              <a:t>Is DOCTYPE the root element?</a:t>
            </a:r>
          </a:p>
          <a:p>
            <a:r>
              <a:rPr lang="en-US" dirty="0"/>
              <a:t>Is the </a:t>
            </a:r>
            <a:r>
              <a:rPr lang="en-US" dirty="0" err="1"/>
              <a:t>img</a:t>
            </a:r>
            <a:r>
              <a:rPr lang="en-US" dirty="0"/>
              <a:t> element a node, given that it’s self closing?</a:t>
            </a:r>
          </a:p>
          <a:p>
            <a:r>
              <a:rPr lang="en-US" dirty="0"/>
              <a:t>Is the a node a child of anyone? If so, who?</a:t>
            </a:r>
          </a:p>
          <a:p>
            <a:r>
              <a:rPr lang="en-US" dirty="0"/>
              <a:t>How many total nodes are there in the tree?</a:t>
            </a:r>
          </a:p>
        </p:txBody>
      </p:sp>
    </p:spTree>
    <p:extLst>
      <p:ext uri="{BB962C8B-B14F-4D97-AF65-F5344CB8AC3E}">
        <p14:creationId xmlns:p14="http://schemas.microsoft.com/office/powerpoint/2010/main" val="349784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0861-641D-4807-8777-B0120BA5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9AE7-38E5-4994-AA32-2A26BE60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78222"/>
          </a:xfrm>
        </p:spPr>
        <p:txBody>
          <a:bodyPr/>
          <a:lstStyle/>
          <a:p>
            <a:r>
              <a:rPr lang="en-US" dirty="0"/>
              <a:t>Once the HTML is parsed in the browser, the DOM gets constructed </a:t>
            </a:r>
            <a:r>
              <a:rPr lang="en-US" i="1" dirty="0"/>
              <a:t>depth first</a:t>
            </a:r>
            <a:r>
              <a:rPr lang="en-US" dirty="0"/>
              <a:t> from top to bottom</a:t>
            </a:r>
          </a:p>
          <a:p>
            <a:r>
              <a:rPr lang="en-US" dirty="0"/>
              <a:t>This means the browser starts at the top, then includes elements down and deeper into nested elements before going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EB23-F960-4282-8800-223000DF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3654155"/>
            <a:ext cx="4992688" cy="225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924CA-3A16-4725-9014-E91F113DC942}"/>
              </a:ext>
            </a:extLst>
          </p:cNvPr>
          <p:cNvSpPr txBox="1"/>
          <p:nvPr/>
        </p:nvSpPr>
        <p:spPr>
          <a:xfrm>
            <a:off x="6760723" y="3628417"/>
            <a:ext cx="2898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--head</a:t>
            </a:r>
          </a:p>
          <a:p>
            <a:r>
              <a:rPr lang="en-US" dirty="0"/>
              <a:t>----title</a:t>
            </a:r>
          </a:p>
          <a:p>
            <a:r>
              <a:rPr lang="en-US" dirty="0"/>
              <a:t>--body</a:t>
            </a:r>
          </a:p>
          <a:p>
            <a:r>
              <a:rPr lang="en-US" dirty="0"/>
              <a:t>----h1</a:t>
            </a:r>
          </a:p>
          <a:p>
            <a:r>
              <a:rPr lang="en-US" dirty="0"/>
              <a:t>----p (first one)</a:t>
            </a:r>
          </a:p>
          <a:p>
            <a:r>
              <a:rPr lang="en-US" dirty="0"/>
              <a:t>----p (second one)</a:t>
            </a:r>
          </a:p>
          <a:p>
            <a:r>
              <a:rPr lang="en-US" dirty="0"/>
              <a:t>------a</a:t>
            </a:r>
          </a:p>
        </p:txBody>
      </p:sp>
    </p:spTree>
    <p:extLst>
      <p:ext uri="{BB962C8B-B14F-4D97-AF65-F5344CB8AC3E}">
        <p14:creationId xmlns:p14="http://schemas.microsoft.com/office/powerpoint/2010/main" val="383635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B10C-1517-4B30-ADB1-BA0AD0CD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ACDBC-52FC-4EBF-9C21-D75B122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6295075" cy="770106"/>
          </a:xfrm>
        </p:spPr>
        <p:txBody>
          <a:bodyPr/>
          <a:lstStyle/>
          <a:p>
            <a:r>
              <a:rPr lang="en-US" dirty="0"/>
              <a:t>In what order are these elements constructed?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D6D0B8-5179-4E75-9A66-559284665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3429000"/>
            <a:ext cx="6295075" cy="172140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595C0-29C7-4AFA-8C34-79996F170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07030" y="2514600"/>
            <a:ext cx="2443804" cy="3741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--head</a:t>
            </a:r>
          </a:p>
          <a:p>
            <a:pPr marL="0" indent="0">
              <a:buNone/>
            </a:pPr>
            <a:r>
              <a:rPr lang="en-US" dirty="0"/>
              <a:t>----title</a:t>
            </a:r>
          </a:p>
          <a:p>
            <a:pPr marL="0" indent="0">
              <a:buNone/>
            </a:pPr>
            <a:r>
              <a:rPr lang="en-US" dirty="0"/>
              <a:t>--body</a:t>
            </a:r>
          </a:p>
          <a:p>
            <a:pPr marL="0" indent="0">
              <a:buNone/>
            </a:pPr>
            <a:r>
              <a:rPr lang="en-US" dirty="0"/>
              <a:t>----h1</a:t>
            </a:r>
          </a:p>
          <a:p>
            <a:pPr marL="0" indent="0">
              <a:buNone/>
            </a:pPr>
            <a:r>
              <a:rPr lang="en-US" dirty="0"/>
              <a:t>----p (first one)</a:t>
            </a:r>
          </a:p>
          <a:p>
            <a:pPr marL="0" indent="0">
              <a:buNone/>
            </a:pPr>
            <a:r>
              <a:rPr lang="en-US" dirty="0"/>
              <a:t>------a</a:t>
            </a:r>
          </a:p>
          <a:p>
            <a:pPr marL="0" indent="0">
              <a:buNone/>
            </a:pPr>
            <a:r>
              <a:rPr lang="en-US" dirty="0"/>
              <a:t>----p (second one)</a:t>
            </a:r>
          </a:p>
          <a:p>
            <a:pPr marL="0" indent="0">
              <a:buNone/>
            </a:pPr>
            <a:r>
              <a:rPr lang="en-US" dirty="0"/>
              <a:t>------</a:t>
            </a:r>
            <a:r>
              <a:rPr lang="en-US" dirty="0" err="1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2901</TotalTime>
  <Words>642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Document Object Model (DOM)</vt:lpstr>
      <vt:lpstr>What is the Document Object Model (DOM)?</vt:lpstr>
      <vt:lpstr>An HTML document is like a series of nested boxes. Tags such as &lt;body&gt; and &lt;/body&gt; enclose other tags, which in turn contain other tags or text.</vt:lpstr>
      <vt:lpstr>What is the Document Object Model (DOM)? (cont’d)</vt:lpstr>
      <vt:lpstr>Trees</vt:lpstr>
      <vt:lpstr>Trees (cont’d)</vt:lpstr>
      <vt:lpstr>Quiz Time!!!</vt:lpstr>
      <vt:lpstr>DOM Construction Order</vt:lpstr>
      <vt:lpstr>DOM Construction Order (cont)</vt:lpstr>
      <vt:lpstr>Why do we need to put the JavaScript &lt;script&gt; tag at the bottom of the body instead of in the &lt;head&gt; element?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</dc:title>
  <dc:creator>David Tarvin</dc:creator>
  <cp:lastModifiedBy>David Tarvin</cp:lastModifiedBy>
  <cp:revision>19</cp:revision>
  <dcterms:created xsi:type="dcterms:W3CDTF">2022-03-23T13:37:20Z</dcterms:created>
  <dcterms:modified xsi:type="dcterms:W3CDTF">2022-03-31T15:20:56Z</dcterms:modified>
</cp:coreProperties>
</file>