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21"/>
  </p:normalViewPr>
  <p:slideViewPr>
    <p:cSldViewPr snapToGrid="0" snapToObjects="1" showGuides="1">
      <p:cViewPr varScale="1">
        <p:scale>
          <a:sx n="118" d="100"/>
          <a:sy n="118" d="100"/>
        </p:scale>
        <p:origin x="26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ema.org/" TargetMode="External"/><Relationship Id="rId2" Type="http://schemas.openxmlformats.org/officeDocument/2006/relationships/hyperlink" Target="http://schema.org/Per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EB24-065B-8E41-8BE8-62FD5130A339}"/>
              </a:ext>
            </a:extLst>
          </p:cNvPr>
          <p:cNvSpPr>
            <a:spLocks noGrp="1"/>
          </p:cNvSpPr>
          <p:nvPr>
            <p:ph type="ctrTitle"/>
          </p:nvPr>
        </p:nvSpPr>
        <p:spPr/>
        <p:txBody>
          <a:bodyPr/>
          <a:lstStyle/>
          <a:p>
            <a:r>
              <a:rPr lang="en-US" dirty="0"/>
              <a:t>Hypermedia design</a:t>
            </a:r>
          </a:p>
        </p:txBody>
      </p:sp>
      <p:sp>
        <p:nvSpPr>
          <p:cNvPr id="3" name="Subtitle 2">
            <a:extLst>
              <a:ext uri="{FF2B5EF4-FFF2-40B4-BE49-F238E27FC236}">
                <a16:creationId xmlns:a16="http://schemas.microsoft.com/office/drawing/2014/main" id="{E3BC71AF-9F8A-8446-A164-40261A52DECA}"/>
              </a:ext>
            </a:extLst>
          </p:cNvPr>
          <p:cNvSpPr>
            <a:spLocks noGrp="1"/>
          </p:cNvSpPr>
          <p:nvPr>
            <p:ph type="subTitle" idx="1"/>
          </p:nvPr>
        </p:nvSpPr>
        <p:spPr/>
        <p:txBody>
          <a:bodyPr/>
          <a:lstStyle/>
          <a:p>
            <a:r>
              <a:rPr lang="en-US" dirty="0"/>
              <a:t>David Tarvin, Bellevue university</a:t>
            </a:r>
          </a:p>
        </p:txBody>
      </p:sp>
    </p:spTree>
    <p:extLst>
      <p:ext uri="{BB962C8B-B14F-4D97-AF65-F5344CB8AC3E}">
        <p14:creationId xmlns:p14="http://schemas.microsoft.com/office/powerpoint/2010/main" val="24581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19E-FE4B-BE41-AC17-F96D01AFD293}"/>
              </a:ext>
            </a:extLst>
          </p:cNvPr>
          <p:cNvSpPr>
            <a:spLocks noGrp="1"/>
          </p:cNvSpPr>
          <p:nvPr>
            <p:ph type="title"/>
          </p:nvPr>
        </p:nvSpPr>
        <p:spPr/>
        <p:txBody>
          <a:bodyPr/>
          <a:lstStyle/>
          <a:p>
            <a:r>
              <a:rPr lang="en-US" dirty="0"/>
              <a:t>Create a profile</a:t>
            </a:r>
          </a:p>
        </p:txBody>
      </p:sp>
      <p:sp>
        <p:nvSpPr>
          <p:cNvPr id="3" name="Content Placeholder 2">
            <a:extLst>
              <a:ext uri="{FF2B5EF4-FFF2-40B4-BE49-F238E27FC236}">
                <a16:creationId xmlns:a16="http://schemas.microsoft.com/office/drawing/2014/main" id="{BDF6C152-7F32-3E46-A62D-0DA0C36D059B}"/>
              </a:ext>
            </a:extLst>
          </p:cNvPr>
          <p:cNvSpPr>
            <a:spLocks noGrp="1"/>
          </p:cNvSpPr>
          <p:nvPr>
            <p:ph idx="1"/>
          </p:nvPr>
        </p:nvSpPr>
        <p:spPr/>
        <p:txBody>
          <a:bodyPr/>
          <a:lstStyle/>
          <a:p>
            <a:r>
              <a:rPr lang="en-US" dirty="0"/>
              <a:t>ALPS Profile</a:t>
            </a:r>
          </a:p>
          <a:p>
            <a:r>
              <a:rPr lang="en-US" dirty="0"/>
              <a:t>&lt;link </a:t>
            </a:r>
            <a:r>
              <a:rPr lang="en-US" dirty="0" err="1"/>
              <a:t>rel</a:t>
            </a:r>
            <a:r>
              <a:rPr lang="en-US" dirty="0"/>
              <a:t>=“profile” </a:t>
            </a:r>
            <a:r>
              <a:rPr lang="en-US" dirty="0" err="1"/>
              <a:t>href</a:t>
            </a:r>
            <a:r>
              <a:rPr lang="en-US" dirty="0"/>
              <a:t>=</a:t>
            </a:r>
            <a:r>
              <a:rPr lang="en-US" dirty="0">
                <a:hlinkClick r:id="rId2"/>
              </a:rPr>
              <a:t>http://schema.org/Person</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3"/>
              </a:rPr>
              <a:t>http://schema.org/</a:t>
            </a:r>
            <a:r>
              <a:rPr lang="en-US" dirty="0" err="1"/>
              <a:t>PostalAddress</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2"/>
              </a:rPr>
              <a:t>http://schema.org/P</a:t>
            </a:r>
            <a:r>
              <a:rPr lang="en-US" dirty="0"/>
              <a:t>roperty”&gt;</a:t>
            </a:r>
          </a:p>
          <a:p>
            <a:endParaRPr lang="en-US" dirty="0"/>
          </a:p>
          <a:p>
            <a:endParaRPr lang="en-US" dirty="0"/>
          </a:p>
        </p:txBody>
      </p:sp>
    </p:spTree>
    <p:extLst>
      <p:ext uri="{BB962C8B-B14F-4D97-AF65-F5344CB8AC3E}">
        <p14:creationId xmlns:p14="http://schemas.microsoft.com/office/powerpoint/2010/main" val="274878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E2B-A4F8-204A-943A-A865070C112A}"/>
              </a:ext>
            </a:extLst>
          </p:cNvPr>
          <p:cNvSpPr>
            <a:spLocks noGrp="1"/>
          </p:cNvSpPr>
          <p:nvPr>
            <p:ph type="title"/>
          </p:nvPr>
        </p:nvSpPr>
        <p:spPr/>
        <p:txBody>
          <a:bodyPr/>
          <a:lstStyle/>
          <a:p>
            <a:r>
              <a:rPr lang="en-US" dirty="0"/>
              <a:t>Backstory – boy scouts of </a:t>
            </a:r>
            <a:r>
              <a:rPr lang="en-US" dirty="0" err="1"/>
              <a:t>america</a:t>
            </a:r>
            <a:endParaRPr lang="en-US" dirty="0"/>
          </a:p>
        </p:txBody>
      </p:sp>
      <p:sp>
        <p:nvSpPr>
          <p:cNvPr id="3" name="Content Placeholder 2">
            <a:extLst>
              <a:ext uri="{FF2B5EF4-FFF2-40B4-BE49-F238E27FC236}">
                <a16:creationId xmlns:a16="http://schemas.microsoft.com/office/drawing/2014/main" id="{DDC54293-561A-154A-B979-133348982087}"/>
              </a:ext>
            </a:extLst>
          </p:cNvPr>
          <p:cNvSpPr>
            <a:spLocks noGrp="1"/>
          </p:cNvSpPr>
          <p:nvPr>
            <p:ph idx="1"/>
          </p:nvPr>
        </p:nvSpPr>
        <p:spPr/>
        <p:txBody>
          <a:bodyPr/>
          <a:lstStyle/>
          <a:p>
            <a:r>
              <a:rPr lang="en-US" dirty="0"/>
              <a:t>The Boy Scouts of America sell popcorn every year as a fundraiser. The Scouts go door-to-door to do this, using sheets of paper on which to write orders. The BSA has asked us to create an API that can be used in an app to track popcorn sales.</a:t>
            </a:r>
          </a:p>
        </p:txBody>
      </p:sp>
    </p:spTree>
    <p:extLst>
      <p:ext uri="{BB962C8B-B14F-4D97-AF65-F5344CB8AC3E}">
        <p14:creationId xmlns:p14="http://schemas.microsoft.com/office/powerpoint/2010/main" val="364131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92B1-A420-9945-89BF-228AB34BC892}"/>
              </a:ext>
            </a:extLst>
          </p:cNvPr>
          <p:cNvSpPr>
            <a:spLocks noGrp="1"/>
          </p:cNvSpPr>
          <p:nvPr>
            <p:ph type="title"/>
          </p:nvPr>
        </p:nvSpPr>
        <p:spPr/>
        <p:txBody>
          <a:bodyPr/>
          <a:lstStyle/>
          <a:p>
            <a:r>
              <a:rPr lang="en-US" dirty="0"/>
              <a:t>Return on investment</a:t>
            </a:r>
          </a:p>
        </p:txBody>
      </p:sp>
      <p:sp>
        <p:nvSpPr>
          <p:cNvPr id="3" name="Content Placeholder 2">
            <a:extLst>
              <a:ext uri="{FF2B5EF4-FFF2-40B4-BE49-F238E27FC236}">
                <a16:creationId xmlns:a16="http://schemas.microsoft.com/office/drawing/2014/main" id="{CEA7EE19-F4E3-B742-9E35-5BD54A45E5A2}"/>
              </a:ext>
            </a:extLst>
          </p:cNvPr>
          <p:cNvSpPr>
            <a:spLocks noGrp="1"/>
          </p:cNvSpPr>
          <p:nvPr>
            <p:ph idx="1"/>
          </p:nvPr>
        </p:nvSpPr>
        <p:spPr/>
        <p:txBody>
          <a:bodyPr/>
          <a:lstStyle/>
          <a:p>
            <a:r>
              <a:rPr lang="en-US" dirty="0"/>
              <a:t>Giving the Scouts the ability to track sales on an app on their phone will make tracking sales much easier, which is believed will result in a greater number of Scouts willing to engage in a greater amount of fundraising.</a:t>
            </a:r>
          </a:p>
        </p:txBody>
      </p:sp>
    </p:spTree>
    <p:extLst>
      <p:ext uri="{BB962C8B-B14F-4D97-AF65-F5344CB8AC3E}">
        <p14:creationId xmlns:p14="http://schemas.microsoft.com/office/powerpoint/2010/main" val="10200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B40-8DC6-934D-AFF2-5E10C660E3F1}"/>
              </a:ext>
            </a:extLst>
          </p:cNvPr>
          <p:cNvSpPr>
            <a:spLocks noGrp="1"/>
          </p:cNvSpPr>
          <p:nvPr>
            <p:ph type="title"/>
          </p:nvPr>
        </p:nvSpPr>
        <p:spPr/>
        <p:txBody>
          <a:bodyPr/>
          <a:lstStyle/>
          <a:p>
            <a:r>
              <a:rPr lang="en-US" dirty="0"/>
              <a:t>Final steps</a:t>
            </a:r>
          </a:p>
        </p:txBody>
      </p:sp>
      <p:sp>
        <p:nvSpPr>
          <p:cNvPr id="3" name="Content Placeholder 2">
            <a:extLst>
              <a:ext uri="{FF2B5EF4-FFF2-40B4-BE49-F238E27FC236}">
                <a16:creationId xmlns:a16="http://schemas.microsoft.com/office/drawing/2014/main" id="{48DD9BC4-13DA-7F43-AA91-4E86914A409C}"/>
              </a:ext>
            </a:extLst>
          </p:cNvPr>
          <p:cNvSpPr>
            <a:spLocks noGrp="1"/>
          </p:cNvSpPr>
          <p:nvPr>
            <p:ph idx="1"/>
          </p:nvPr>
        </p:nvSpPr>
        <p:spPr/>
        <p:txBody>
          <a:bodyPr/>
          <a:lstStyle/>
          <a:p>
            <a:r>
              <a:rPr lang="en-US" dirty="0"/>
              <a:t>Write the code</a:t>
            </a:r>
          </a:p>
          <a:p>
            <a:r>
              <a:rPr lang="en-US" dirty="0"/>
              <a:t>Implement the code</a:t>
            </a:r>
          </a:p>
        </p:txBody>
      </p:sp>
    </p:spTree>
    <p:extLst>
      <p:ext uri="{BB962C8B-B14F-4D97-AF65-F5344CB8AC3E}">
        <p14:creationId xmlns:p14="http://schemas.microsoft.com/office/powerpoint/2010/main" val="56860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69D7-B970-6046-A379-3EBF50D2EB66}"/>
              </a:ext>
            </a:extLst>
          </p:cNvPr>
          <p:cNvSpPr>
            <a:spLocks noGrp="1"/>
          </p:cNvSpPr>
          <p:nvPr>
            <p:ph type="title"/>
          </p:nvPr>
        </p:nvSpPr>
        <p:spPr/>
        <p:txBody>
          <a:bodyPr/>
          <a:lstStyle/>
          <a:p>
            <a:r>
              <a:rPr lang="en-US" dirty="0"/>
              <a:t>Seven-step design process</a:t>
            </a:r>
          </a:p>
        </p:txBody>
      </p:sp>
      <p:sp>
        <p:nvSpPr>
          <p:cNvPr id="3" name="Content Placeholder 2">
            <a:extLst>
              <a:ext uri="{FF2B5EF4-FFF2-40B4-BE49-F238E27FC236}">
                <a16:creationId xmlns:a16="http://schemas.microsoft.com/office/drawing/2014/main" id="{839D76D7-B78F-C24E-915D-42B0B665A500}"/>
              </a:ext>
            </a:extLst>
          </p:cNvPr>
          <p:cNvSpPr>
            <a:spLocks noGrp="1"/>
          </p:cNvSpPr>
          <p:nvPr>
            <p:ph idx="1"/>
          </p:nvPr>
        </p:nvSpPr>
        <p:spPr/>
        <p:txBody>
          <a:bodyPr>
            <a:normAutofit fontScale="92500" lnSpcReduction="10000"/>
          </a:bodyPr>
          <a:lstStyle/>
          <a:p>
            <a:r>
              <a:rPr lang="en-US" dirty="0"/>
              <a:t>1.	List all semantic descriptors</a:t>
            </a:r>
          </a:p>
          <a:p>
            <a:r>
              <a:rPr lang="en-US" dirty="0"/>
              <a:t>2.	Draw a state diagram</a:t>
            </a:r>
          </a:p>
          <a:p>
            <a:r>
              <a:rPr lang="en-US" dirty="0"/>
              <a:t>3.	Reconcile semantic descriptors with existing profiles</a:t>
            </a:r>
          </a:p>
          <a:p>
            <a:r>
              <a:rPr lang="en-US" dirty="0"/>
              <a:t>4.	Choose a media type</a:t>
            </a:r>
          </a:p>
          <a:p>
            <a:r>
              <a:rPr lang="en-US" dirty="0"/>
              <a:t>5.	Write a profile</a:t>
            </a:r>
          </a:p>
          <a:p>
            <a:r>
              <a:rPr lang="en-US" dirty="0"/>
              <a:t>6.	Write the code for the API</a:t>
            </a:r>
          </a:p>
          <a:p>
            <a:r>
              <a:rPr lang="en-US" dirty="0"/>
              <a:t>7.	Publish the API</a:t>
            </a:r>
          </a:p>
        </p:txBody>
      </p:sp>
    </p:spTree>
    <p:extLst>
      <p:ext uri="{BB962C8B-B14F-4D97-AF65-F5344CB8AC3E}">
        <p14:creationId xmlns:p14="http://schemas.microsoft.com/office/powerpoint/2010/main" val="231741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4070-97F1-F24E-A446-AB85E307F7A8}"/>
              </a:ext>
            </a:extLst>
          </p:cNvPr>
          <p:cNvSpPr>
            <a:spLocks noGrp="1"/>
          </p:cNvSpPr>
          <p:nvPr>
            <p:ph type="title"/>
          </p:nvPr>
        </p:nvSpPr>
        <p:spPr/>
        <p:txBody>
          <a:bodyPr/>
          <a:lstStyle/>
          <a:p>
            <a:r>
              <a:rPr lang="en-US" dirty="0"/>
              <a:t>Semantic descriptors</a:t>
            </a:r>
          </a:p>
        </p:txBody>
      </p:sp>
      <p:sp>
        <p:nvSpPr>
          <p:cNvPr id="3" name="Content Placeholder 2">
            <a:extLst>
              <a:ext uri="{FF2B5EF4-FFF2-40B4-BE49-F238E27FC236}">
                <a16:creationId xmlns:a16="http://schemas.microsoft.com/office/drawing/2014/main" id="{0E11D1D9-867F-6F4F-AB43-70C1EBDEC330}"/>
              </a:ext>
            </a:extLst>
          </p:cNvPr>
          <p:cNvSpPr>
            <a:spLocks noGrp="1"/>
          </p:cNvSpPr>
          <p:nvPr>
            <p:ph idx="1"/>
          </p:nvPr>
        </p:nvSpPr>
        <p:spPr/>
        <p:txBody>
          <a:bodyPr>
            <a:normAutofit fontScale="70000" lnSpcReduction="20000"/>
          </a:bodyPr>
          <a:lstStyle/>
          <a:p>
            <a:r>
              <a:rPr lang="en-US" dirty="0"/>
              <a:t>Customer</a:t>
            </a:r>
          </a:p>
          <a:p>
            <a:pPr lvl="1"/>
            <a:r>
              <a:rPr lang="en-US" dirty="0"/>
              <a:t>First Name</a:t>
            </a:r>
          </a:p>
          <a:p>
            <a:pPr lvl="1"/>
            <a:r>
              <a:rPr lang="en-US" dirty="0"/>
              <a:t>Last Name</a:t>
            </a:r>
          </a:p>
          <a:p>
            <a:pPr lvl="1"/>
            <a:r>
              <a:rPr lang="en-US" dirty="0"/>
              <a:t>Street address</a:t>
            </a:r>
          </a:p>
          <a:p>
            <a:pPr lvl="1"/>
            <a:r>
              <a:rPr lang="en-US" dirty="0"/>
              <a:t>City</a:t>
            </a:r>
          </a:p>
          <a:p>
            <a:pPr lvl="1"/>
            <a:r>
              <a:rPr lang="en-US" dirty="0"/>
              <a:t>State</a:t>
            </a:r>
          </a:p>
          <a:p>
            <a:pPr lvl="1"/>
            <a:r>
              <a:rPr lang="en-US" dirty="0" err="1"/>
              <a:t>ZipI</a:t>
            </a:r>
            <a:endParaRPr lang="en-US" dirty="0"/>
          </a:p>
          <a:p>
            <a:r>
              <a:rPr lang="en-US" dirty="0"/>
              <a:t>Purchase</a:t>
            </a:r>
          </a:p>
          <a:p>
            <a:pPr lvl="1"/>
            <a:r>
              <a:rPr lang="en-US" dirty="0"/>
              <a:t>Item</a:t>
            </a:r>
          </a:p>
          <a:p>
            <a:pPr lvl="1"/>
            <a:r>
              <a:rPr lang="en-US" dirty="0"/>
              <a:t>Quantity</a:t>
            </a:r>
          </a:p>
          <a:p>
            <a:pPr lvl="1"/>
            <a:r>
              <a:rPr lang="en-US" dirty="0"/>
              <a:t>Total Sale</a:t>
            </a:r>
          </a:p>
        </p:txBody>
      </p:sp>
    </p:spTree>
    <p:extLst>
      <p:ext uri="{BB962C8B-B14F-4D97-AF65-F5344CB8AC3E}">
        <p14:creationId xmlns:p14="http://schemas.microsoft.com/office/powerpoint/2010/main" val="205732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2EAC-0490-854E-9C9D-EE340FD869B3}"/>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87FB26AE-D62C-A347-9393-90E61C5C7362}"/>
              </a:ext>
            </a:extLst>
          </p:cNvPr>
          <p:cNvPicPr>
            <a:picLocks noGrp="1" noChangeAspect="1"/>
          </p:cNvPicPr>
          <p:nvPr>
            <p:ph idx="1"/>
          </p:nvPr>
        </p:nvPicPr>
        <p:blipFill>
          <a:blip r:embed="rId2"/>
          <a:stretch>
            <a:fillRect/>
          </a:stretch>
        </p:blipFill>
        <p:spPr>
          <a:xfrm>
            <a:off x="3586163" y="2718594"/>
            <a:ext cx="5016500" cy="2603500"/>
          </a:xfrm>
        </p:spPr>
      </p:pic>
    </p:spTree>
    <p:extLst>
      <p:ext uri="{BB962C8B-B14F-4D97-AF65-F5344CB8AC3E}">
        <p14:creationId xmlns:p14="http://schemas.microsoft.com/office/powerpoint/2010/main" val="20461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4C0D-BBA7-C64A-9610-0B0118731CD6}"/>
              </a:ext>
            </a:extLst>
          </p:cNvPr>
          <p:cNvSpPr>
            <a:spLocks noGrp="1"/>
          </p:cNvSpPr>
          <p:nvPr>
            <p:ph type="title"/>
          </p:nvPr>
        </p:nvSpPr>
        <p:spPr/>
        <p:txBody>
          <a:bodyPr/>
          <a:lstStyle/>
          <a:p>
            <a:r>
              <a:rPr lang="en-US" dirty="0"/>
              <a:t>Reconcile names</a:t>
            </a:r>
          </a:p>
        </p:txBody>
      </p:sp>
      <p:sp>
        <p:nvSpPr>
          <p:cNvPr id="3" name="Content Placeholder 2">
            <a:extLst>
              <a:ext uri="{FF2B5EF4-FFF2-40B4-BE49-F238E27FC236}">
                <a16:creationId xmlns:a16="http://schemas.microsoft.com/office/drawing/2014/main" id="{9D2CA8E7-BE05-8B41-B7E9-772757CB4636}"/>
              </a:ext>
            </a:extLst>
          </p:cNvPr>
          <p:cNvSpPr>
            <a:spLocks noGrp="1"/>
          </p:cNvSpPr>
          <p:nvPr>
            <p:ph idx="1"/>
          </p:nvPr>
        </p:nvSpPr>
        <p:spPr/>
        <p:txBody>
          <a:bodyPr>
            <a:normAutofit fontScale="85000" lnSpcReduction="20000"/>
          </a:bodyPr>
          <a:lstStyle/>
          <a:p>
            <a:r>
              <a:rPr lang="en-US" dirty="0"/>
              <a:t>First Name =&gt; </a:t>
            </a:r>
            <a:r>
              <a:rPr lang="en-US" dirty="0" err="1"/>
              <a:t>givenName</a:t>
            </a:r>
            <a:r>
              <a:rPr lang="en-US" dirty="0"/>
              <a:t> (Person – </a:t>
            </a:r>
            <a:r>
              <a:rPr lang="en-US" dirty="0" err="1"/>
              <a:t>schema.org</a:t>
            </a:r>
            <a:r>
              <a:rPr lang="en-US" dirty="0"/>
              <a:t>)</a:t>
            </a:r>
          </a:p>
          <a:p>
            <a:r>
              <a:rPr lang="en-US" dirty="0"/>
              <a:t>Last Name =&gt; </a:t>
            </a:r>
            <a:r>
              <a:rPr lang="en-US" dirty="0" err="1"/>
              <a:t>familyName</a:t>
            </a:r>
            <a:r>
              <a:rPr lang="en-US" dirty="0"/>
              <a:t> (Person – </a:t>
            </a:r>
            <a:r>
              <a:rPr lang="en-US" dirty="0" err="1"/>
              <a:t>schema.org</a:t>
            </a:r>
            <a:r>
              <a:rPr lang="en-US" dirty="0"/>
              <a:t>)</a:t>
            </a:r>
          </a:p>
          <a:p>
            <a:r>
              <a:rPr lang="en-US" dirty="0"/>
              <a:t>Street Address =&gt; </a:t>
            </a:r>
            <a:r>
              <a:rPr lang="en-US" dirty="0" err="1"/>
              <a:t>streetAddress</a:t>
            </a:r>
            <a:r>
              <a:rPr lang="en-US" dirty="0"/>
              <a:t> (</a:t>
            </a:r>
            <a:r>
              <a:rPr lang="en-US" dirty="0" err="1"/>
              <a:t>PostalAddress</a:t>
            </a:r>
            <a:r>
              <a:rPr lang="en-US" dirty="0"/>
              <a:t> – </a:t>
            </a:r>
            <a:r>
              <a:rPr lang="en-US" dirty="0" err="1"/>
              <a:t>schema.org</a:t>
            </a:r>
            <a:r>
              <a:rPr lang="en-US" dirty="0"/>
              <a:t>)</a:t>
            </a:r>
          </a:p>
          <a:p>
            <a:r>
              <a:rPr lang="en-US" dirty="0"/>
              <a:t>City, State, Zip =&gt; </a:t>
            </a:r>
            <a:r>
              <a:rPr lang="en-US" dirty="0" err="1"/>
              <a:t>streetAddress</a:t>
            </a:r>
            <a:endParaRPr lang="en-US" dirty="0"/>
          </a:p>
          <a:p>
            <a:r>
              <a:rPr lang="en-US" dirty="0"/>
              <a:t>Item bought =&gt; item (Property – </a:t>
            </a:r>
            <a:r>
              <a:rPr lang="en-US" dirty="0" err="1"/>
              <a:t>schema.org</a:t>
            </a:r>
            <a:r>
              <a:rPr lang="en-US" dirty="0"/>
              <a:t>)</a:t>
            </a:r>
          </a:p>
          <a:p>
            <a:r>
              <a:rPr lang="en-US" dirty="0"/>
              <a:t>Quantity =&gt; </a:t>
            </a:r>
            <a:r>
              <a:rPr lang="en-US" dirty="0" err="1"/>
              <a:t>orderQuantity</a:t>
            </a:r>
            <a:r>
              <a:rPr lang="en-US" dirty="0"/>
              <a:t> (Property – </a:t>
            </a:r>
            <a:r>
              <a:rPr lang="en-US" dirty="0" err="1"/>
              <a:t>schema.org</a:t>
            </a:r>
            <a:r>
              <a:rPr lang="en-US" dirty="0"/>
              <a:t>)</a:t>
            </a:r>
          </a:p>
          <a:p>
            <a:r>
              <a:rPr lang="en-US" dirty="0"/>
              <a:t>Price =&gt; price (Property – </a:t>
            </a:r>
            <a:r>
              <a:rPr lang="en-US" dirty="0" err="1"/>
              <a:t>schema.org</a:t>
            </a:r>
            <a:r>
              <a:rPr lang="en-US" dirty="0"/>
              <a:t>)</a:t>
            </a:r>
          </a:p>
          <a:p>
            <a:r>
              <a:rPr lang="en-US" dirty="0"/>
              <a:t>Total =&gt; </a:t>
            </a:r>
            <a:r>
              <a:rPr lang="en-US" dirty="0" err="1"/>
              <a:t>totalPrice</a:t>
            </a:r>
            <a:r>
              <a:rPr lang="en-US" dirty="0"/>
              <a:t> (Property – </a:t>
            </a:r>
            <a:r>
              <a:rPr lang="en-US" dirty="0" err="1"/>
              <a:t>schema.org</a:t>
            </a:r>
            <a:r>
              <a:rPr lang="en-US" dirty="0"/>
              <a:t>)</a:t>
            </a:r>
          </a:p>
        </p:txBody>
      </p:sp>
    </p:spTree>
    <p:extLst>
      <p:ext uri="{BB962C8B-B14F-4D97-AF65-F5344CB8AC3E}">
        <p14:creationId xmlns:p14="http://schemas.microsoft.com/office/powerpoint/2010/main" val="268710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51B8-87BB-4F4F-8025-63DE5AF03D31}"/>
              </a:ext>
            </a:extLst>
          </p:cNvPr>
          <p:cNvSpPr>
            <a:spLocks noGrp="1"/>
          </p:cNvSpPr>
          <p:nvPr>
            <p:ph type="title"/>
          </p:nvPr>
        </p:nvSpPr>
        <p:spPr/>
        <p:txBody>
          <a:bodyPr/>
          <a:lstStyle/>
          <a:p>
            <a:r>
              <a:rPr lang="en-US" dirty="0"/>
              <a:t>Select media type</a:t>
            </a:r>
          </a:p>
        </p:txBody>
      </p:sp>
      <p:sp>
        <p:nvSpPr>
          <p:cNvPr id="3" name="Content Placeholder 2">
            <a:extLst>
              <a:ext uri="{FF2B5EF4-FFF2-40B4-BE49-F238E27FC236}">
                <a16:creationId xmlns:a16="http://schemas.microsoft.com/office/drawing/2014/main" id="{4E8C874A-AFB7-474C-9D6B-A13FA2BE3DB8}"/>
              </a:ext>
            </a:extLst>
          </p:cNvPr>
          <p:cNvSpPr>
            <a:spLocks noGrp="1"/>
          </p:cNvSpPr>
          <p:nvPr>
            <p:ph idx="1"/>
          </p:nvPr>
        </p:nvSpPr>
        <p:spPr/>
        <p:txBody>
          <a:bodyPr/>
          <a:lstStyle/>
          <a:p>
            <a:r>
              <a:rPr lang="en-US" dirty="0" err="1"/>
              <a:t>Collection+JSON</a:t>
            </a:r>
            <a:endParaRPr lang="en-US" dirty="0"/>
          </a:p>
        </p:txBody>
      </p:sp>
    </p:spTree>
    <p:extLst>
      <p:ext uri="{BB962C8B-B14F-4D97-AF65-F5344CB8AC3E}">
        <p14:creationId xmlns:p14="http://schemas.microsoft.com/office/powerpoint/2010/main" val="3602234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84</TotalTime>
  <Words>284</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Hypermedia design</vt:lpstr>
      <vt:lpstr>Backstory – boy scouts of america</vt:lpstr>
      <vt:lpstr>Return on investment</vt:lpstr>
      <vt:lpstr>Final steps</vt:lpstr>
      <vt:lpstr>Seven-step design process</vt:lpstr>
      <vt:lpstr>Semantic descriptors</vt:lpstr>
      <vt:lpstr>State diagram</vt:lpstr>
      <vt:lpstr>Reconcile names</vt:lpstr>
      <vt:lpstr>Select media type</vt:lpstr>
      <vt:lpstr>Create a profile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Tarvin, David (drtarvin)</dc:creator>
  <cp:lastModifiedBy>Tarvin, David (drtarvin)</cp:lastModifiedBy>
  <cp:revision>4</cp:revision>
  <dcterms:created xsi:type="dcterms:W3CDTF">2019-06-10T00:32:03Z</dcterms:created>
  <dcterms:modified xsi:type="dcterms:W3CDTF">2019-06-10T01:56:32Z</dcterms:modified>
</cp:coreProperties>
</file>