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0"/>
  </p:normalViewPr>
  <p:slideViewPr>
    <p:cSldViewPr>
      <p:cViewPr varScale="1">
        <p:scale>
          <a:sx n="115" d="100"/>
          <a:sy n="115" d="100"/>
        </p:scale>
        <p:origin x="14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SOAP-Simple-Object-Access-Protocol" TargetMode="External"/><Relationship Id="rId2" Type="http://schemas.openxmlformats.org/officeDocument/2006/relationships/hyperlink" Target="https://www.tutorialspoint.com/soap/what_is_soap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an-introduction-to-the-simple-object-access-protocol-soap/" TargetMode="External"/><Relationship Id="rId2" Type="http://schemas.openxmlformats.org/officeDocument/2006/relationships/hyperlink" Target="https://www.w3schools.com/xml/xml_soap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Bellevue University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981200"/>
            <a:ext cx="7175351" cy="2944257"/>
          </a:xfrm>
        </p:spPr>
        <p:txBody>
          <a:bodyPr/>
          <a:lstStyle/>
          <a:p>
            <a:r>
              <a:rPr lang="en-US" dirty="0"/>
              <a:t>SOAP –What is it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34683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 – Fault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SOAP Fault element must have one of the following </a:t>
            </a:r>
            <a:r>
              <a:rPr lang="en-US" dirty="0" err="1"/>
              <a:t>faultCodes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VersionMismatch</a:t>
            </a:r>
            <a:r>
              <a:rPr lang="en-US" dirty="0"/>
              <a:t> – invalid namespace for the SOAP envelope element</a:t>
            </a:r>
          </a:p>
          <a:p>
            <a:pPr lvl="1"/>
            <a:r>
              <a:rPr lang="en-US" dirty="0" err="1"/>
              <a:t>MustUnderstand</a:t>
            </a:r>
            <a:r>
              <a:rPr lang="en-US" dirty="0"/>
              <a:t> – an immediate child element of the Header element was not understood when such understanding was mandatory</a:t>
            </a:r>
          </a:p>
          <a:p>
            <a:pPr lvl="1"/>
            <a:r>
              <a:rPr lang="en-US" dirty="0"/>
              <a:t>Client – message was incorrectly formed or contained incorrect information</a:t>
            </a:r>
          </a:p>
          <a:p>
            <a:pPr lvl="1"/>
            <a:r>
              <a:rPr lang="en-US" dirty="0"/>
              <a:t>Server – message could not proceed due to problem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258572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16881"/>
            <a:ext cx="6400800" cy="2304951"/>
          </a:xfrm>
        </p:spPr>
      </p:pic>
    </p:spTree>
    <p:extLst>
      <p:ext uri="{BB962C8B-B14F-4D97-AF65-F5344CB8AC3E}">
        <p14:creationId xmlns:p14="http://schemas.microsoft.com/office/powerpoint/2010/main" val="86125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SOAP (tutorial). (</a:t>
            </a:r>
            <a:r>
              <a:rPr lang="en-US" dirty="0" err="1"/>
              <a:t>n.d.</a:t>
            </a:r>
            <a:r>
              <a:rPr lang="en-US" dirty="0"/>
              <a:t>). Retrieved from </a:t>
            </a:r>
            <a:r>
              <a:rPr lang="en-US" u="sng" dirty="0">
                <a:hlinkClick r:id="rId2"/>
              </a:rPr>
              <a:t>https://www.tutorialspoint.com/soap/what_is_soap.htm</a:t>
            </a:r>
            <a:endParaRPr lang="en-US" dirty="0"/>
          </a:p>
          <a:p>
            <a:r>
              <a:rPr lang="en-US" dirty="0"/>
              <a:t>Margaret Rouse. (2019, Feb). SOAP (Simple Object </a:t>
            </a:r>
            <a:r>
              <a:rPr lang="en-US" dirty="0" err="1"/>
              <a:t>Acces</a:t>
            </a:r>
            <a:r>
              <a:rPr lang="en-US" dirty="0"/>
              <a:t> Protocol) (article). Retrieved from </a:t>
            </a:r>
            <a:r>
              <a:rPr lang="en-US" u="sng" dirty="0">
                <a:hlinkClick r:id="rId3"/>
              </a:rPr>
              <a:t>https://searchmicroservices.techtarget.com/definition/SOAP-Simple-Object-Access-Protocol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7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XML Soap (article). (</a:t>
            </a:r>
            <a:r>
              <a:rPr lang="en-US" dirty="0" err="1"/>
              <a:t>n.d.</a:t>
            </a:r>
            <a:r>
              <a:rPr lang="en-US" dirty="0"/>
              <a:t>). Retrieved from </a:t>
            </a:r>
            <a:r>
              <a:rPr lang="en-US" dirty="0">
                <a:hlinkClick r:id="rId2"/>
              </a:rPr>
              <a:t>https://www.w3schools.com/xml/xml_soap.asp</a:t>
            </a:r>
            <a:endParaRPr lang="en-US" dirty="0"/>
          </a:p>
          <a:p>
            <a:r>
              <a:rPr lang="en-US" dirty="0"/>
              <a:t>Guest Contributor (2001, Apr 02). An Introduction To The Simple Object Access Protocol (SOAP) (article). </a:t>
            </a:r>
            <a:r>
              <a:rPr lang="en-US"/>
              <a:t>Retrieved from </a:t>
            </a:r>
            <a:r>
              <a:rPr lang="en-US">
                <a:hlinkClick r:id="rId3"/>
              </a:rPr>
              <a:t>https://www.techrepublic.com/article/an-introduction-to-the-simple-object-access-protocol-soap/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Stands for Simple Object Access Protocol</a:t>
            </a:r>
          </a:p>
          <a:p>
            <a:r>
              <a:rPr lang="en-US" dirty="0"/>
              <a:t>Is a method for exchanging and sharing information among computers over the Internet</a:t>
            </a:r>
          </a:p>
          <a:p>
            <a:r>
              <a:rPr lang="en-US" dirty="0"/>
              <a:t>Is based on XML (Extensible Markup Language), a markup language similar to HTML</a:t>
            </a:r>
          </a:p>
          <a:p>
            <a:r>
              <a:rPr lang="en-US" dirty="0"/>
              <a:t>Is used mostly in the context of a Web Services/Service-Oriented Architecture framework</a:t>
            </a:r>
          </a:p>
        </p:txBody>
      </p:sp>
    </p:spTree>
    <p:extLst>
      <p:ext uri="{BB962C8B-B14F-4D97-AF65-F5344CB8AC3E}">
        <p14:creationId xmlns:p14="http://schemas.microsoft.com/office/powerpoint/2010/main" val="35761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Provides security and reliability in connections, delivery and failure recovery</a:t>
            </a:r>
          </a:p>
          <a:p>
            <a:r>
              <a:rPr lang="en-US" dirty="0"/>
              <a:t>Can ride on a variety of network protocols, meaning it can pass through firewalls easily</a:t>
            </a:r>
          </a:p>
          <a:p>
            <a:r>
              <a:rPr lang="en-US" dirty="0"/>
              <a:t>Is based on XML, which is fairly easily read, thus making the SOAP message easy to read</a:t>
            </a:r>
          </a:p>
        </p:txBody>
      </p:sp>
    </p:spTree>
    <p:extLst>
      <p:ext uri="{BB962C8B-B14F-4D97-AF65-F5344CB8AC3E}">
        <p14:creationId xmlns:p14="http://schemas.microsoft.com/office/powerpoint/2010/main" val="408005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SOAP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SOAP message contains the following:</a:t>
            </a:r>
          </a:p>
          <a:p>
            <a:pPr lvl="1"/>
            <a:r>
              <a:rPr lang="en-US" dirty="0"/>
              <a:t>An Envelope (mandatory)</a:t>
            </a:r>
          </a:p>
          <a:p>
            <a:pPr lvl="1"/>
            <a:r>
              <a:rPr lang="en-US" dirty="0"/>
              <a:t>A Header (optional)</a:t>
            </a:r>
          </a:p>
          <a:p>
            <a:pPr lvl="1"/>
            <a:r>
              <a:rPr lang="en-US" dirty="0"/>
              <a:t>A Body (mandatory)</a:t>
            </a:r>
          </a:p>
          <a:p>
            <a:pPr lvl="1"/>
            <a:r>
              <a:rPr lang="en-US" dirty="0"/>
              <a:t>A Fault (optional)</a:t>
            </a:r>
          </a:p>
        </p:txBody>
      </p:sp>
    </p:spTree>
    <p:extLst>
      <p:ext uri="{BB962C8B-B14F-4D97-AF65-F5344CB8AC3E}">
        <p14:creationId xmlns:p14="http://schemas.microsoft.com/office/powerpoint/2010/main" val="5848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of a SOAP message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11" y="1030881"/>
            <a:ext cx="5744377" cy="2876951"/>
          </a:xfrm>
        </p:spPr>
      </p:pic>
    </p:spTree>
    <p:extLst>
      <p:ext uri="{BB962C8B-B14F-4D97-AF65-F5344CB8AC3E}">
        <p14:creationId xmlns:p14="http://schemas.microsoft.com/office/powerpoint/2010/main" val="149566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 - Envelope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root element of a SOAP message</a:t>
            </a:r>
          </a:p>
          <a:p>
            <a:r>
              <a:rPr lang="en-US" dirty="0"/>
              <a:t>What defines the document as a SOAP message</a:t>
            </a:r>
          </a:p>
          <a:p>
            <a:r>
              <a:rPr lang="en-US" dirty="0"/>
              <a:t>Indicates the start and the end of the SOAP message</a:t>
            </a:r>
          </a:p>
          <a:p>
            <a:r>
              <a:rPr lang="en-US" dirty="0"/>
              <a:t>Contains exactly one Body element</a:t>
            </a:r>
          </a:p>
          <a:p>
            <a:r>
              <a:rPr lang="en-US" dirty="0"/>
              <a:t>Contains no more than one Header element</a:t>
            </a:r>
          </a:p>
          <a:p>
            <a:r>
              <a:rPr lang="en-US" dirty="0"/>
              <a:t>Defined as a SOAP envelope by a mandatory namespace </a:t>
            </a:r>
            <a:r>
              <a:rPr lang="en-US" dirty="0" err="1"/>
              <a:t>xmlns:soap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 -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means of specifying application-level requirements (i.e. digital signature, account number,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immediate first child of the SOAP envelope</a:t>
            </a:r>
          </a:p>
          <a:p>
            <a:r>
              <a:rPr lang="en-US" dirty="0"/>
              <a:t>Can add new features and functionality</a:t>
            </a:r>
          </a:p>
          <a:p>
            <a:r>
              <a:rPr lang="en-US" dirty="0"/>
              <a:t>Are defined in a namespace</a:t>
            </a:r>
          </a:p>
        </p:txBody>
      </p:sp>
    </p:spTree>
    <p:extLst>
      <p:ext uri="{BB962C8B-B14F-4D97-AF65-F5344CB8AC3E}">
        <p14:creationId xmlns:p14="http://schemas.microsoft.com/office/powerpoint/2010/main" val="30450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 – Header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SOAP Header have two attributes:</a:t>
            </a:r>
          </a:p>
          <a:p>
            <a:pPr lvl="1"/>
            <a:r>
              <a:rPr lang="en-US" dirty="0"/>
              <a:t>Actor</a:t>
            </a:r>
          </a:p>
          <a:p>
            <a:pPr lvl="2"/>
            <a:r>
              <a:rPr lang="en-US" dirty="0"/>
              <a:t>Specifies the recipient of the SOAP header</a:t>
            </a:r>
          </a:p>
          <a:p>
            <a:pPr lvl="2"/>
            <a:r>
              <a:rPr lang="en-US" dirty="0"/>
              <a:t>Used when not all parts of a SOAP message are intended for the ultimate endpoint</a:t>
            </a:r>
          </a:p>
          <a:p>
            <a:pPr lvl="1"/>
            <a:r>
              <a:rPr lang="en-US" dirty="0" err="1"/>
              <a:t>MustUnderstand</a:t>
            </a:r>
            <a:endParaRPr lang="en-US" dirty="0"/>
          </a:p>
          <a:p>
            <a:pPr lvl="2"/>
            <a:r>
              <a:rPr lang="en-US" dirty="0"/>
              <a:t>Indicates whether the Header element is optional or mandatory</a:t>
            </a:r>
          </a:p>
          <a:p>
            <a:pPr lvl="2"/>
            <a:r>
              <a:rPr lang="en-US" dirty="0"/>
              <a:t>If mandatory, recipient must understand and process the Header according to its defined semantics or return a fault</a:t>
            </a:r>
          </a:p>
        </p:txBody>
      </p:sp>
    </p:spTree>
    <p:extLst>
      <p:ext uri="{BB962C8B-B14F-4D97-AF65-F5344CB8AC3E}">
        <p14:creationId xmlns:p14="http://schemas.microsoft.com/office/powerpoint/2010/main" val="53466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 -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Is an element in the body of the response to a SOAP message</a:t>
            </a:r>
          </a:p>
          <a:p>
            <a:r>
              <a:rPr lang="en-US" dirty="0"/>
              <a:t>Returns a predefined fault code, a description of the fault, and the address of the SOAP processor that generated the fault</a:t>
            </a:r>
          </a:p>
          <a:p>
            <a:r>
              <a:rPr lang="en-US" dirty="0"/>
              <a:t>Linked to the 500 to 599 range of status codes</a:t>
            </a:r>
          </a:p>
          <a:p>
            <a:r>
              <a:rPr lang="en-US" dirty="0"/>
              <a:t>Can only appear once in a SOAP message</a:t>
            </a:r>
          </a:p>
        </p:txBody>
      </p:sp>
    </p:spTree>
    <p:extLst>
      <p:ext uri="{BB962C8B-B14F-4D97-AF65-F5344CB8AC3E}">
        <p14:creationId xmlns:p14="http://schemas.microsoft.com/office/powerpoint/2010/main" val="423640622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</TotalTime>
  <Words>572</Words>
  <Application>Microsoft Macintosh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Georgia</vt:lpstr>
      <vt:lpstr>Trebuchet MS</vt:lpstr>
      <vt:lpstr>Slipstream</vt:lpstr>
      <vt:lpstr>SOAP –What is it and how does it work?</vt:lpstr>
      <vt:lpstr>What is SOAP?</vt:lpstr>
      <vt:lpstr>Benefits of SOAP</vt:lpstr>
      <vt:lpstr>What makes up a SOAP message?</vt:lpstr>
      <vt:lpstr>General Structure of a SOAP message</vt:lpstr>
      <vt:lpstr>SOAP message - Envelope</vt:lpstr>
      <vt:lpstr>SOAP message - Header</vt:lpstr>
      <vt:lpstr>SOAP message – Header attributes</vt:lpstr>
      <vt:lpstr>SOAP message - Fault</vt:lpstr>
      <vt:lpstr>SOAP message – Fault codes</vt:lpstr>
      <vt:lpstr>SOAP data flow</vt:lpstr>
      <vt:lpstr>Resources</vt:lpstr>
      <vt:lpstr>Resources (cont’d)</vt:lpstr>
    </vt:vector>
  </TitlesOfParts>
  <Company>Physicians Mutual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–What is it and how does it work?</dc:title>
  <dc:creator>David Tarvin</dc:creator>
  <cp:lastModifiedBy>Tarvin, David (drtarvin)</cp:lastModifiedBy>
  <cp:revision>6</cp:revision>
  <dcterms:created xsi:type="dcterms:W3CDTF">2019-05-17T20:38:16Z</dcterms:created>
  <dcterms:modified xsi:type="dcterms:W3CDTF">2019-05-19T18:16:31Z</dcterms:modified>
</cp:coreProperties>
</file>