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86"/>
    <p:restoredTop sz="94681"/>
  </p:normalViewPr>
  <p:slideViewPr>
    <p:cSldViewPr snapToGrid="0" snapToObjects="1" showGuides="1">
      <p:cViewPr varScale="1">
        <p:scale>
          <a:sx n="56" d="100"/>
          <a:sy n="56" d="100"/>
        </p:scale>
        <p:origin x="192" y="1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eacon.com/app-dev-testing/challenges-scaling-microservices" TargetMode="External"/><Relationship Id="rId3" Type="http://schemas.openxmlformats.org/officeDocument/2006/relationships/hyperlink" Target="https://www.nginx.com/blog/building-microservices-using-an-api-gateway/" TargetMode="External"/><Relationship Id="rId7" Type="http://schemas.openxmlformats.org/officeDocument/2006/relationships/hyperlink" Target="https://www.nginx.com/blog/deploying-microservices/" TargetMode="External"/><Relationship Id="rId2" Type="http://schemas.openxmlformats.org/officeDocument/2006/relationships/hyperlink" Target="https://microservic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empodev.com/blog/disadvantages-of-a-microservices-architecture/" TargetMode="External"/><Relationship Id="rId5" Type="http://schemas.openxmlformats.org/officeDocument/2006/relationships/hyperlink" Target="https://skelia.com/articles/5-major-benefits-microservice-architecture/" TargetMode="External"/><Relationship Id="rId4" Type="http://schemas.openxmlformats.org/officeDocument/2006/relationships/hyperlink" Target="https://www.nginx.com/learn/api-gatew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83F8-D936-4147-8159-743724AD5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3F5A8-6448-1046-825A-005EAB256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209490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68B-6810-FF42-98B5-98FD38B8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microservices are scaled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9858-41D6-F941-982B-A5777D7C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can be limited to only components of an app that are impacted by usage demands </a:t>
            </a:r>
          </a:p>
        </p:txBody>
      </p:sp>
    </p:spTree>
    <p:extLst>
      <p:ext uri="{BB962C8B-B14F-4D97-AF65-F5344CB8AC3E}">
        <p14:creationId xmlns:p14="http://schemas.microsoft.com/office/powerpoint/2010/main" val="109756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5A18-DBD9-6748-88A9-DC6A8082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B62A-74F4-0841-8E54-4EA81E098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Chris Richardson. (n.d.). What Are Microservices? (article). Retrieved from </a:t>
            </a:r>
            <a:r>
              <a:rPr lang="en-US" dirty="0">
                <a:hlinkClick r:id="rId2"/>
              </a:rPr>
              <a:t>https://microservices.io/</a:t>
            </a:r>
            <a:endParaRPr lang="en-US" dirty="0"/>
          </a:p>
          <a:p>
            <a:r>
              <a:rPr lang="en-US" dirty="0"/>
              <a:t>Building Microservices: Using An API Gateway (article). (No author). (n.d.).  Retrieved from </a:t>
            </a:r>
            <a:r>
              <a:rPr lang="en-US" dirty="0">
                <a:hlinkClick r:id="rId3"/>
              </a:rPr>
              <a:t>https://www.nginx.com/blog/building-microservices-using-an-api-gateway/</a:t>
            </a:r>
            <a:endParaRPr lang="en-US" dirty="0"/>
          </a:p>
          <a:p>
            <a:r>
              <a:rPr lang="en-US" dirty="0"/>
              <a:t>API Gateway (article). (no author). (n.d.). Retrieved from </a:t>
            </a:r>
            <a:r>
              <a:rPr lang="en-US" dirty="0">
                <a:hlinkClick r:id="rId4"/>
              </a:rPr>
              <a:t>https://www.nginx.com/learn/api-gateway</a:t>
            </a:r>
            <a:endParaRPr lang="en-US" dirty="0"/>
          </a:p>
          <a:p>
            <a:r>
              <a:rPr lang="en-US" dirty="0"/>
              <a:t>5 Major Benefits of Microservice Architecture. (2018, Mar 02). (No author). Retrieved from </a:t>
            </a:r>
            <a:r>
              <a:rPr lang="en-US" dirty="0">
                <a:hlinkClick r:id="rId5"/>
              </a:rPr>
              <a:t>https://skelia.com/articles/5-major-benefits-microservice-architecture/</a:t>
            </a:r>
            <a:endParaRPr lang="en-US" dirty="0"/>
          </a:p>
          <a:p>
            <a:r>
              <a:rPr lang="en-US" dirty="0"/>
              <a:t>Phil </a:t>
            </a:r>
            <a:r>
              <a:rPr lang="en-US" dirty="0" err="1"/>
              <a:t>Wittmer</a:t>
            </a:r>
            <a:r>
              <a:rPr lang="en-US" dirty="0"/>
              <a:t>. (2018, Nov 14). Microservices Disadvantages &amp; Advantages (blog). Retrieved from </a:t>
            </a:r>
            <a:r>
              <a:rPr lang="en-US" dirty="0">
                <a:hlinkClick r:id="rId6"/>
              </a:rPr>
              <a:t>https://www.tiempodev.com/blog/disadvantages-of-a-microservices-architecture/</a:t>
            </a:r>
            <a:endParaRPr lang="en-US" dirty="0"/>
          </a:p>
          <a:p>
            <a:r>
              <a:rPr lang="en-US" dirty="0"/>
              <a:t>Chris Richardson. (2016, Feb 10). Choosing A Microservices Deployment Strategy (blog). Retrieved from </a:t>
            </a:r>
            <a:r>
              <a:rPr lang="en-US" dirty="0">
                <a:hlinkClick r:id="rId7"/>
              </a:rPr>
              <a:t>https://www.nginx.com/blog/deploying-microservices/</a:t>
            </a:r>
            <a:endParaRPr lang="en-US" dirty="0"/>
          </a:p>
          <a:p>
            <a:r>
              <a:rPr lang="en-US" dirty="0"/>
              <a:t>Tony Bradley. (n.d.). The Challenges Of Scaling Microservices (article). Retrieved from </a:t>
            </a:r>
            <a:r>
              <a:rPr lang="en-US" dirty="0">
                <a:hlinkClick r:id="rId8"/>
              </a:rPr>
              <a:t>https://techbeacon.com</a:t>
            </a:r>
            <a:r>
              <a:rPr lang="en-US">
                <a:hlinkClick r:id="rId8"/>
              </a:rPr>
              <a:t>/app-dev-testing/challenges-scaling-microservices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4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C9CB-5784-844E-8B49-F9C938C6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B983-B07D-0241-B6D2-D5410C8D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is an architectural style that structures an application as a collection of services that are</a:t>
            </a:r>
          </a:p>
          <a:p>
            <a:pPr lvl="1"/>
            <a:r>
              <a:rPr lang="en-US" dirty="0"/>
              <a:t>Highly maintainable and testable</a:t>
            </a:r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Independently deployable</a:t>
            </a:r>
          </a:p>
          <a:p>
            <a:pPr lvl="1"/>
            <a:r>
              <a:rPr lang="en-US" dirty="0"/>
              <a:t>Organized around business capabilities</a:t>
            </a:r>
          </a:p>
        </p:txBody>
      </p:sp>
    </p:spTree>
    <p:extLst>
      <p:ext uri="{BB962C8B-B14F-4D97-AF65-F5344CB8AC3E}">
        <p14:creationId xmlns:p14="http://schemas.microsoft.com/office/powerpoint/2010/main" val="304830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6F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BF4B2-E040-E34B-A0A7-2B60E17CC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944" y="786900"/>
            <a:ext cx="7686111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8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D3AB-DC7D-264D-8DBD-118C510F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 gateway?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034B-827F-6D42-9272-C5EE687E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gateway is a server that is a single entry point into the system</a:t>
            </a:r>
          </a:p>
          <a:p>
            <a:r>
              <a:rPr lang="en-US" dirty="0"/>
              <a:t>An API gateway:</a:t>
            </a:r>
          </a:p>
          <a:p>
            <a:pPr lvl="1"/>
            <a:r>
              <a:rPr lang="en-US" dirty="0"/>
              <a:t>Takes all API requests from a client</a:t>
            </a:r>
          </a:p>
          <a:p>
            <a:pPr lvl="1"/>
            <a:r>
              <a:rPr lang="en-US" dirty="0"/>
              <a:t>Determines which services are needed</a:t>
            </a:r>
          </a:p>
          <a:p>
            <a:pPr lvl="1"/>
            <a:r>
              <a:rPr lang="en-US" dirty="0"/>
              <a:t>Combines them into a synchronous experience for the user</a:t>
            </a:r>
          </a:p>
          <a:p>
            <a:r>
              <a:rPr lang="en-US" dirty="0"/>
              <a:t>It provides an API that is tailored to each client</a:t>
            </a:r>
          </a:p>
        </p:txBody>
      </p:sp>
    </p:spTree>
    <p:extLst>
      <p:ext uri="{BB962C8B-B14F-4D97-AF65-F5344CB8AC3E}">
        <p14:creationId xmlns:p14="http://schemas.microsoft.com/office/powerpoint/2010/main" val="16589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224-6A6A-4048-A840-953F4E74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0772-6E58-6349-BF5C-03841520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become easier to build and maintain because they are split into smaller, composable fragments</a:t>
            </a:r>
          </a:p>
          <a:p>
            <a:r>
              <a:rPr lang="en-US" dirty="0"/>
              <a:t>Allows teams to focus on building business functionality that can be used in multiple contexts</a:t>
            </a:r>
          </a:p>
          <a:p>
            <a:r>
              <a:rPr lang="en-US" dirty="0"/>
              <a:t>Allows teams to develop different components simultaneously, speeding up productivity</a:t>
            </a:r>
          </a:p>
          <a:p>
            <a:r>
              <a:rPr lang="en-US" dirty="0"/>
              <a:t>Allows services written in different programming languages to coexist, thus increasing flexibility</a:t>
            </a:r>
          </a:p>
          <a:p>
            <a:r>
              <a:rPr lang="en-US" dirty="0"/>
              <a:t>Allows teams to work autonomously in small groups and make technical decisions quickly</a:t>
            </a:r>
          </a:p>
        </p:txBody>
      </p:sp>
    </p:spTree>
    <p:extLst>
      <p:ext uri="{BB962C8B-B14F-4D97-AF65-F5344CB8AC3E}">
        <p14:creationId xmlns:p14="http://schemas.microsoft.com/office/powerpoint/2010/main" val="4733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560C-55A4-A743-92D2-78A0E1D5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4A0E-F8A8-7749-9383-8230D725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than monolithic applications</a:t>
            </a:r>
          </a:p>
          <a:p>
            <a:pPr lvl="1"/>
            <a:r>
              <a:rPr lang="en-US" dirty="0"/>
              <a:t>Complexity is directly correlated with the number of services involved</a:t>
            </a:r>
          </a:p>
          <a:p>
            <a:pPr lvl="1"/>
            <a:r>
              <a:rPr lang="en-US" dirty="0"/>
              <a:t>More moving parts involved</a:t>
            </a:r>
          </a:p>
          <a:p>
            <a:pPr lvl="1"/>
            <a:r>
              <a:rPr lang="en-US" dirty="0"/>
              <a:t>Existing tools might not be designed to work with service dependencies</a:t>
            </a:r>
          </a:p>
          <a:p>
            <a:pPr lvl="1"/>
            <a:r>
              <a:rPr lang="en-US" dirty="0"/>
              <a:t>Increase in language and frameworks can make application hard to maintain</a:t>
            </a:r>
          </a:p>
          <a:p>
            <a:pPr lvl="1"/>
            <a:r>
              <a:rPr lang="en-US" dirty="0"/>
              <a:t>Can have issues with transaction management and data consistency since each service has its own database</a:t>
            </a:r>
          </a:p>
          <a:p>
            <a:pPr lvl="1"/>
            <a:r>
              <a:rPr lang="en-US" dirty="0"/>
              <a:t>Increase in testing required causes increased demand for automation</a:t>
            </a:r>
          </a:p>
          <a:p>
            <a:pPr lvl="1"/>
            <a:r>
              <a:rPr lang="en-US" dirty="0"/>
              <a:t>Increase in documentation overhead</a:t>
            </a:r>
          </a:p>
        </p:txBody>
      </p:sp>
    </p:spTree>
    <p:extLst>
      <p:ext uri="{BB962C8B-B14F-4D97-AF65-F5344CB8AC3E}">
        <p14:creationId xmlns:p14="http://schemas.microsoft.com/office/powerpoint/2010/main" val="203567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E5DC-AD42-F14B-8922-5C1C4D97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Microservices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DB57-8AD2-5544-BA10-6DE97591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cultural shift to a mature agile and DevOps culture</a:t>
            </a:r>
          </a:p>
          <a:p>
            <a:r>
              <a:rPr lang="en-US" dirty="0"/>
              <a:t>More expensive</a:t>
            </a:r>
          </a:p>
          <a:p>
            <a:pPr lvl="1"/>
            <a:r>
              <a:rPr lang="en-US" dirty="0"/>
              <a:t>Lots of remote calls between services and increased network latency</a:t>
            </a:r>
          </a:p>
          <a:p>
            <a:pPr lvl="1"/>
            <a:r>
              <a:rPr lang="en-US" dirty="0"/>
              <a:t>Higher resource demand due to each service requiring its own runtime environment and CPU</a:t>
            </a:r>
          </a:p>
          <a:p>
            <a:pPr lvl="1"/>
            <a:r>
              <a:rPr lang="en-US" dirty="0"/>
              <a:t>Higher cost of management and maintenance due to each service utilizing its own language and technology stack</a:t>
            </a:r>
          </a:p>
          <a:p>
            <a:r>
              <a:rPr lang="en-US" dirty="0"/>
              <a:t>Increases in inter-service communication creates an opportunity for outside entities to gain access to the system, thus posing a security problem</a:t>
            </a:r>
          </a:p>
        </p:txBody>
      </p:sp>
    </p:spTree>
    <p:extLst>
      <p:ext uri="{BB962C8B-B14F-4D97-AF65-F5344CB8AC3E}">
        <p14:creationId xmlns:p14="http://schemas.microsoft.com/office/powerpoint/2010/main" val="21098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1606-FB52-174A-9FF2-C975C675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microservices are deployed in a production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24C5-422F-E342-996F-DEDD60E2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Service Instances per Host Pattern</a:t>
            </a:r>
          </a:p>
          <a:p>
            <a:pPr lvl="1"/>
            <a:r>
              <a:rPr lang="en-US" dirty="0"/>
              <a:t>Provision one or more physical or virtual hosts and run multiple service instances on each one</a:t>
            </a:r>
          </a:p>
          <a:p>
            <a:pPr lvl="1"/>
            <a:r>
              <a:rPr lang="en-US" dirty="0"/>
              <a:t>Benefits</a:t>
            </a:r>
          </a:p>
          <a:p>
            <a:pPr lvl="2"/>
            <a:r>
              <a:rPr lang="en-US" dirty="0"/>
              <a:t>Resource usage is relatively efficient</a:t>
            </a:r>
          </a:p>
          <a:p>
            <a:pPr lvl="2"/>
            <a:r>
              <a:rPr lang="en-US" dirty="0"/>
              <a:t>Deploying a service instance and starting a service is relatively fast</a:t>
            </a:r>
          </a:p>
          <a:p>
            <a:pPr lvl="1"/>
            <a:r>
              <a:rPr lang="en-US" dirty="0"/>
              <a:t>Drawbacks</a:t>
            </a:r>
          </a:p>
          <a:p>
            <a:pPr lvl="2"/>
            <a:r>
              <a:rPr lang="en-US" dirty="0"/>
              <a:t>Little or no isolation of service instances</a:t>
            </a:r>
          </a:p>
          <a:p>
            <a:pPr lvl="2"/>
            <a:r>
              <a:rPr lang="en-US" dirty="0"/>
              <a:t>Operations team deploying the services has to be familiar with details of all the services, which may be written in a variety of languages and frameworks, thus increasing the risk of errors during deployment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A886-D8C7-C040-8F96-F569BE2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microservices are deployed in a production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F5FC-A2AF-A847-B538-6B0BA821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Instance per Host Pattern</a:t>
            </a:r>
          </a:p>
          <a:p>
            <a:pPr lvl="1"/>
            <a:r>
              <a:rPr lang="en-US" dirty="0"/>
              <a:t>Run each service instance in isolation on its own host</a:t>
            </a:r>
          </a:p>
          <a:p>
            <a:pPr lvl="1"/>
            <a:r>
              <a:rPr lang="en-US" dirty="0"/>
              <a:t>Benefits</a:t>
            </a:r>
          </a:p>
          <a:p>
            <a:pPr lvl="2"/>
            <a:r>
              <a:rPr lang="en-US" dirty="0"/>
              <a:t>Due to isolation, a service can’t steal resources, such as CPU and memory, from other services</a:t>
            </a:r>
          </a:p>
          <a:p>
            <a:pPr lvl="2"/>
            <a:r>
              <a:rPr lang="en-US" dirty="0"/>
              <a:t>Encapsulates implementation technology</a:t>
            </a:r>
          </a:p>
          <a:p>
            <a:pPr lvl="1"/>
            <a:r>
              <a:rPr lang="en-US" dirty="0"/>
              <a:t>Drawbacks</a:t>
            </a:r>
          </a:p>
          <a:p>
            <a:pPr lvl="2"/>
            <a:r>
              <a:rPr lang="en-US" dirty="0"/>
              <a:t>Less efficient resource utilization because every service instance has overhead of an entire virtual machine, including operating system</a:t>
            </a:r>
          </a:p>
          <a:p>
            <a:pPr lvl="2"/>
            <a:r>
              <a:rPr lang="en-US" dirty="0"/>
              <a:t>Deploying a new version is usually slow to build, instantiate and start up because of its size</a:t>
            </a:r>
          </a:p>
        </p:txBody>
      </p:sp>
    </p:spTree>
    <p:extLst>
      <p:ext uri="{BB962C8B-B14F-4D97-AF65-F5344CB8AC3E}">
        <p14:creationId xmlns:p14="http://schemas.microsoft.com/office/powerpoint/2010/main" val="181596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715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Microservices</vt:lpstr>
      <vt:lpstr>What are microservices?</vt:lpstr>
      <vt:lpstr>PowerPoint Presentation</vt:lpstr>
      <vt:lpstr>What is an API gateway?</vt:lpstr>
      <vt:lpstr>Advantages of microservices</vt:lpstr>
      <vt:lpstr>Disadvantages of microservices</vt:lpstr>
      <vt:lpstr>Disadvantages of Microservices (cont’d)</vt:lpstr>
      <vt:lpstr>How microservices are deployed in a production environment</vt:lpstr>
      <vt:lpstr>How microservices are deployed in a production environment</vt:lpstr>
      <vt:lpstr>How microservices are scaled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Tarvin, David (drtarvin)</dc:creator>
  <cp:lastModifiedBy>Tarvin, David (drtarvin)</cp:lastModifiedBy>
  <cp:revision>7</cp:revision>
  <dcterms:created xsi:type="dcterms:W3CDTF">2019-06-24T03:32:36Z</dcterms:created>
  <dcterms:modified xsi:type="dcterms:W3CDTF">2019-06-24T04:25:56Z</dcterms:modified>
</cp:coreProperties>
</file>