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6" r:id="rId4"/>
    <p:sldId id="263" r:id="rId5"/>
    <p:sldId id="264" r:id="rId6"/>
    <p:sldId id="265" r:id="rId7"/>
    <p:sldId id="273" r:id="rId8"/>
    <p:sldId id="257" r:id="rId9"/>
    <p:sldId id="279" r:id="rId10"/>
    <p:sldId id="260" r:id="rId11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/wcUZfcGyigLaNKhBpC/+eGXB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ABA2A2-98B1-40D4-9F35-98E52C69C44A}">
  <a:tblStyle styleId="{71ABA2A2-98B1-40D4-9F35-98E52C69C44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68"/>
    <p:restoredTop sz="94650"/>
  </p:normalViewPr>
  <p:slideViewPr>
    <p:cSldViewPr snapToGrid="0">
      <p:cViewPr varScale="1">
        <p:scale>
          <a:sx n="61" d="100"/>
          <a:sy n="61" d="100"/>
        </p:scale>
        <p:origin x="216" y="17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19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db7300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db7300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db7300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db7300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db7300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db7300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22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219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235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8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1588672" y="1253130"/>
            <a:ext cx="5966656" cy="161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dirty="0"/>
              <a:t>SI206 Discussion 9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Midterm 2 Review and JSON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390399" y="523062"/>
            <a:ext cx="601542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dirty="0"/>
              <a:t>Today’s Task</a:t>
            </a:r>
            <a:endParaRPr sz="2200" dirty="0"/>
          </a:p>
        </p:txBody>
      </p:sp>
      <p:sp>
        <p:nvSpPr>
          <p:cNvPr id="69" name="Google Shape;69;p5"/>
          <p:cNvSpPr txBox="1"/>
          <p:nvPr/>
        </p:nvSpPr>
        <p:spPr>
          <a:xfrm>
            <a:off x="498374" y="966954"/>
            <a:ext cx="8216400" cy="396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Use the provided JSON document (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movies.json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lang="en-US" sz="600" b="0" i="0" u="none" strike="noStrike" cap="none" dirty="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1:</a:t>
            </a: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read_json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(file) that reads a JSON document, decodes the file content, and returns a dictionary.</a:t>
            </a: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b="0" i="0" u="none" strike="noStrike" cap="none" dirty="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lang="en-US"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2: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53365">
              <a:lnSpc>
                <a:spcPct val="131800"/>
              </a:lnSpc>
              <a:buSzPts val="1600"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</a:t>
            </a:r>
            <a:r>
              <a:rPr lang="en-US" sz="1600" b="0" i="0" u="none" strike="noStrike" cap="none" dirty="0" err="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top_movies</a:t>
            </a: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(rated, data) that returns the top three movies based on the movie rating category (rated) specified.</a:t>
            </a:r>
          </a:p>
          <a:p>
            <a:pPr marL="12700" marR="253365">
              <a:lnSpc>
                <a:spcPct val="131800"/>
              </a:lnSpc>
              <a:buSzPts val="1600"/>
            </a:pPr>
            <a:endParaRPr lang="en-US" sz="1600" dirty="0">
              <a:solidFill>
                <a:srgbClr val="585858"/>
              </a:solidFill>
            </a:endParaRPr>
          </a:p>
          <a:p>
            <a:pPr marL="12700" marR="253365">
              <a:lnSpc>
                <a:spcPct val="131800"/>
              </a:lnSpc>
              <a:buSzPts val="1600"/>
            </a:pPr>
            <a:r>
              <a:rPr lang="en-US" sz="160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3:</a:t>
            </a:r>
          </a:p>
          <a:p>
            <a:pPr marL="12700" marR="253365">
              <a:lnSpc>
                <a:spcPct val="131800"/>
              </a:lnSpc>
              <a:buSzPts val="1600"/>
            </a:pPr>
            <a:r>
              <a:rPr lang="en-US" sz="1600" dirty="0">
                <a:solidFill>
                  <a:srgbClr val="585858"/>
                </a:solidFill>
              </a:rPr>
              <a:t>Write test cases for the two functions.</a:t>
            </a:r>
            <a:endParaRPr lang="en-US" sz="1600" b="0" i="0" u="none" strike="noStrike" cap="none" dirty="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53365">
              <a:lnSpc>
                <a:spcPct val="131800"/>
              </a:lnSpc>
              <a:buSzPts val="1600"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Midterm 2 Review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Unit Tests</a:t>
            </a:r>
            <a:endParaRPr dirty="0"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unittest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subclass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unittest.TestCase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methods for test cases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Start each method with test_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assertion methods (ex: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assertEqual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()) to check the results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the tests 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unittest.main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 usual values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 edge cases</a:t>
            </a:r>
          </a:p>
        </p:txBody>
      </p:sp>
    </p:spTree>
    <p:extLst>
      <p:ext uri="{BB962C8B-B14F-4D97-AF65-F5344CB8AC3E}">
        <p14:creationId xmlns:p14="http://schemas.microsoft.com/office/powerpoint/2010/main" val="219605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Files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TXT files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file_obj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 = open(&lt;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filepath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&gt;, ‘r’)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file_obj.read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() : reads entire file as string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file_obj.readlines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() : reads entire file as list of strings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file_obj.close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CSV files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reader = 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csv.reader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(f)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Iterate through reader to read lines of csv as lists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writer = 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csv.writer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(f, delimiter=’,’)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writer.writerow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(&lt;list&gt;) : write list to row of csv file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with statement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Closes file automatically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re.findall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(‘&lt;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re_string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&gt;’, &lt;string&gt;) : returns a list of strings that match the regex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When using the \b character, make sure your string is a raw string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Special characters: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\w - Alphanumeric characters and underscore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[] - set of characters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\s - Any whitespace character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. - Any character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* - Repeat 0 or more times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+ - Repeat 1 or more times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\b - Boundary between alphanumeric characters and whitespace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^ - start of a string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$ - End of a string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See regex cheat sheet for more special characters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BeautifulSoup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3 steps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Create variables that stores 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 of website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Get the data from the 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 object using the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soup = 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r.content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html.parser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Soup object methods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soup.find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(‘&lt;tag&gt;’, &lt;attribute&gt;=’&lt;value&gt;’) : returns the first tag that matches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soup.find_all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(‘&lt;tag&gt;’, &lt;attribute&gt;=’&lt;value&gt;’) : returns a list of all tags that match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tag.attrs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 : returns a dictionary of the attributes in the tag object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Arial" panose="020B0604020202020204" pitchFamily="34" charset="0"/>
                <a:cs typeface="Arial" panose="020B0604020202020204" pitchFamily="34" charset="0"/>
              </a:rPr>
              <a:t>tag.get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(‘&lt;attribute&gt;’) : returns the value of a specified attribute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Discussion 9 Exercise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31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390399" y="523062"/>
            <a:ext cx="8284200" cy="35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dirty="0"/>
              <a:t>Reading JSON </a:t>
            </a:r>
            <a:endParaRPr sz="2200" dirty="0"/>
          </a:p>
        </p:txBody>
      </p:sp>
      <p:sp>
        <p:nvSpPr>
          <p:cNvPr id="45" name="Google Shape;45;p2"/>
          <p:cNvSpPr txBox="1"/>
          <p:nvPr/>
        </p:nvSpPr>
        <p:spPr>
          <a:xfrm>
            <a:off x="464313" y="1136586"/>
            <a:ext cx="8284200" cy="231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313182" marR="0" indent="-285750" algn="l" rtl="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58585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json.loads</a:t>
            </a:r>
            <a:r>
              <a:rPr lang="en-US" sz="1800" dirty="0">
                <a:solidFill>
                  <a:srgbClr val="585858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(string</a:t>
            </a:r>
            <a:r>
              <a:rPr lang="en-US" sz="1800" b="0" i="0" u="none" strike="noStrike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sz="1800" b="0" i="0" u="none" strike="noStrike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JSON -&gt; Python object</a:t>
            </a:r>
          </a:p>
          <a:p>
            <a:pPr marL="27432"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5858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	</a:t>
            </a:r>
          </a:p>
          <a:p>
            <a:pPr marL="27432"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5858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	Takes a JSON string and return a Python object (list or dictionary)</a:t>
            </a:r>
            <a:endParaRPr lang="en-US" sz="1800" b="0" i="0" u="none" strike="noStrike" dirty="0">
              <a:solidFill>
                <a:srgbClr val="585858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13182" indent="-285750" fontAlgn="t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85858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13182" indent="-285750" fontAlgn="t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58585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json.</a:t>
            </a:r>
            <a:r>
              <a:rPr lang="en-US" sz="1800" dirty="0" err="1">
                <a:solidFill>
                  <a:srgbClr val="585858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dumps</a:t>
            </a:r>
            <a:r>
              <a:rPr lang="en-US" sz="1800" dirty="0">
                <a:solidFill>
                  <a:srgbClr val="585858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(obj</a:t>
            </a:r>
            <a:r>
              <a:rPr lang="en-US" sz="1800" b="0" i="0" u="none" strike="noStrike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sz="1800" dirty="0">
                <a:solidFill>
                  <a:srgbClr val="585858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Python object</a:t>
            </a:r>
            <a:r>
              <a:rPr lang="en-US" sz="1800" b="0" i="0" u="none" strike="noStrike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-&gt; JSON</a:t>
            </a:r>
          </a:p>
          <a:p>
            <a:pPr marL="313182" marR="0" indent="-285750" algn="l" rtl="0"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85858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27432" lvl="2" fontAlgn="t"/>
            <a:r>
              <a:rPr lang="en-US" sz="1800" b="0" i="0" u="none" strike="noStrike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	Takes a Python object and returns a JSON string</a:t>
            </a:r>
          </a:p>
          <a:p>
            <a:pPr marL="313182" lvl="2" indent="-285750" fontAlgn="t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390398" y="523062"/>
            <a:ext cx="8562215" cy="35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dirty="0"/>
              <a:t>Reading JSON from a File</a:t>
            </a:r>
            <a:endParaRPr sz="2200" dirty="0"/>
          </a:p>
        </p:txBody>
      </p:sp>
      <p:sp>
        <p:nvSpPr>
          <p:cNvPr id="45" name="Google Shape;45;p2"/>
          <p:cNvSpPr txBox="1"/>
          <p:nvPr/>
        </p:nvSpPr>
        <p:spPr>
          <a:xfrm>
            <a:off x="464313" y="1136586"/>
            <a:ext cx="8284200" cy="388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340995" marR="0" lvl="0" indent="-328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lang="en-US" sz="2050" b="0" i="0" u="none" strike="noStrike" cap="none" dirty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Open the file for reading</a:t>
            </a:r>
          </a:p>
          <a:p>
            <a:pPr marL="120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</a:pPr>
            <a:r>
              <a:rPr lang="en-US" sz="2050" dirty="0">
                <a:solidFill>
                  <a:srgbClr val="585858"/>
                </a:solidFill>
              </a:rPr>
              <a:t>	file = open(filename, ‘r’)	</a:t>
            </a:r>
          </a:p>
          <a:p>
            <a:pPr marL="120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</a:pPr>
            <a:endParaRPr lang="en-US" sz="2050" dirty="0">
              <a:solidFill>
                <a:srgbClr val="585858"/>
              </a:solidFill>
            </a:endParaRPr>
          </a:p>
          <a:p>
            <a:pPr marL="340995" indent="-328930">
              <a:buClr>
                <a:srgbClr val="585858"/>
              </a:buClr>
              <a:buSzPts val="2050"/>
              <a:buFont typeface="Arial"/>
              <a:buChar char="●"/>
            </a:pPr>
            <a:r>
              <a:rPr lang="en-US" sz="2050" dirty="0">
                <a:solidFill>
                  <a:srgbClr val="585858"/>
                </a:solidFill>
              </a:rPr>
              <a:t>Read the content into one big string</a:t>
            </a:r>
          </a:p>
          <a:p>
            <a:pPr marL="12065">
              <a:buClr>
                <a:srgbClr val="585858"/>
              </a:buClr>
              <a:buSzPts val="2050"/>
            </a:pPr>
            <a:r>
              <a:rPr lang="en-US" sz="2050" dirty="0">
                <a:solidFill>
                  <a:srgbClr val="585858"/>
                </a:solidFill>
              </a:rPr>
              <a:t>	string = </a:t>
            </a:r>
            <a:r>
              <a:rPr lang="en-US" sz="2050" dirty="0" err="1">
                <a:solidFill>
                  <a:srgbClr val="585858"/>
                </a:solidFill>
              </a:rPr>
              <a:t>file.read</a:t>
            </a:r>
            <a:r>
              <a:rPr lang="en-US" sz="2050" dirty="0">
                <a:solidFill>
                  <a:srgbClr val="585858"/>
                </a:solidFill>
              </a:rPr>
              <a:t>()</a:t>
            </a:r>
          </a:p>
          <a:p>
            <a:pPr marL="12065">
              <a:buClr>
                <a:srgbClr val="585858"/>
              </a:buClr>
              <a:buSzPts val="2050"/>
            </a:pPr>
            <a:endParaRPr lang="en-US" sz="2050" dirty="0">
              <a:solidFill>
                <a:srgbClr val="585858"/>
              </a:solidFill>
            </a:endParaRPr>
          </a:p>
          <a:p>
            <a:pPr marL="340995" indent="-328930">
              <a:buClr>
                <a:srgbClr val="585858"/>
              </a:buClr>
              <a:buSzPts val="2050"/>
              <a:buFont typeface="Arial"/>
              <a:buChar char="●"/>
            </a:pPr>
            <a:r>
              <a:rPr lang="en-US" sz="2050" dirty="0">
                <a:solidFill>
                  <a:srgbClr val="585858"/>
                </a:solidFill>
              </a:rPr>
              <a:t>Close the file</a:t>
            </a:r>
          </a:p>
          <a:p>
            <a:pPr marL="12065" lvl="1">
              <a:buClr>
                <a:srgbClr val="585858"/>
              </a:buClr>
              <a:buSzPts val="2050"/>
            </a:pPr>
            <a:r>
              <a:rPr lang="en-US" sz="2050" dirty="0">
                <a:solidFill>
                  <a:srgbClr val="585858"/>
                </a:solidFill>
              </a:rPr>
              <a:t>	</a:t>
            </a:r>
            <a:r>
              <a:rPr lang="en-US" sz="2050" dirty="0" err="1">
                <a:solidFill>
                  <a:srgbClr val="585858"/>
                </a:solidFill>
              </a:rPr>
              <a:t>file.close</a:t>
            </a:r>
            <a:r>
              <a:rPr lang="en-US" sz="2050" dirty="0">
                <a:solidFill>
                  <a:srgbClr val="585858"/>
                </a:solidFill>
              </a:rPr>
              <a:t>()</a:t>
            </a:r>
          </a:p>
          <a:p>
            <a:pPr marL="12065" lvl="1">
              <a:buClr>
                <a:srgbClr val="585858"/>
              </a:buClr>
              <a:buSzPts val="2050"/>
            </a:pPr>
            <a:endParaRPr lang="en-US" sz="2050" dirty="0">
              <a:solidFill>
                <a:srgbClr val="585858"/>
              </a:solidFill>
            </a:endParaRPr>
          </a:p>
          <a:p>
            <a:pPr marL="340995" indent="-328930">
              <a:buClr>
                <a:srgbClr val="585858"/>
              </a:buClr>
              <a:buSzPts val="2050"/>
              <a:buFont typeface="Arial"/>
              <a:buChar char="●"/>
            </a:pPr>
            <a:r>
              <a:rPr lang="en-US" sz="2050" dirty="0">
                <a:solidFill>
                  <a:srgbClr val="585858"/>
                </a:solidFill>
              </a:rPr>
              <a:t>Covert the string into a Python object</a:t>
            </a:r>
          </a:p>
          <a:p>
            <a:pPr marL="12065">
              <a:buClr>
                <a:srgbClr val="585858"/>
              </a:buClr>
              <a:buSzPts val="2050"/>
            </a:pPr>
            <a:r>
              <a:rPr lang="en-US" sz="2050" dirty="0">
                <a:solidFill>
                  <a:srgbClr val="585858"/>
                </a:solidFill>
              </a:rPr>
              <a:t>	data = </a:t>
            </a:r>
            <a:r>
              <a:rPr lang="en-US" sz="2050" dirty="0" err="1">
                <a:solidFill>
                  <a:srgbClr val="585858"/>
                </a:solidFill>
              </a:rPr>
              <a:t>json.loads</a:t>
            </a:r>
            <a:r>
              <a:rPr lang="en-US" sz="2050" dirty="0">
                <a:solidFill>
                  <a:srgbClr val="585858"/>
                </a:solidFill>
              </a:rPr>
              <a:t>(string) </a:t>
            </a:r>
          </a:p>
          <a:p>
            <a:pPr marL="340995" marR="0" lvl="0" indent="-328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endParaRPr lang="en-US" sz="2050" dirty="0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0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572</Words>
  <Application>Microsoft Macintosh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SI206 Discussion 9  Midterm 2 Review and JSON</vt:lpstr>
      <vt:lpstr>Midterm 2 Review</vt:lpstr>
      <vt:lpstr>Unit Tests</vt:lpstr>
      <vt:lpstr>Reading Files</vt:lpstr>
      <vt:lpstr>Regex</vt:lpstr>
      <vt:lpstr>BeautifulSoup</vt:lpstr>
      <vt:lpstr>Discussion 9 Exercise</vt:lpstr>
      <vt:lpstr>Reading JSON </vt:lpstr>
      <vt:lpstr>Reading JSON from a File</vt:lpstr>
      <vt:lpstr>Today’s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SI206 Discussion 9  Midterm 2 Review and APIs &amp; JSON</dc:title>
  <cp:lastModifiedBy>Tassew, Diana Mulugeta</cp:lastModifiedBy>
  <cp:revision>3</cp:revision>
  <dcterms:created xsi:type="dcterms:W3CDTF">2021-03-05T22:28:47Z</dcterms:created>
  <dcterms:modified xsi:type="dcterms:W3CDTF">2022-10-28T12:49:44Z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Keynote</vt:lpwstr>
  </property>
  <property fmtid="{D5CDD505-2E9C-101B-9397-08002B2CF9AE}" pid="4" name="LastSaved">
    <vt:filetime>2021-03-05T00:00:00Z</vt:filetime>
  </property>
</Properties>
</file>