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28757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120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0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551091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864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9850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43186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9643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14482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76418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42F64-7BFE-4279-A1AB-E9E8A80FB2C8}"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16810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42F64-7BFE-4279-A1AB-E9E8A80FB2C8}"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21667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42F64-7BFE-4279-A1AB-E9E8A80FB2C8}"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168155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42F64-7BFE-4279-A1AB-E9E8A80FB2C8}"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25193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E42F64-7BFE-4279-A1AB-E9E8A80FB2C8}"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97820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E42F64-7BFE-4279-A1AB-E9E8A80FB2C8}"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3917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E42F64-7BFE-4279-A1AB-E9E8A80FB2C8}" type="datetimeFigureOut">
              <a:rPr lang="en-IN" smtClean="0"/>
              <a:t>10-11-2022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E004A8-6EA7-4831-A6C8-3C84A1C8FD05}" type="slidenum">
              <a:rPr lang="en-IN" smtClean="0"/>
              <a:t>‹#›</a:t>
            </a:fld>
            <a:endParaRPr lang="en-IN"/>
          </a:p>
        </p:txBody>
      </p:sp>
    </p:spTree>
    <p:extLst>
      <p:ext uri="{BB962C8B-B14F-4D97-AF65-F5344CB8AC3E}">
        <p14:creationId xmlns:p14="http://schemas.microsoft.com/office/powerpoint/2010/main" val="59645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3/library/tkinter.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
          <p:cNvSpPr txBox="1"/>
          <p:nvPr>
            <p:ph type="ctrTitle"/>
          </p:nvPr>
        </p:nvSpPr>
        <p:spPr>
          <a:xfrm>
            <a:off x="1507067" y="1710267"/>
            <a:ext cx="7767000" cy="1965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400"/>
              <a:buFont typeface="Trebuchet MS"/>
              <a:buNone/>
            </a:pPr>
            <a:r>
              <a:rPr lang="en-IN" sz="4400"/>
              <a:t>Hand Cricket Game Using Server Client Communication</a:t>
            </a:r>
            <a:endParaRPr sz="4400"/>
          </a:p>
        </p:txBody>
      </p:sp>
      <p:sp>
        <p:nvSpPr>
          <p:cNvPr id="1032" name="Google Shape;1032;p1"/>
          <p:cNvSpPr txBox="1"/>
          <p:nvPr>
            <p:ph idx="1" type="subTitle"/>
          </p:nvPr>
        </p:nvSpPr>
        <p:spPr>
          <a:xfrm>
            <a:off x="1507075" y="4050818"/>
            <a:ext cx="7767000" cy="19650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248888"/>
              <a:buNone/>
            </a:pPr>
            <a:r>
              <a:t/>
            </a:r>
            <a:endParaRPr/>
          </a:p>
          <a:p>
            <a:pPr indent="0" lvl="0" marL="1371600" rtl="0" algn="r">
              <a:spcBef>
                <a:spcPts val="1000"/>
              </a:spcBef>
              <a:spcAft>
                <a:spcPts val="0"/>
              </a:spcAft>
              <a:buSzPct val="80000"/>
              <a:buNone/>
            </a:pPr>
            <a:r>
              <a:rPr lang="en-IN" sz="5600">
                <a:solidFill>
                  <a:srgbClr val="000000"/>
                </a:solidFill>
                <a:latin typeface="Calibri"/>
                <a:ea typeface="Calibri"/>
                <a:cs typeface="Calibri"/>
                <a:sym typeface="Calibri"/>
              </a:rPr>
              <a:t>              Kirtan uchil(RA2011003010484</a:t>
            </a:r>
            <a:endParaRPr sz="5600">
              <a:solidFill>
                <a:srgbClr val="000000"/>
              </a:solidFill>
              <a:latin typeface="Calibri"/>
              <a:ea typeface="Calibri"/>
              <a:cs typeface="Calibri"/>
              <a:sym typeface="Calibri"/>
            </a:endParaRPr>
          </a:p>
          <a:p>
            <a:pPr indent="0" lvl="0" marL="1371600" rtl="0" algn="r">
              <a:spcBef>
                <a:spcPts val="1000"/>
              </a:spcBef>
              <a:spcAft>
                <a:spcPts val="0"/>
              </a:spcAft>
              <a:buSzPct val="80000"/>
              <a:buNone/>
            </a:pPr>
            <a:r>
              <a:rPr lang="en-IN" sz="5600">
                <a:solidFill>
                  <a:srgbClr val="000000"/>
                </a:solidFill>
                <a:latin typeface="Calibri"/>
                <a:ea typeface="Calibri"/>
                <a:cs typeface="Calibri"/>
                <a:sym typeface="Calibri"/>
              </a:rPr>
              <a:t>SHIVAM BAWARIA(RA2011003010495)</a:t>
            </a:r>
            <a:endParaRPr sz="5600">
              <a:solidFill>
                <a:srgbClr val="000000"/>
              </a:solidFill>
              <a:latin typeface="Calibri"/>
              <a:ea typeface="Calibri"/>
              <a:cs typeface="Calibri"/>
              <a:sym typeface="Calibri"/>
            </a:endParaRPr>
          </a:p>
          <a:p>
            <a:pPr indent="0" lvl="0" marL="1371600" rtl="0" algn="r">
              <a:spcBef>
                <a:spcPts val="1000"/>
              </a:spcBef>
              <a:spcAft>
                <a:spcPts val="0"/>
              </a:spcAft>
              <a:buSzPct val="80000"/>
              <a:buNone/>
            </a:pPr>
            <a:r>
              <a:rPr lang="en-IN" sz="5600">
                <a:solidFill>
                  <a:srgbClr val="000000"/>
                </a:solidFill>
                <a:latin typeface="Calibri"/>
                <a:ea typeface="Calibri"/>
                <a:cs typeface="Calibri"/>
                <a:sym typeface="Calibri"/>
              </a:rPr>
              <a:t>DARSHITA TATED(RA2011003010500)</a:t>
            </a:r>
            <a:endParaRPr sz="5600">
              <a:solidFill>
                <a:srgbClr val="000000"/>
              </a:solidFill>
              <a:latin typeface="Calibri"/>
              <a:ea typeface="Calibri"/>
              <a:cs typeface="Calibri"/>
              <a:sym typeface="Calibri"/>
            </a:endParaRPr>
          </a:p>
          <a:p>
            <a:pPr indent="0" lvl="0" marL="1371600" rtl="0" algn="r">
              <a:spcBef>
                <a:spcPts val="1000"/>
              </a:spcBef>
              <a:spcAft>
                <a:spcPts val="0"/>
              </a:spcAft>
              <a:buSzPct val="80000"/>
              <a:buNone/>
            </a:pPr>
            <a:r>
              <a:rPr lang="en-IN" sz="5600">
                <a:solidFill>
                  <a:srgbClr val="000000"/>
                </a:solidFill>
                <a:latin typeface="Calibri"/>
                <a:ea typeface="Calibri"/>
                <a:cs typeface="Calibri"/>
                <a:sym typeface="Calibri"/>
              </a:rPr>
              <a:t>ARPIT AGGARWAL (RA2011003010515)</a:t>
            </a:r>
            <a:endParaRPr sz="56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0120-FE5F-48C1-9505-3B4160D8A9C6}"/>
              </a:ext>
            </a:extLst>
          </p:cNvPr>
          <p:cNvSpPr>
            <a:spLocks noGrp="1"/>
          </p:cNvSpPr>
          <p:nvPr>
            <p:ph type="title"/>
          </p:nvPr>
        </p:nvSpPr>
        <p:spPr/>
        <p:txBody>
          <a:bodyPr/>
          <a:lstStyle/>
          <a:p>
            <a:r>
              <a:rPr lang="en-IN" b="1" dirty="0"/>
              <a:t>Terminal Result</a:t>
            </a:r>
            <a:endParaRPr lang="en-IN" dirty="0"/>
          </a:p>
        </p:txBody>
      </p:sp>
      <p:pic>
        <p:nvPicPr>
          <p:cNvPr id="5" name="Picture 4">
            <a:extLst>
              <a:ext uri="{FF2B5EF4-FFF2-40B4-BE49-F238E27FC236}">
                <a16:creationId xmlns:a16="http://schemas.microsoft.com/office/drawing/2014/main" id="{F3B8AB2A-180C-4E25-A09B-39DE47B33E22}"/>
              </a:ext>
            </a:extLst>
          </p:cNvPr>
          <p:cNvPicPr/>
          <p:nvPr/>
        </p:nvPicPr>
        <p:blipFill rotWithShape="1">
          <a:blip r:embed="rId2">
            <a:extLst>
              <a:ext uri="{28A0092B-C50C-407E-A947-70E740481C1C}">
                <a14:useLocalDpi xmlns:a14="http://schemas.microsoft.com/office/drawing/2010/main" val="0"/>
              </a:ext>
            </a:extLst>
          </a:blip>
          <a:srcRect r="50022"/>
          <a:stretch/>
        </p:blipFill>
        <p:spPr bwMode="auto">
          <a:xfrm>
            <a:off x="677334" y="1270000"/>
            <a:ext cx="3850278" cy="2476378"/>
          </a:xfrm>
          <a:prstGeom prst="rect">
            <a:avLst/>
          </a:prstGeom>
          <a:noFill/>
        </p:spPr>
      </p:pic>
      <p:pic>
        <p:nvPicPr>
          <p:cNvPr id="6" name="Picture 5">
            <a:extLst>
              <a:ext uri="{FF2B5EF4-FFF2-40B4-BE49-F238E27FC236}">
                <a16:creationId xmlns:a16="http://schemas.microsoft.com/office/drawing/2014/main" id="{80E0468B-276E-422A-84DB-A8F9339CB07D}"/>
              </a:ext>
            </a:extLst>
          </p:cNvPr>
          <p:cNvPicPr/>
          <p:nvPr/>
        </p:nvPicPr>
        <p:blipFill rotWithShape="1">
          <a:blip r:embed="rId3">
            <a:extLst>
              <a:ext uri="{28A0092B-C50C-407E-A947-70E740481C1C}">
                <a14:useLocalDpi xmlns:a14="http://schemas.microsoft.com/office/drawing/2010/main" val="0"/>
              </a:ext>
            </a:extLst>
          </a:blip>
          <a:srcRect r="27197"/>
          <a:stretch/>
        </p:blipFill>
        <p:spPr bwMode="auto">
          <a:xfrm>
            <a:off x="4692590" y="1269999"/>
            <a:ext cx="4833150" cy="2476379"/>
          </a:xfrm>
          <a:prstGeom prst="rect">
            <a:avLst/>
          </a:prstGeom>
          <a:noFill/>
        </p:spPr>
      </p:pic>
      <p:pic>
        <p:nvPicPr>
          <p:cNvPr id="7" name="Picture 6">
            <a:extLst>
              <a:ext uri="{FF2B5EF4-FFF2-40B4-BE49-F238E27FC236}">
                <a16:creationId xmlns:a16="http://schemas.microsoft.com/office/drawing/2014/main" id="{363515C3-8A6A-4526-BC60-86196A024A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6635" y="3903163"/>
            <a:ext cx="5943600" cy="2513965"/>
          </a:xfrm>
          <a:prstGeom prst="rect">
            <a:avLst/>
          </a:prstGeom>
          <a:noFill/>
        </p:spPr>
      </p:pic>
    </p:spTree>
    <p:extLst>
      <p:ext uri="{BB962C8B-B14F-4D97-AF65-F5344CB8AC3E}">
        <p14:creationId xmlns:p14="http://schemas.microsoft.com/office/powerpoint/2010/main" val="167408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A243-076B-4C15-9816-3E8145E4ACF9}"/>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A6580806-4472-43BC-AAA2-261B26D279B3}"/>
              </a:ext>
            </a:extLst>
          </p:cNvPr>
          <p:cNvSpPr txBox="1"/>
          <p:nvPr/>
        </p:nvSpPr>
        <p:spPr>
          <a:xfrm>
            <a:off x="949911" y="1731146"/>
            <a:ext cx="7945514" cy="2042547"/>
          </a:xfrm>
          <a:prstGeom prst="rect">
            <a:avLst/>
          </a:prstGeom>
          <a:noFill/>
        </p:spPr>
        <p:txBody>
          <a:bodyPr wrap="square" rtlCol="0">
            <a:spAutoFit/>
          </a:bodyPr>
          <a:lstStyle/>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We have Successfully Executed the Socket programming Project “Hand Cricket” by establishing the connection between the client and the server which implies the use of TCP protocol.</a:t>
            </a:r>
            <a:endParaRPr lang="en-IN" sz="18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To Support the Above statement we got the desired output which is posted in the above section.</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71223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2E6B-8DC0-4610-9E76-259916AC1DCE}"/>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B28D4D21-660F-4C0E-ABCC-3F73379E8989}"/>
              </a:ext>
            </a:extLst>
          </p:cNvPr>
          <p:cNvSpPr txBox="1"/>
          <p:nvPr/>
        </p:nvSpPr>
        <p:spPr>
          <a:xfrm>
            <a:off x="887767" y="1686757"/>
            <a:ext cx="7253056" cy="923330"/>
          </a:xfrm>
          <a:prstGeom prst="rect">
            <a:avLst/>
          </a:prstGeom>
          <a:noFill/>
        </p:spPr>
        <p:txBody>
          <a:bodyPr wrap="square" rtlCol="0">
            <a:spAutoFit/>
          </a:bodyPr>
          <a:lstStyle/>
          <a:p>
            <a:pPr marL="285750" lvl="0" indent="-285750">
              <a:buFont typeface="Wingdings" panose="05000000000000000000" pitchFamily="2" charset="2"/>
              <a:buChar char="v"/>
            </a:pPr>
            <a:r>
              <a:rPr lang="en-IN" dirty="0">
                <a:hlinkClick r:id="rId2"/>
              </a:rPr>
              <a:t>https://docs.python.org/3/library/tkinter.html</a:t>
            </a:r>
            <a:endParaRPr lang="en-IN" dirty="0"/>
          </a:p>
          <a:p>
            <a:pPr marL="285750" lvl="0" indent="-285750">
              <a:buFont typeface="Wingdings" panose="05000000000000000000" pitchFamily="2" charset="2"/>
              <a:buChar char="v"/>
            </a:pPr>
            <a:endParaRPr lang="en-IN" dirty="0"/>
          </a:p>
          <a:p>
            <a:pPr marL="285750" lvl="0" indent="-285750">
              <a:buFont typeface="Wingdings" panose="05000000000000000000" pitchFamily="2" charset="2"/>
              <a:buChar char="v"/>
            </a:pPr>
            <a:r>
              <a:rPr lang="en-IN" dirty="0"/>
              <a:t>https://www.pygame.org/news</a:t>
            </a:r>
          </a:p>
        </p:txBody>
      </p:sp>
    </p:spTree>
    <p:extLst>
      <p:ext uri="{BB962C8B-B14F-4D97-AF65-F5344CB8AC3E}">
        <p14:creationId xmlns:p14="http://schemas.microsoft.com/office/powerpoint/2010/main" val="348567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E05D-2190-48F0-AC1F-CEC6AB2641A1}"/>
              </a:ext>
            </a:extLst>
          </p:cNvPr>
          <p:cNvSpPr>
            <a:spLocks noGrp="1"/>
          </p:cNvSpPr>
          <p:nvPr>
            <p:ph type="title"/>
          </p:nvPr>
        </p:nvSpPr>
        <p:spPr/>
        <p:txBody>
          <a:bodyPr/>
          <a:lstStyle/>
          <a:p>
            <a:r>
              <a:rPr lang="en-US" dirty="0"/>
              <a:t>Abstract</a:t>
            </a:r>
            <a:endParaRPr lang="en-IN" dirty="0"/>
          </a:p>
        </p:txBody>
      </p:sp>
      <p:sp>
        <p:nvSpPr>
          <p:cNvPr id="4" name="TextBox 3">
            <a:extLst>
              <a:ext uri="{FF2B5EF4-FFF2-40B4-BE49-F238E27FC236}">
                <a16:creationId xmlns:a16="http://schemas.microsoft.com/office/drawing/2014/main" id="{BF095A44-DABD-45F4-B7D3-22A63F846006}"/>
              </a:ext>
            </a:extLst>
          </p:cNvPr>
          <p:cNvSpPr txBox="1"/>
          <p:nvPr/>
        </p:nvSpPr>
        <p:spPr>
          <a:xfrm>
            <a:off x="677334" y="1384917"/>
            <a:ext cx="5687955" cy="455509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urw-din"/>
              </a:rPr>
              <a:t>Socket programming is a way of connecting two nodes on a network to communicate with each other. </a:t>
            </a:r>
          </a:p>
          <a:p>
            <a:pPr marL="285750" indent="-285750">
              <a:buFont typeface="Arial" panose="020B0604020202020204" pitchFamily="34" charset="0"/>
              <a:buChar char="•"/>
            </a:pPr>
            <a:r>
              <a:rPr lang="en-US" b="0" i="0" dirty="0">
                <a:effectLst/>
                <a:latin typeface="urw-din"/>
              </a:rPr>
              <a:t>One socket(node) listens on a particular port at an IP, while the other socket reaches out to the other to form a connection. </a:t>
            </a:r>
          </a:p>
          <a:p>
            <a:pPr marL="285750" indent="-285750">
              <a:buFont typeface="Arial" panose="020B0604020202020204" pitchFamily="34" charset="0"/>
              <a:buChar char="•"/>
            </a:pPr>
            <a:r>
              <a:rPr lang="en-US" b="0" i="0" dirty="0">
                <a:effectLst/>
                <a:latin typeface="urw-din"/>
              </a:rPr>
              <a:t>The server forms the listener socket while the client reaches out to the server. </a:t>
            </a:r>
            <a:br>
              <a:rPr lang="en-US" dirty="0"/>
            </a:br>
            <a:r>
              <a:rPr lang="en-US" b="0" i="0" dirty="0">
                <a:effectLst/>
                <a:latin typeface="urw-din"/>
              </a:rPr>
              <a:t>They are the real backbones behind web browsing. </a:t>
            </a:r>
          </a:p>
          <a:p>
            <a:pPr marL="285750" indent="-285750">
              <a:buFont typeface="Arial" panose="020B0604020202020204" pitchFamily="34" charset="0"/>
              <a:buChar char="•"/>
            </a:pPr>
            <a:r>
              <a:rPr lang="en-US" b="0" i="0" dirty="0">
                <a:effectLst/>
                <a:latin typeface="urw-din"/>
              </a:rPr>
              <a:t>In simpler terms, there is a server and a client. </a:t>
            </a:r>
          </a:p>
          <a:p>
            <a:pPr marL="285750" indent="-285750">
              <a:buFont typeface="Arial" panose="020B0604020202020204" pitchFamily="34" charset="0"/>
              <a:buChar char="•"/>
            </a:pPr>
            <a:r>
              <a:rPr lang="en-US" b="0" i="0" dirty="0">
                <a:effectLst/>
                <a:latin typeface="urw-din"/>
              </a:rPr>
              <a:t>Here there are two parameters. </a:t>
            </a:r>
          </a:p>
          <a:p>
            <a:pPr marL="285750" indent="-285750">
              <a:buFont typeface="Arial" panose="020B0604020202020204" pitchFamily="34" charset="0"/>
              <a:buChar char="•"/>
            </a:pPr>
            <a:r>
              <a:rPr lang="en-US" b="0" i="0" dirty="0">
                <a:effectLst/>
                <a:latin typeface="urw-din"/>
              </a:rPr>
              <a:t>The first parameter is </a:t>
            </a:r>
            <a:r>
              <a:rPr lang="en-US" b="1" i="0" dirty="0">
                <a:effectLst/>
                <a:latin typeface="urw-din"/>
              </a:rPr>
              <a:t>AF_INET</a:t>
            </a:r>
            <a:r>
              <a:rPr lang="en-US" b="0" i="0" dirty="0">
                <a:effectLst/>
                <a:latin typeface="urw-din"/>
              </a:rPr>
              <a:t> and the second one is </a:t>
            </a:r>
            <a:r>
              <a:rPr lang="en-US" b="1" i="0" dirty="0">
                <a:effectLst/>
                <a:latin typeface="urw-din"/>
              </a:rPr>
              <a:t>SOCK_STREAM</a:t>
            </a:r>
            <a:r>
              <a:rPr lang="en-US" b="0" i="0" dirty="0">
                <a:effectLst/>
                <a:latin typeface="urw-din"/>
              </a:rPr>
              <a:t>. AF_INET refers to the address-family ipv4. </a:t>
            </a:r>
          </a:p>
          <a:p>
            <a:pPr marL="285750" indent="-285750">
              <a:buFont typeface="Arial" panose="020B0604020202020204" pitchFamily="34" charset="0"/>
              <a:buChar char="•"/>
            </a:pPr>
            <a:r>
              <a:rPr lang="en-US" b="0" i="0" dirty="0">
                <a:effectLst/>
                <a:latin typeface="urw-din"/>
              </a:rPr>
              <a:t>The SOCK_STREAM means connection-oriented TCP protocol. </a:t>
            </a:r>
            <a:r>
              <a:rPr lang="en-US" b="0" i="0" dirty="0">
                <a:solidFill>
                  <a:srgbClr val="FFFFFF"/>
                </a:solidFill>
                <a:effectLst/>
                <a:latin typeface="urw-din"/>
              </a:rPr>
              <a:t>Socket programming is started by importing </a:t>
            </a:r>
            <a:r>
              <a:rPr lang="en-US" sz="2000" b="0" i="0" dirty="0">
                <a:solidFill>
                  <a:srgbClr val="FFFFFF"/>
                </a:solidFill>
                <a:effectLst/>
                <a:latin typeface="urw-din"/>
              </a:rPr>
              <a:t>the socket library and making a simple </a:t>
            </a:r>
            <a:r>
              <a:rPr lang="en-US" b="0" i="0" dirty="0">
                <a:solidFill>
                  <a:srgbClr val="FFFFFF"/>
                </a:solidFill>
                <a:effectLst/>
                <a:latin typeface="urw-din"/>
              </a:rPr>
              <a:t>socket. </a:t>
            </a:r>
            <a:endParaRPr lang="en-IN" dirty="0"/>
          </a:p>
        </p:txBody>
      </p:sp>
      <p:pic>
        <p:nvPicPr>
          <p:cNvPr id="1026" name="Picture 2" descr="TCP Server-Client implementation in C - GeeksforGeeks">
            <a:extLst>
              <a:ext uri="{FF2B5EF4-FFF2-40B4-BE49-F238E27FC236}">
                <a16:creationId xmlns:a16="http://schemas.microsoft.com/office/drawing/2014/main" id="{FC47498B-C063-426C-9511-921227C46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289" y="1876525"/>
            <a:ext cx="31432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4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70A9-7847-42B4-9757-85CC0F5627D8}"/>
              </a:ext>
            </a:extLst>
          </p:cNvPr>
          <p:cNvSpPr>
            <a:spLocks noGrp="1"/>
          </p:cNvSpPr>
          <p:nvPr>
            <p:ph type="title"/>
          </p:nvPr>
        </p:nvSpPr>
        <p:spPr/>
        <p:txBody>
          <a:bodyPr/>
          <a:lstStyle/>
          <a:p>
            <a:r>
              <a:rPr lang="en-IN" dirty="0"/>
              <a:t>Project Analysis</a:t>
            </a:r>
          </a:p>
        </p:txBody>
      </p:sp>
      <p:sp>
        <p:nvSpPr>
          <p:cNvPr id="4" name="TextBox 3">
            <a:extLst>
              <a:ext uri="{FF2B5EF4-FFF2-40B4-BE49-F238E27FC236}">
                <a16:creationId xmlns:a16="http://schemas.microsoft.com/office/drawing/2014/main" id="{26279E1C-97FE-449B-AF37-5BD8D8BE9B51}"/>
              </a:ext>
            </a:extLst>
          </p:cNvPr>
          <p:cNvSpPr txBox="1"/>
          <p:nvPr/>
        </p:nvSpPr>
        <p:spPr>
          <a:xfrm>
            <a:off x="1207363" y="1930400"/>
            <a:ext cx="7430610" cy="3319563"/>
          </a:xfrm>
          <a:prstGeom prst="rect">
            <a:avLst/>
          </a:prstGeom>
          <a:noFill/>
        </p:spPr>
        <p:txBody>
          <a:bodyPr wrap="square" rtlCol="0">
            <a:spAutoFit/>
          </a:bodyPr>
          <a:lstStyle/>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The topic allocated to us for the socket Programming project is “Hand Cricket”.</a:t>
            </a:r>
            <a:endParaRPr lang="en-IN" sz="18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Here, the client establishes a connection with the server, this implies that the TCP protocol</a:t>
            </a:r>
            <a:endParaRPr lang="en-IN" sz="18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Is being used. The Server Should allocate a new thread for every new incoming Client, to accomplish this feature we took care of concurrent threads which is when the number of connections is made with the server, that time each thread doesn’t interfere with one another. Therefore we synchronized the thread.</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C665-E888-407D-892B-84C49252ACD4}"/>
              </a:ext>
            </a:extLst>
          </p:cNvPr>
          <p:cNvSpPr>
            <a:spLocks noGrp="1"/>
          </p:cNvSpPr>
          <p:nvPr>
            <p:ph type="title"/>
          </p:nvPr>
        </p:nvSpPr>
        <p:spPr/>
        <p:txBody>
          <a:bodyPr/>
          <a:lstStyle/>
          <a:p>
            <a:r>
              <a:rPr lang="en-IN" dirty="0"/>
              <a:t>Design And Implementation</a:t>
            </a:r>
          </a:p>
        </p:txBody>
      </p:sp>
      <p:sp>
        <p:nvSpPr>
          <p:cNvPr id="3" name="TextBox 2">
            <a:extLst>
              <a:ext uri="{FF2B5EF4-FFF2-40B4-BE49-F238E27FC236}">
                <a16:creationId xmlns:a16="http://schemas.microsoft.com/office/drawing/2014/main" id="{9C21762E-10F1-4520-B781-140081E06CA8}"/>
              </a:ext>
            </a:extLst>
          </p:cNvPr>
          <p:cNvSpPr txBox="1"/>
          <p:nvPr/>
        </p:nvSpPr>
        <p:spPr>
          <a:xfrm>
            <a:off x="1056443" y="1793289"/>
            <a:ext cx="7528264" cy="2908168"/>
          </a:xfrm>
          <a:prstGeom prst="rect">
            <a:avLst/>
          </a:prstGeom>
          <a:noFill/>
        </p:spPr>
        <p:txBody>
          <a:bodyPr wrap="square" rtlCol="0">
            <a:spAutoFit/>
          </a:bodyPr>
          <a:lstStyle/>
          <a:p>
            <a:pPr marL="342900" lvl="0" indent="-342900">
              <a:lnSpc>
                <a:spcPct val="106000"/>
              </a:lnSpc>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rPr>
              <a:t>When we are running client1.py then using </a:t>
            </a:r>
            <a:r>
              <a:rPr lang="en-IN" sz="2400" dirty="0" err="1">
                <a:solidFill>
                  <a:srgbClr val="000000"/>
                </a:solidFill>
                <a:effectLst/>
                <a:latin typeface="Times New Roman" panose="02020603050405020304" pitchFamily="18" charset="0"/>
                <a:ea typeface="Calibri" panose="020F0502020204030204" pitchFamily="34" charset="0"/>
              </a:rPr>
              <a:t>tkinter</a:t>
            </a:r>
            <a:r>
              <a:rPr lang="en-IN" sz="2400" dirty="0">
                <a:solidFill>
                  <a:srgbClr val="000000"/>
                </a:solidFill>
                <a:effectLst/>
                <a:latin typeface="Times New Roman" panose="02020603050405020304" pitchFamily="18" charset="0"/>
                <a:ea typeface="Calibri" panose="020F0502020204030204" pitchFamily="34" charset="0"/>
              </a:rPr>
              <a:t> making window prompt.</a:t>
            </a:r>
            <a:endParaRPr lang="en-IN" sz="24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rPr>
              <a:t>Same as in client2.py file.</a:t>
            </a:r>
            <a:endParaRPr lang="en-IN" sz="24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rPr>
              <a:t>After Design window prompt we are implement players and select who’s doing bowling &amp; bating.</a:t>
            </a:r>
            <a:endParaRPr lang="en-IN" sz="24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rPr>
              <a:t>Both players are playing game.</a:t>
            </a:r>
            <a:endParaRPr lang="en-IN" sz="2400" dirty="0">
              <a:solidFill>
                <a:srgbClr val="000000"/>
              </a:solidFill>
              <a:latin typeface="Calibri" panose="020F0502020204030204" pitchFamily="34" charset="0"/>
              <a:ea typeface="Calibri" panose="020F0502020204030204" pitchFamily="34" charset="0"/>
            </a:endParaRPr>
          </a:p>
          <a:p>
            <a:pPr marL="342900" lvl="0" indent="-342900">
              <a:lnSpc>
                <a:spcPct val="106000"/>
              </a:lnSpc>
              <a:spcAft>
                <a:spcPts val="800"/>
              </a:spcAft>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rPr>
              <a:t>At the end we find out who win or lose match</a:t>
            </a:r>
            <a:endParaRPr lang="en-IN" sz="2400" dirty="0">
              <a:latin typeface="Bahnschrift SemiLight Condensed" panose="020B0502040204020203" pitchFamily="34" charset="0"/>
            </a:endParaRPr>
          </a:p>
        </p:txBody>
      </p:sp>
    </p:spTree>
    <p:extLst>
      <p:ext uri="{BB962C8B-B14F-4D97-AF65-F5344CB8AC3E}">
        <p14:creationId xmlns:p14="http://schemas.microsoft.com/office/powerpoint/2010/main" val="367311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BE29-751A-4EA8-9298-6933C434BFAC}"/>
              </a:ext>
            </a:extLst>
          </p:cNvPr>
          <p:cNvSpPr>
            <a:spLocks noGrp="1"/>
          </p:cNvSpPr>
          <p:nvPr>
            <p:ph type="title"/>
          </p:nvPr>
        </p:nvSpPr>
        <p:spPr/>
        <p:txBody>
          <a:bodyPr/>
          <a:lstStyle/>
          <a:p>
            <a:r>
              <a:rPr lang="en-IN" dirty="0"/>
              <a:t>Requirements And Tools Used</a:t>
            </a:r>
          </a:p>
        </p:txBody>
      </p:sp>
      <p:sp>
        <p:nvSpPr>
          <p:cNvPr id="3" name="TextBox 2">
            <a:extLst>
              <a:ext uri="{FF2B5EF4-FFF2-40B4-BE49-F238E27FC236}">
                <a16:creationId xmlns:a16="http://schemas.microsoft.com/office/drawing/2014/main" id="{49ECF428-F242-456B-BEFE-E31D9B8FD96D}"/>
              </a:ext>
            </a:extLst>
          </p:cNvPr>
          <p:cNvSpPr txBox="1"/>
          <p:nvPr/>
        </p:nvSpPr>
        <p:spPr>
          <a:xfrm>
            <a:off x="1502958" y="1788358"/>
            <a:ext cx="2705058" cy="1123834"/>
          </a:xfrm>
          <a:prstGeom prst="rect">
            <a:avLst/>
          </a:prstGeom>
          <a:noFill/>
        </p:spPr>
        <p:txBody>
          <a:bodyPr wrap="square" rtlCol="0">
            <a:spAutoFit/>
          </a:bodyPr>
          <a:lstStyle/>
          <a:p>
            <a:pPr marL="342900" lvl="0" indent="-342900">
              <a:lnSpc>
                <a:spcPct val="106000"/>
              </a:lnSpc>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Tkinter</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Socket</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Subprocess</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Python Libraries </a:t>
            </a:r>
            <a:endParaRPr lang="en-IN" sz="1600" dirty="0">
              <a:solidFill>
                <a:srgbClr val="000000"/>
              </a:solidFill>
              <a:effectLst/>
              <a:latin typeface="Calibri" panose="020F0502020204030204" pitchFamily="34" charset="0"/>
              <a:ea typeface="Calibri" panose="020F0502020204030204" pitchFamily="34" charset="0"/>
            </a:endParaRPr>
          </a:p>
        </p:txBody>
      </p:sp>
      <p:pic>
        <p:nvPicPr>
          <p:cNvPr id="1026" name="Picture 2" descr="Image result for tkinter">
            <a:extLst>
              <a:ext uri="{FF2B5EF4-FFF2-40B4-BE49-F238E27FC236}">
                <a16:creationId xmlns:a16="http://schemas.microsoft.com/office/drawing/2014/main" id="{AB0ABF60-2BB3-482D-8A9D-C6650A3A7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554" y="3442547"/>
            <a:ext cx="157162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ygame">
            <a:extLst>
              <a:ext uri="{FF2B5EF4-FFF2-40B4-BE49-F238E27FC236}">
                <a16:creationId xmlns:a16="http://schemas.microsoft.com/office/drawing/2014/main" id="{73267335-5B5F-4AC1-9E5B-7682BC2F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981" y="4087064"/>
            <a:ext cx="1905000" cy="752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31B0E3-4D41-40C2-87E1-F2F1CB5FD5B1}"/>
              </a:ext>
            </a:extLst>
          </p:cNvPr>
          <p:cNvSpPr txBox="1"/>
          <p:nvPr/>
        </p:nvSpPr>
        <p:spPr>
          <a:xfrm>
            <a:off x="4731798" y="1788358"/>
            <a:ext cx="3515558" cy="2298706"/>
          </a:xfrm>
          <a:prstGeom prst="rect">
            <a:avLst/>
          </a:prstGeom>
          <a:noFill/>
        </p:spPr>
        <p:txBody>
          <a:bodyPr wrap="square" rtlCol="0">
            <a:spAutoFit/>
          </a:bodyPr>
          <a:lstStyle/>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Programming: Python</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Connection: Socket Programming</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Protocol: TCP</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User Interface: python </a:t>
            </a:r>
            <a:r>
              <a:rPr lang="en-IN" sz="1600" dirty="0" err="1">
                <a:solidFill>
                  <a:srgbClr val="000000"/>
                </a:solidFill>
                <a:effectLst/>
                <a:latin typeface="Times New Roman" panose="02020603050405020304" pitchFamily="18" charset="0"/>
                <a:ea typeface="Calibri" panose="020F0502020204030204" pitchFamily="34" charset="0"/>
              </a:rPr>
              <a:t>Tkinter</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Data Storage: Using CSV files</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Data Updates: python-pandas</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Os</a:t>
            </a:r>
            <a:r>
              <a:rPr lang="en-IN" sz="1600" dirty="0">
                <a:solidFill>
                  <a:srgbClr val="000000"/>
                </a:solidFill>
                <a:effectLst/>
                <a:latin typeface="Times New Roman" panose="02020603050405020304" pitchFamily="18" charset="0"/>
                <a:ea typeface="Calibri" panose="020F0502020204030204" pitchFamily="34" charset="0"/>
              </a:rPr>
              <a:t> calls: Python-subprocess</a:t>
            </a:r>
            <a:endParaRPr lang="en-IN" sz="16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26969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3FD6-37A7-40A6-9112-59AD446A82A1}"/>
              </a:ext>
            </a:extLst>
          </p:cNvPr>
          <p:cNvSpPr>
            <a:spLocks noGrp="1"/>
          </p:cNvSpPr>
          <p:nvPr>
            <p:ph type="title"/>
          </p:nvPr>
        </p:nvSpPr>
        <p:spPr/>
        <p:txBody>
          <a:bodyPr/>
          <a:lstStyle/>
          <a:p>
            <a:r>
              <a:rPr lang="en-IN" dirty="0"/>
              <a:t>Workflow Description</a:t>
            </a:r>
          </a:p>
        </p:txBody>
      </p:sp>
      <p:sp>
        <p:nvSpPr>
          <p:cNvPr id="3" name="TextBox 2">
            <a:extLst>
              <a:ext uri="{FF2B5EF4-FFF2-40B4-BE49-F238E27FC236}">
                <a16:creationId xmlns:a16="http://schemas.microsoft.com/office/drawing/2014/main" id="{12F3EECA-CD99-4653-8058-80A024DE7EBD}"/>
              </a:ext>
            </a:extLst>
          </p:cNvPr>
          <p:cNvSpPr txBox="1"/>
          <p:nvPr/>
        </p:nvSpPr>
        <p:spPr>
          <a:xfrm>
            <a:off x="941034" y="1340527"/>
            <a:ext cx="7794594" cy="5741380"/>
          </a:xfrm>
          <a:prstGeom prst="rect">
            <a:avLst/>
          </a:prstGeom>
          <a:noFill/>
        </p:spPr>
        <p:txBody>
          <a:bodyPr wrap="square" rtlCol="0">
            <a:spAutoFit/>
          </a:bodyPr>
          <a:lstStyle/>
          <a:p>
            <a:pPr marL="342900" lvl="0" indent="-342900">
              <a:lnSpc>
                <a:spcPct val="106000"/>
              </a:lnSpc>
              <a:spcAft>
                <a:spcPts val="800"/>
              </a:spcAft>
              <a:buFont typeface="Symbol" panose="05050102010706020507" pitchFamily="18" charset="2"/>
              <a:buChar char=""/>
            </a:pPr>
            <a:r>
              <a:rPr lang="en-IN" sz="1600" dirty="0">
                <a:solidFill>
                  <a:srgbClr val="24292F"/>
                </a:solidFill>
                <a:effectLst/>
                <a:latin typeface="Times New Roman" panose="02020603050405020304" pitchFamily="18" charset="0"/>
                <a:ea typeface="Calibri" panose="020F0502020204030204" pitchFamily="34" charset="0"/>
              </a:rPr>
              <a:t>This is a console based application where you can visualize the hand-cricket game. players can fix their target runs and play against the computer as opponent. Wickets will be counted and runs will be displayed at each play.</a:t>
            </a:r>
            <a:endParaRPr lang="en-IN" sz="16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Calibri" panose="020F0502020204030204" pitchFamily="34" charset="0"/>
              <a:ea typeface="Calibri" panose="020F0502020204030204" pitchFamily="34" charset="0"/>
            </a:endParaRPr>
          </a:p>
          <a:p>
            <a:pPr marL="342900" lvl="0" indent="-342900">
              <a:spcAft>
                <a:spcPts val="1200"/>
              </a:spcAft>
              <a:buFont typeface="Symbol" panose="05050102010706020507" pitchFamily="18" charset="2"/>
              <a:buChar char=""/>
            </a:pPr>
            <a:r>
              <a:rPr lang="en-IN" sz="1600" dirty="0">
                <a:solidFill>
                  <a:srgbClr val="24292F"/>
                </a:solidFill>
                <a:effectLst/>
                <a:latin typeface="Times New Roman" panose="02020603050405020304" pitchFamily="18" charset="0"/>
                <a:ea typeface="Times New Roman" panose="02020603050405020304" pitchFamily="18" charset="0"/>
              </a:rPr>
              <a:t>In this version of Hand Cricket, the first player is a real person and the second player is the computer. </a:t>
            </a:r>
            <a:endParaRPr lang="en-IN" sz="16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Symbol" panose="05050102010706020507" pitchFamily="18" charset="2"/>
              <a:buChar char=""/>
            </a:pPr>
            <a:r>
              <a:rPr lang="en-IN" sz="1600" dirty="0">
                <a:solidFill>
                  <a:srgbClr val="24292F"/>
                </a:solidFill>
                <a:effectLst/>
                <a:latin typeface="Times New Roman" panose="02020603050405020304" pitchFamily="18" charset="0"/>
                <a:ea typeface="Times New Roman" panose="02020603050405020304" pitchFamily="18" charset="0"/>
              </a:rPr>
              <a:t>The player throws one of these moves in front of the webcam as per their choice which is converted into its respective number between 0 and 6, and simultaneously the computer selects a number between 0 and 6 randomly. </a:t>
            </a:r>
            <a:endParaRPr lang="en-IN" sz="16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Symbol" panose="05050102010706020507" pitchFamily="18" charset="2"/>
              <a:buChar char=""/>
            </a:pPr>
            <a:r>
              <a:rPr lang="en-IN" sz="1600" dirty="0">
                <a:solidFill>
                  <a:srgbClr val="24292F"/>
                </a:solidFill>
                <a:effectLst/>
                <a:latin typeface="Times New Roman" panose="02020603050405020304" pitchFamily="18" charset="0"/>
                <a:ea typeface="Times New Roman" panose="02020603050405020304" pitchFamily="18" charset="0"/>
              </a:rPr>
              <a:t>If both(player and computer) throw the same number, the batsman is out!.</a:t>
            </a:r>
            <a:endParaRPr lang="en-IN" sz="16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Symbol" panose="05050102010706020507" pitchFamily="18" charset="2"/>
              <a:buChar char=""/>
            </a:pPr>
            <a:r>
              <a:rPr lang="en-IN" sz="1600" dirty="0">
                <a:solidFill>
                  <a:srgbClr val="24292F"/>
                </a:solidFill>
                <a:effectLst/>
                <a:latin typeface="Times New Roman" panose="02020603050405020304" pitchFamily="18" charset="0"/>
                <a:ea typeface="Times New Roman" panose="02020603050405020304" pitchFamily="18" charset="0"/>
              </a:rPr>
              <a:t>In the first innings, the person always bats first and computer bowls first and unless the computer takes the wicket of the person, the score of the person keeps on adding as per their move. </a:t>
            </a:r>
            <a:endParaRPr lang="en-IN" sz="16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Symbol" panose="05050102010706020507" pitchFamily="18" charset="2"/>
              <a:buChar char=""/>
            </a:pPr>
            <a:r>
              <a:rPr lang="en-IN" sz="1600" dirty="0">
                <a:solidFill>
                  <a:srgbClr val="24292F"/>
                </a:solidFill>
                <a:effectLst/>
                <a:latin typeface="Times New Roman" panose="02020603050405020304" pitchFamily="18" charset="0"/>
                <a:ea typeface="Times New Roman" panose="02020603050405020304" pitchFamily="18" charset="0"/>
              </a:rPr>
              <a:t>When the computer takes the wicket of the person, the computer starts batting and adding up its score and the person has to take the wicket of the computer before they beat the person's score</a:t>
            </a:r>
            <a:r>
              <a:rPr lang="en-IN" sz="1600" dirty="0">
                <a:solidFill>
                  <a:srgbClr val="24292F"/>
                </a:solidFill>
                <a:effectLst/>
                <a:latin typeface="Segoe UI" panose="020B0502040204020203"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228600">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721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C4F3-7F38-4325-93A8-0247D4D997E6}"/>
              </a:ext>
            </a:extLst>
          </p:cNvPr>
          <p:cNvSpPr>
            <a:spLocks noGrp="1"/>
          </p:cNvSpPr>
          <p:nvPr>
            <p:ph type="title"/>
          </p:nvPr>
        </p:nvSpPr>
        <p:spPr/>
        <p:txBody>
          <a:bodyPr/>
          <a:lstStyle/>
          <a:p>
            <a:r>
              <a:rPr lang="en-US" b="1" dirty="0"/>
              <a:t>Output Interface</a:t>
            </a:r>
            <a:endParaRPr lang="en-IN" dirty="0"/>
          </a:p>
        </p:txBody>
      </p:sp>
      <p:pic>
        <p:nvPicPr>
          <p:cNvPr id="5" name="Picture 4">
            <a:extLst>
              <a:ext uri="{FF2B5EF4-FFF2-40B4-BE49-F238E27FC236}">
                <a16:creationId xmlns:a16="http://schemas.microsoft.com/office/drawing/2014/main" id="{98C5CA63-AB91-4810-B3AE-9A0A5CFB78DA}"/>
              </a:ext>
            </a:extLst>
          </p:cNvPr>
          <p:cNvPicPr/>
          <p:nvPr/>
        </p:nvPicPr>
        <p:blipFill rotWithShape="1">
          <a:blip r:embed="rId2">
            <a:extLst>
              <a:ext uri="{28A0092B-C50C-407E-A947-70E740481C1C}">
                <a14:useLocalDpi xmlns:a14="http://schemas.microsoft.com/office/drawing/2010/main" val="0"/>
              </a:ext>
            </a:extLst>
          </a:blip>
          <a:srcRect l="1923" t="2572"/>
          <a:stretch/>
        </p:blipFill>
        <p:spPr bwMode="auto">
          <a:xfrm>
            <a:off x="677334" y="1325880"/>
            <a:ext cx="5829300" cy="55321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570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C9D7-E2BE-4EEB-BD36-1228B29E681F}"/>
              </a:ext>
            </a:extLst>
          </p:cNvPr>
          <p:cNvSpPr>
            <a:spLocks noGrp="1"/>
          </p:cNvSpPr>
          <p:nvPr>
            <p:ph type="title"/>
          </p:nvPr>
        </p:nvSpPr>
        <p:spPr/>
        <p:txBody>
          <a:bodyPr/>
          <a:lstStyle/>
          <a:p>
            <a:r>
              <a:rPr lang="en-IN" b="1" dirty="0"/>
              <a:t>Output Interface</a:t>
            </a:r>
            <a:endParaRPr lang="en-IN" dirty="0"/>
          </a:p>
        </p:txBody>
      </p:sp>
      <p:pic>
        <p:nvPicPr>
          <p:cNvPr id="4" name="Picture 3">
            <a:extLst>
              <a:ext uri="{FF2B5EF4-FFF2-40B4-BE49-F238E27FC236}">
                <a16:creationId xmlns:a16="http://schemas.microsoft.com/office/drawing/2014/main" id="{98B2A18C-2132-4E8D-9DD8-0F9DF5C9080B}"/>
              </a:ext>
            </a:extLst>
          </p:cNvPr>
          <p:cNvPicPr/>
          <p:nvPr/>
        </p:nvPicPr>
        <p:blipFill rotWithShape="1">
          <a:blip r:embed="rId2">
            <a:extLst>
              <a:ext uri="{28A0092B-C50C-407E-A947-70E740481C1C}">
                <a14:useLocalDpi xmlns:a14="http://schemas.microsoft.com/office/drawing/2010/main" val="0"/>
              </a:ext>
            </a:extLst>
          </a:blip>
          <a:srcRect l="854" r="639"/>
          <a:stretch/>
        </p:blipFill>
        <p:spPr bwMode="auto">
          <a:xfrm>
            <a:off x="677334" y="1458525"/>
            <a:ext cx="6494065" cy="454277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978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F4F3-7C18-47B9-94DB-0B6F675B09EB}"/>
              </a:ext>
            </a:extLst>
          </p:cNvPr>
          <p:cNvSpPr>
            <a:spLocks noGrp="1"/>
          </p:cNvSpPr>
          <p:nvPr>
            <p:ph type="title"/>
          </p:nvPr>
        </p:nvSpPr>
        <p:spPr/>
        <p:txBody>
          <a:bodyPr/>
          <a:lstStyle/>
          <a:p>
            <a:r>
              <a:rPr lang="en-IN" b="1" dirty="0"/>
              <a:t>Output Interface</a:t>
            </a:r>
            <a:endParaRPr lang="en-IN" dirty="0"/>
          </a:p>
        </p:txBody>
      </p:sp>
      <p:pic>
        <p:nvPicPr>
          <p:cNvPr id="4" name="Picture 3">
            <a:extLst>
              <a:ext uri="{FF2B5EF4-FFF2-40B4-BE49-F238E27FC236}">
                <a16:creationId xmlns:a16="http://schemas.microsoft.com/office/drawing/2014/main" id="{DF4C6313-71F7-4FFA-B447-75E235A20BD8}"/>
              </a:ext>
            </a:extLst>
          </p:cNvPr>
          <p:cNvPicPr/>
          <p:nvPr/>
        </p:nvPicPr>
        <p:blipFill rotWithShape="1">
          <a:blip r:embed="rId2">
            <a:extLst>
              <a:ext uri="{28A0092B-C50C-407E-A947-70E740481C1C}">
                <a14:useLocalDpi xmlns:a14="http://schemas.microsoft.com/office/drawing/2010/main" val="0"/>
              </a:ext>
            </a:extLst>
          </a:blip>
          <a:srcRect l="961"/>
          <a:stretch/>
        </p:blipFill>
        <p:spPr bwMode="auto">
          <a:xfrm>
            <a:off x="677334" y="1403052"/>
            <a:ext cx="4160996" cy="236995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0193F8A-E8DA-4647-85DC-59482C5D47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5668" y="1403051"/>
            <a:ext cx="4343666" cy="2369959"/>
          </a:xfrm>
          <a:prstGeom prst="rect">
            <a:avLst/>
          </a:prstGeom>
          <a:noFill/>
        </p:spPr>
      </p:pic>
      <p:pic>
        <p:nvPicPr>
          <p:cNvPr id="7" name="Picture 6">
            <a:extLst>
              <a:ext uri="{FF2B5EF4-FFF2-40B4-BE49-F238E27FC236}">
                <a16:creationId xmlns:a16="http://schemas.microsoft.com/office/drawing/2014/main" id="{1FFF9F55-1A54-4DCB-8552-E0E69B6F03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55967" y="3932809"/>
            <a:ext cx="4764726" cy="2601157"/>
          </a:xfrm>
          <a:prstGeom prst="rect">
            <a:avLst/>
          </a:prstGeom>
          <a:noFill/>
          <a:ln>
            <a:noFill/>
          </a:ln>
        </p:spPr>
      </p:pic>
    </p:spTree>
    <p:extLst>
      <p:ext uri="{BB962C8B-B14F-4D97-AF65-F5344CB8AC3E}">
        <p14:creationId xmlns:p14="http://schemas.microsoft.com/office/powerpoint/2010/main" val="2261076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