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B80A92E-76B8-45C9-952A-919A7B334061}"/>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99259866-CCFB-17D8-254F-CA8B4F82A6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A426E8B2-B429-B0EA-7AFA-741BF8046F13}"/>
              </a:ext>
            </a:extLst>
          </p:cNvPr>
          <p:cNvSpPr>
            <a:spLocks noGrp="1"/>
          </p:cNvSpPr>
          <p:nvPr>
            <p:ph type="dt" sz="half" idx="10"/>
          </p:nvPr>
        </p:nvSpPr>
        <p:spPr/>
        <p:txBody>
          <a:bodyPr/>
          <a:lstStyle/>
          <a:p>
            <a:fld id="{5F33B976-6E9E-4746-B89C-61D5F970609D}" type="datetimeFigureOut">
              <a:rPr lang="tr-TR" smtClean="0"/>
              <a:t>3.10.2024</a:t>
            </a:fld>
            <a:endParaRPr lang="tr-TR"/>
          </a:p>
        </p:txBody>
      </p:sp>
      <p:sp>
        <p:nvSpPr>
          <p:cNvPr id="5" name="Alt Bilgi Yer Tutucusu 4">
            <a:extLst>
              <a:ext uri="{FF2B5EF4-FFF2-40B4-BE49-F238E27FC236}">
                <a16:creationId xmlns:a16="http://schemas.microsoft.com/office/drawing/2014/main" id="{EF022918-268E-2D17-5F42-1852D953EA6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42E5851-5CED-4E3D-446D-715FEF329CDF}"/>
              </a:ext>
            </a:extLst>
          </p:cNvPr>
          <p:cNvSpPr>
            <a:spLocks noGrp="1"/>
          </p:cNvSpPr>
          <p:nvPr>
            <p:ph type="sldNum" sz="quarter" idx="12"/>
          </p:nvPr>
        </p:nvSpPr>
        <p:spPr/>
        <p:txBody>
          <a:bodyPr/>
          <a:lstStyle/>
          <a:p>
            <a:fld id="{E6689E75-AC80-4EB8-9EB4-1570FEF0DC30}" type="slidenum">
              <a:rPr lang="tr-TR" smtClean="0"/>
              <a:t>‹#›</a:t>
            </a:fld>
            <a:endParaRPr lang="tr-TR"/>
          </a:p>
        </p:txBody>
      </p:sp>
    </p:spTree>
    <p:extLst>
      <p:ext uri="{BB962C8B-B14F-4D97-AF65-F5344CB8AC3E}">
        <p14:creationId xmlns:p14="http://schemas.microsoft.com/office/powerpoint/2010/main" val="952080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45FF0E-B864-8350-B0AB-1F64BD49EBE2}"/>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3BE53010-0EAA-6CB7-0D81-E0A307A5F0CC}"/>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C2F275C-BD62-402F-BAB3-9C64B48B350E}"/>
              </a:ext>
            </a:extLst>
          </p:cNvPr>
          <p:cNvSpPr>
            <a:spLocks noGrp="1"/>
          </p:cNvSpPr>
          <p:nvPr>
            <p:ph type="dt" sz="half" idx="10"/>
          </p:nvPr>
        </p:nvSpPr>
        <p:spPr/>
        <p:txBody>
          <a:bodyPr/>
          <a:lstStyle/>
          <a:p>
            <a:fld id="{5F33B976-6E9E-4746-B89C-61D5F970609D}" type="datetimeFigureOut">
              <a:rPr lang="tr-TR" smtClean="0"/>
              <a:t>3.10.2024</a:t>
            </a:fld>
            <a:endParaRPr lang="tr-TR"/>
          </a:p>
        </p:txBody>
      </p:sp>
      <p:sp>
        <p:nvSpPr>
          <p:cNvPr id="5" name="Alt Bilgi Yer Tutucusu 4">
            <a:extLst>
              <a:ext uri="{FF2B5EF4-FFF2-40B4-BE49-F238E27FC236}">
                <a16:creationId xmlns:a16="http://schemas.microsoft.com/office/drawing/2014/main" id="{4C9FB82A-BDD0-168F-51B0-25BA3B771AD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31BA725-D9EE-0275-604C-B72366B00CBE}"/>
              </a:ext>
            </a:extLst>
          </p:cNvPr>
          <p:cNvSpPr>
            <a:spLocks noGrp="1"/>
          </p:cNvSpPr>
          <p:nvPr>
            <p:ph type="sldNum" sz="quarter" idx="12"/>
          </p:nvPr>
        </p:nvSpPr>
        <p:spPr/>
        <p:txBody>
          <a:bodyPr/>
          <a:lstStyle/>
          <a:p>
            <a:fld id="{E6689E75-AC80-4EB8-9EB4-1570FEF0DC30}" type="slidenum">
              <a:rPr lang="tr-TR" smtClean="0"/>
              <a:t>‹#›</a:t>
            </a:fld>
            <a:endParaRPr lang="tr-TR"/>
          </a:p>
        </p:txBody>
      </p:sp>
    </p:spTree>
    <p:extLst>
      <p:ext uri="{BB962C8B-B14F-4D97-AF65-F5344CB8AC3E}">
        <p14:creationId xmlns:p14="http://schemas.microsoft.com/office/powerpoint/2010/main" val="291694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5C52EC08-6FF4-2E3F-4970-6CBCBC0ED0A9}"/>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BDA58312-3F90-98B5-9768-18CA6D939D7B}"/>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0B43541-D5DD-2FE6-B911-73C9046A1CCD}"/>
              </a:ext>
            </a:extLst>
          </p:cNvPr>
          <p:cNvSpPr>
            <a:spLocks noGrp="1"/>
          </p:cNvSpPr>
          <p:nvPr>
            <p:ph type="dt" sz="half" idx="10"/>
          </p:nvPr>
        </p:nvSpPr>
        <p:spPr/>
        <p:txBody>
          <a:bodyPr/>
          <a:lstStyle/>
          <a:p>
            <a:fld id="{5F33B976-6E9E-4746-B89C-61D5F970609D}" type="datetimeFigureOut">
              <a:rPr lang="tr-TR" smtClean="0"/>
              <a:t>3.10.2024</a:t>
            </a:fld>
            <a:endParaRPr lang="tr-TR"/>
          </a:p>
        </p:txBody>
      </p:sp>
      <p:sp>
        <p:nvSpPr>
          <p:cNvPr id="5" name="Alt Bilgi Yer Tutucusu 4">
            <a:extLst>
              <a:ext uri="{FF2B5EF4-FFF2-40B4-BE49-F238E27FC236}">
                <a16:creationId xmlns:a16="http://schemas.microsoft.com/office/drawing/2014/main" id="{2EC6E33A-A59B-0860-9C52-5747575D4F8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2F180876-9F4A-9ECF-04C9-C87798B175EF}"/>
              </a:ext>
            </a:extLst>
          </p:cNvPr>
          <p:cNvSpPr>
            <a:spLocks noGrp="1"/>
          </p:cNvSpPr>
          <p:nvPr>
            <p:ph type="sldNum" sz="quarter" idx="12"/>
          </p:nvPr>
        </p:nvSpPr>
        <p:spPr/>
        <p:txBody>
          <a:bodyPr/>
          <a:lstStyle/>
          <a:p>
            <a:fld id="{E6689E75-AC80-4EB8-9EB4-1570FEF0DC30}" type="slidenum">
              <a:rPr lang="tr-TR" smtClean="0"/>
              <a:t>‹#›</a:t>
            </a:fld>
            <a:endParaRPr lang="tr-TR"/>
          </a:p>
        </p:txBody>
      </p:sp>
    </p:spTree>
    <p:extLst>
      <p:ext uri="{BB962C8B-B14F-4D97-AF65-F5344CB8AC3E}">
        <p14:creationId xmlns:p14="http://schemas.microsoft.com/office/powerpoint/2010/main" val="600216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7F3834-12E4-9609-CF48-9BF474A5750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7F411158-F22A-52B3-4D43-FE7D265F6507}"/>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9699898-F6C4-4F90-FC87-65B8FE978207}"/>
              </a:ext>
            </a:extLst>
          </p:cNvPr>
          <p:cNvSpPr>
            <a:spLocks noGrp="1"/>
          </p:cNvSpPr>
          <p:nvPr>
            <p:ph type="dt" sz="half" idx="10"/>
          </p:nvPr>
        </p:nvSpPr>
        <p:spPr/>
        <p:txBody>
          <a:bodyPr/>
          <a:lstStyle/>
          <a:p>
            <a:fld id="{5F33B976-6E9E-4746-B89C-61D5F970609D}" type="datetimeFigureOut">
              <a:rPr lang="tr-TR" smtClean="0"/>
              <a:t>3.10.2024</a:t>
            </a:fld>
            <a:endParaRPr lang="tr-TR"/>
          </a:p>
        </p:txBody>
      </p:sp>
      <p:sp>
        <p:nvSpPr>
          <p:cNvPr id="5" name="Alt Bilgi Yer Tutucusu 4">
            <a:extLst>
              <a:ext uri="{FF2B5EF4-FFF2-40B4-BE49-F238E27FC236}">
                <a16:creationId xmlns:a16="http://schemas.microsoft.com/office/drawing/2014/main" id="{CE907956-A62B-CC1D-EB77-9D5C73363E8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11BB88D-97CE-1BA6-479C-83204DE426BC}"/>
              </a:ext>
            </a:extLst>
          </p:cNvPr>
          <p:cNvSpPr>
            <a:spLocks noGrp="1"/>
          </p:cNvSpPr>
          <p:nvPr>
            <p:ph type="sldNum" sz="quarter" idx="12"/>
          </p:nvPr>
        </p:nvSpPr>
        <p:spPr/>
        <p:txBody>
          <a:bodyPr/>
          <a:lstStyle/>
          <a:p>
            <a:fld id="{E6689E75-AC80-4EB8-9EB4-1570FEF0DC30}" type="slidenum">
              <a:rPr lang="tr-TR" smtClean="0"/>
              <a:t>‹#›</a:t>
            </a:fld>
            <a:endParaRPr lang="tr-TR"/>
          </a:p>
        </p:txBody>
      </p:sp>
    </p:spTree>
    <p:extLst>
      <p:ext uri="{BB962C8B-B14F-4D97-AF65-F5344CB8AC3E}">
        <p14:creationId xmlns:p14="http://schemas.microsoft.com/office/powerpoint/2010/main" val="1433299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F059ACC-00AD-B54E-B3BF-CFBB5DEFED0B}"/>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41DC7FB3-E985-8978-C92B-A45F1587F2E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1AC94E14-F293-5612-7131-CE5ABBCEEB69}"/>
              </a:ext>
            </a:extLst>
          </p:cNvPr>
          <p:cNvSpPr>
            <a:spLocks noGrp="1"/>
          </p:cNvSpPr>
          <p:nvPr>
            <p:ph type="dt" sz="half" idx="10"/>
          </p:nvPr>
        </p:nvSpPr>
        <p:spPr/>
        <p:txBody>
          <a:bodyPr/>
          <a:lstStyle/>
          <a:p>
            <a:fld id="{5F33B976-6E9E-4746-B89C-61D5F970609D}" type="datetimeFigureOut">
              <a:rPr lang="tr-TR" smtClean="0"/>
              <a:t>3.10.2024</a:t>
            </a:fld>
            <a:endParaRPr lang="tr-TR"/>
          </a:p>
        </p:txBody>
      </p:sp>
      <p:sp>
        <p:nvSpPr>
          <p:cNvPr id="5" name="Alt Bilgi Yer Tutucusu 4">
            <a:extLst>
              <a:ext uri="{FF2B5EF4-FFF2-40B4-BE49-F238E27FC236}">
                <a16:creationId xmlns:a16="http://schemas.microsoft.com/office/drawing/2014/main" id="{218ED4B2-B44B-BD4B-EF0F-028FAF91FD9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74BED15-195B-4E2A-7659-FD6192F9994A}"/>
              </a:ext>
            </a:extLst>
          </p:cNvPr>
          <p:cNvSpPr>
            <a:spLocks noGrp="1"/>
          </p:cNvSpPr>
          <p:nvPr>
            <p:ph type="sldNum" sz="quarter" idx="12"/>
          </p:nvPr>
        </p:nvSpPr>
        <p:spPr/>
        <p:txBody>
          <a:bodyPr/>
          <a:lstStyle/>
          <a:p>
            <a:fld id="{E6689E75-AC80-4EB8-9EB4-1570FEF0DC30}" type="slidenum">
              <a:rPr lang="tr-TR" smtClean="0"/>
              <a:t>‹#›</a:t>
            </a:fld>
            <a:endParaRPr lang="tr-TR"/>
          </a:p>
        </p:txBody>
      </p:sp>
    </p:spTree>
    <p:extLst>
      <p:ext uri="{BB962C8B-B14F-4D97-AF65-F5344CB8AC3E}">
        <p14:creationId xmlns:p14="http://schemas.microsoft.com/office/powerpoint/2010/main" val="2196854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18E8C56-480C-D2D0-FA4E-617E6ACECA8E}"/>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5F27066D-1903-0263-8FC2-A7E75AD8D51E}"/>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6C72FD08-EADF-C379-778A-B6B5159F379B}"/>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056A5658-7360-AAD4-5319-519D03446B55}"/>
              </a:ext>
            </a:extLst>
          </p:cNvPr>
          <p:cNvSpPr>
            <a:spLocks noGrp="1"/>
          </p:cNvSpPr>
          <p:nvPr>
            <p:ph type="dt" sz="half" idx="10"/>
          </p:nvPr>
        </p:nvSpPr>
        <p:spPr/>
        <p:txBody>
          <a:bodyPr/>
          <a:lstStyle/>
          <a:p>
            <a:fld id="{5F33B976-6E9E-4746-B89C-61D5F970609D}" type="datetimeFigureOut">
              <a:rPr lang="tr-TR" smtClean="0"/>
              <a:t>3.10.2024</a:t>
            </a:fld>
            <a:endParaRPr lang="tr-TR"/>
          </a:p>
        </p:txBody>
      </p:sp>
      <p:sp>
        <p:nvSpPr>
          <p:cNvPr id="6" name="Alt Bilgi Yer Tutucusu 5">
            <a:extLst>
              <a:ext uri="{FF2B5EF4-FFF2-40B4-BE49-F238E27FC236}">
                <a16:creationId xmlns:a16="http://schemas.microsoft.com/office/drawing/2014/main" id="{7A78F55E-26CF-5769-0D18-7B29440BBDA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D15D3A8-0B05-5957-DA41-A2D7D15EB9AE}"/>
              </a:ext>
            </a:extLst>
          </p:cNvPr>
          <p:cNvSpPr>
            <a:spLocks noGrp="1"/>
          </p:cNvSpPr>
          <p:nvPr>
            <p:ph type="sldNum" sz="quarter" idx="12"/>
          </p:nvPr>
        </p:nvSpPr>
        <p:spPr/>
        <p:txBody>
          <a:bodyPr/>
          <a:lstStyle/>
          <a:p>
            <a:fld id="{E6689E75-AC80-4EB8-9EB4-1570FEF0DC30}" type="slidenum">
              <a:rPr lang="tr-TR" smtClean="0"/>
              <a:t>‹#›</a:t>
            </a:fld>
            <a:endParaRPr lang="tr-TR"/>
          </a:p>
        </p:txBody>
      </p:sp>
    </p:spTree>
    <p:extLst>
      <p:ext uri="{BB962C8B-B14F-4D97-AF65-F5344CB8AC3E}">
        <p14:creationId xmlns:p14="http://schemas.microsoft.com/office/powerpoint/2010/main" val="3717657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D403EA-002D-EABA-FC04-297B7A4898DF}"/>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1BD53FD-013D-5D46-60A2-E3D368952D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DAE242E9-8EF7-90B5-387F-A8120A38235D}"/>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83111185-A55B-1D6B-5F5C-638CF63F66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4CA10B41-9CEA-025D-8CFD-C104B602C862}"/>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6DBE559D-A077-BE27-38D6-7951F61ACC5A}"/>
              </a:ext>
            </a:extLst>
          </p:cNvPr>
          <p:cNvSpPr>
            <a:spLocks noGrp="1"/>
          </p:cNvSpPr>
          <p:nvPr>
            <p:ph type="dt" sz="half" idx="10"/>
          </p:nvPr>
        </p:nvSpPr>
        <p:spPr/>
        <p:txBody>
          <a:bodyPr/>
          <a:lstStyle/>
          <a:p>
            <a:fld id="{5F33B976-6E9E-4746-B89C-61D5F970609D}" type="datetimeFigureOut">
              <a:rPr lang="tr-TR" smtClean="0"/>
              <a:t>3.10.2024</a:t>
            </a:fld>
            <a:endParaRPr lang="tr-TR"/>
          </a:p>
        </p:txBody>
      </p:sp>
      <p:sp>
        <p:nvSpPr>
          <p:cNvPr id="8" name="Alt Bilgi Yer Tutucusu 7">
            <a:extLst>
              <a:ext uri="{FF2B5EF4-FFF2-40B4-BE49-F238E27FC236}">
                <a16:creationId xmlns:a16="http://schemas.microsoft.com/office/drawing/2014/main" id="{32313AA9-CF63-2D53-B067-B1BE20644B0F}"/>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CCF0E35C-1965-45DF-33F7-3EA6CA7F1F07}"/>
              </a:ext>
            </a:extLst>
          </p:cNvPr>
          <p:cNvSpPr>
            <a:spLocks noGrp="1"/>
          </p:cNvSpPr>
          <p:nvPr>
            <p:ph type="sldNum" sz="quarter" idx="12"/>
          </p:nvPr>
        </p:nvSpPr>
        <p:spPr/>
        <p:txBody>
          <a:bodyPr/>
          <a:lstStyle/>
          <a:p>
            <a:fld id="{E6689E75-AC80-4EB8-9EB4-1570FEF0DC30}" type="slidenum">
              <a:rPr lang="tr-TR" smtClean="0"/>
              <a:t>‹#›</a:t>
            </a:fld>
            <a:endParaRPr lang="tr-TR"/>
          </a:p>
        </p:txBody>
      </p:sp>
    </p:spTree>
    <p:extLst>
      <p:ext uri="{BB962C8B-B14F-4D97-AF65-F5344CB8AC3E}">
        <p14:creationId xmlns:p14="http://schemas.microsoft.com/office/powerpoint/2010/main" val="625668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029FED4-8E5E-0844-74FA-A5B015168B3F}"/>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A7DBA935-DC3F-F093-7D9D-1AD1B20ADA91}"/>
              </a:ext>
            </a:extLst>
          </p:cNvPr>
          <p:cNvSpPr>
            <a:spLocks noGrp="1"/>
          </p:cNvSpPr>
          <p:nvPr>
            <p:ph type="dt" sz="half" idx="10"/>
          </p:nvPr>
        </p:nvSpPr>
        <p:spPr/>
        <p:txBody>
          <a:bodyPr/>
          <a:lstStyle/>
          <a:p>
            <a:fld id="{5F33B976-6E9E-4746-B89C-61D5F970609D}" type="datetimeFigureOut">
              <a:rPr lang="tr-TR" smtClean="0"/>
              <a:t>3.10.2024</a:t>
            </a:fld>
            <a:endParaRPr lang="tr-TR"/>
          </a:p>
        </p:txBody>
      </p:sp>
      <p:sp>
        <p:nvSpPr>
          <p:cNvPr id="4" name="Alt Bilgi Yer Tutucusu 3">
            <a:extLst>
              <a:ext uri="{FF2B5EF4-FFF2-40B4-BE49-F238E27FC236}">
                <a16:creationId xmlns:a16="http://schemas.microsoft.com/office/drawing/2014/main" id="{CE700D68-EEC0-0BFF-C278-BD6AE05E4182}"/>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1F09C365-D81B-8FCF-7C25-31B3DBB9D0E9}"/>
              </a:ext>
            </a:extLst>
          </p:cNvPr>
          <p:cNvSpPr>
            <a:spLocks noGrp="1"/>
          </p:cNvSpPr>
          <p:nvPr>
            <p:ph type="sldNum" sz="quarter" idx="12"/>
          </p:nvPr>
        </p:nvSpPr>
        <p:spPr/>
        <p:txBody>
          <a:bodyPr/>
          <a:lstStyle/>
          <a:p>
            <a:fld id="{E6689E75-AC80-4EB8-9EB4-1570FEF0DC30}" type="slidenum">
              <a:rPr lang="tr-TR" smtClean="0"/>
              <a:t>‹#›</a:t>
            </a:fld>
            <a:endParaRPr lang="tr-TR"/>
          </a:p>
        </p:txBody>
      </p:sp>
    </p:spTree>
    <p:extLst>
      <p:ext uri="{BB962C8B-B14F-4D97-AF65-F5344CB8AC3E}">
        <p14:creationId xmlns:p14="http://schemas.microsoft.com/office/powerpoint/2010/main" val="4115938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FA6644FE-A55E-3A03-593F-846B9D31D07B}"/>
              </a:ext>
            </a:extLst>
          </p:cNvPr>
          <p:cNvSpPr>
            <a:spLocks noGrp="1"/>
          </p:cNvSpPr>
          <p:nvPr>
            <p:ph type="dt" sz="half" idx="10"/>
          </p:nvPr>
        </p:nvSpPr>
        <p:spPr/>
        <p:txBody>
          <a:bodyPr/>
          <a:lstStyle/>
          <a:p>
            <a:fld id="{5F33B976-6E9E-4746-B89C-61D5F970609D}" type="datetimeFigureOut">
              <a:rPr lang="tr-TR" smtClean="0"/>
              <a:t>3.10.2024</a:t>
            </a:fld>
            <a:endParaRPr lang="tr-TR"/>
          </a:p>
        </p:txBody>
      </p:sp>
      <p:sp>
        <p:nvSpPr>
          <p:cNvPr id="3" name="Alt Bilgi Yer Tutucusu 2">
            <a:extLst>
              <a:ext uri="{FF2B5EF4-FFF2-40B4-BE49-F238E27FC236}">
                <a16:creationId xmlns:a16="http://schemas.microsoft.com/office/drawing/2014/main" id="{773C4767-D042-2455-8195-21476300EE36}"/>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FAED3F77-CE61-09F5-BB21-F14B39E75379}"/>
              </a:ext>
            </a:extLst>
          </p:cNvPr>
          <p:cNvSpPr>
            <a:spLocks noGrp="1"/>
          </p:cNvSpPr>
          <p:nvPr>
            <p:ph type="sldNum" sz="quarter" idx="12"/>
          </p:nvPr>
        </p:nvSpPr>
        <p:spPr/>
        <p:txBody>
          <a:bodyPr/>
          <a:lstStyle/>
          <a:p>
            <a:fld id="{E6689E75-AC80-4EB8-9EB4-1570FEF0DC30}" type="slidenum">
              <a:rPr lang="tr-TR" smtClean="0"/>
              <a:t>‹#›</a:t>
            </a:fld>
            <a:endParaRPr lang="tr-TR"/>
          </a:p>
        </p:txBody>
      </p:sp>
    </p:spTree>
    <p:extLst>
      <p:ext uri="{BB962C8B-B14F-4D97-AF65-F5344CB8AC3E}">
        <p14:creationId xmlns:p14="http://schemas.microsoft.com/office/powerpoint/2010/main" val="1328628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1D7CE39-E4EA-CF19-C9EA-4D015482919D}"/>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A9691DC5-7066-2323-F0C9-A514DC8B9F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0C6C1716-AC4E-996F-A884-BCC1E7F374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23F95DD-80DB-CD8A-312B-3DAD01A1830B}"/>
              </a:ext>
            </a:extLst>
          </p:cNvPr>
          <p:cNvSpPr>
            <a:spLocks noGrp="1"/>
          </p:cNvSpPr>
          <p:nvPr>
            <p:ph type="dt" sz="half" idx="10"/>
          </p:nvPr>
        </p:nvSpPr>
        <p:spPr/>
        <p:txBody>
          <a:bodyPr/>
          <a:lstStyle/>
          <a:p>
            <a:fld id="{5F33B976-6E9E-4746-B89C-61D5F970609D}" type="datetimeFigureOut">
              <a:rPr lang="tr-TR" smtClean="0"/>
              <a:t>3.10.2024</a:t>
            </a:fld>
            <a:endParaRPr lang="tr-TR"/>
          </a:p>
        </p:txBody>
      </p:sp>
      <p:sp>
        <p:nvSpPr>
          <p:cNvPr id="6" name="Alt Bilgi Yer Tutucusu 5">
            <a:extLst>
              <a:ext uri="{FF2B5EF4-FFF2-40B4-BE49-F238E27FC236}">
                <a16:creationId xmlns:a16="http://schemas.microsoft.com/office/drawing/2014/main" id="{1EDB32E1-DCCE-43B3-D03B-BE42B3142521}"/>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217A411-7DA1-3CA8-963D-4E9CD1048DD3}"/>
              </a:ext>
            </a:extLst>
          </p:cNvPr>
          <p:cNvSpPr>
            <a:spLocks noGrp="1"/>
          </p:cNvSpPr>
          <p:nvPr>
            <p:ph type="sldNum" sz="quarter" idx="12"/>
          </p:nvPr>
        </p:nvSpPr>
        <p:spPr/>
        <p:txBody>
          <a:bodyPr/>
          <a:lstStyle/>
          <a:p>
            <a:fld id="{E6689E75-AC80-4EB8-9EB4-1570FEF0DC30}" type="slidenum">
              <a:rPr lang="tr-TR" smtClean="0"/>
              <a:t>‹#›</a:t>
            </a:fld>
            <a:endParaRPr lang="tr-TR"/>
          </a:p>
        </p:txBody>
      </p:sp>
    </p:spTree>
    <p:extLst>
      <p:ext uri="{BB962C8B-B14F-4D97-AF65-F5344CB8AC3E}">
        <p14:creationId xmlns:p14="http://schemas.microsoft.com/office/powerpoint/2010/main" val="2726706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C585D3-545B-B652-B828-60C459EA9F2A}"/>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73DDCEC5-FFC9-A80F-0CE4-80D7B0C4AA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0C64F5BE-3D62-6231-0DDC-CC4A8F48CA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57381CF2-7367-8232-3AD9-3DAFE516E2CD}"/>
              </a:ext>
            </a:extLst>
          </p:cNvPr>
          <p:cNvSpPr>
            <a:spLocks noGrp="1"/>
          </p:cNvSpPr>
          <p:nvPr>
            <p:ph type="dt" sz="half" idx="10"/>
          </p:nvPr>
        </p:nvSpPr>
        <p:spPr/>
        <p:txBody>
          <a:bodyPr/>
          <a:lstStyle/>
          <a:p>
            <a:fld id="{5F33B976-6E9E-4746-B89C-61D5F970609D}" type="datetimeFigureOut">
              <a:rPr lang="tr-TR" smtClean="0"/>
              <a:t>3.10.2024</a:t>
            </a:fld>
            <a:endParaRPr lang="tr-TR"/>
          </a:p>
        </p:txBody>
      </p:sp>
      <p:sp>
        <p:nvSpPr>
          <p:cNvPr id="6" name="Alt Bilgi Yer Tutucusu 5">
            <a:extLst>
              <a:ext uri="{FF2B5EF4-FFF2-40B4-BE49-F238E27FC236}">
                <a16:creationId xmlns:a16="http://schemas.microsoft.com/office/drawing/2014/main" id="{5C462B96-27A1-87FA-44FF-166DDA5AC031}"/>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9332206-8898-7697-12DD-FB5C34316106}"/>
              </a:ext>
            </a:extLst>
          </p:cNvPr>
          <p:cNvSpPr>
            <a:spLocks noGrp="1"/>
          </p:cNvSpPr>
          <p:nvPr>
            <p:ph type="sldNum" sz="quarter" idx="12"/>
          </p:nvPr>
        </p:nvSpPr>
        <p:spPr/>
        <p:txBody>
          <a:bodyPr/>
          <a:lstStyle/>
          <a:p>
            <a:fld id="{E6689E75-AC80-4EB8-9EB4-1570FEF0DC30}" type="slidenum">
              <a:rPr lang="tr-TR" smtClean="0"/>
              <a:t>‹#›</a:t>
            </a:fld>
            <a:endParaRPr lang="tr-TR"/>
          </a:p>
        </p:txBody>
      </p:sp>
    </p:spTree>
    <p:extLst>
      <p:ext uri="{BB962C8B-B14F-4D97-AF65-F5344CB8AC3E}">
        <p14:creationId xmlns:p14="http://schemas.microsoft.com/office/powerpoint/2010/main" val="2031172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E0B57AE8-76F5-4A0D-97B7-433F106227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41B6BBA-F9E8-A199-7623-5F327335E3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0E7EA08-4903-3E36-7CBE-94E0162B2B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F33B976-6E9E-4746-B89C-61D5F970609D}" type="datetimeFigureOut">
              <a:rPr lang="tr-TR" smtClean="0"/>
              <a:t>3.10.2024</a:t>
            </a:fld>
            <a:endParaRPr lang="tr-TR"/>
          </a:p>
        </p:txBody>
      </p:sp>
      <p:sp>
        <p:nvSpPr>
          <p:cNvPr id="5" name="Alt Bilgi Yer Tutucusu 4">
            <a:extLst>
              <a:ext uri="{FF2B5EF4-FFF2-40B4-BE49-F238E27FC236}">
                <a16:creationId xmlns:a16="http://schemas.microsoft.com/office/drawing/2014/main" id="{F35798CA-F8A7-639F-3828-697C54FBB2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C21A60C4-1A23-96EE-29DD-8AFBCF29D5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6689E75-AC80-4EB8-9EB4-1570FEF0DC30}" type="slidenum">
              <a:rPr lang="tr-TR" smtClean="0"/>
              <a:t>‹#›</a:t>
            </a:fld>
            <a:endParaRPr lang="tr-TR"/>
          </a:p>
        </p:txBody>
      </p:sp>
    </p:spTree>
    <p:extLst>
      <p:ext uri="{BB962C8B-B14F-4D97-AF65-F5344CB8AC3E}">
        <p14:creationId xmlns:p14="http://schemas.microsoft.com/office/powerpoint/2010/main" val="25878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ergipark.org.tr/tr/pub/gida/issue/59865/831992" TargetMode="External"/><Relationship Id="rId2" Type="http://schemas.openxmlformats.org/officeDocument/2006/relationships/hyperlink" Target="https://tr.wikipedia.org/wiki/Sitrik_as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609C0F3-1B61-F813-93BE-321652B1A941}"/>
              </a:ext>
            </a:extLst>
          </p:cNvPr>
          <p:cNvSpPr>
            <a:spLocks noGrp="1"/>
          </p:cNvSpPr>
          <p:nvPr>
            <p:ph type="ctrTitle"/>
          </p:nvPr>
        </p:nvSpPr>
        <p:spPr>
          <a:xfrm>
            <a:off x="755903" y="3399769"/>
            <a:ext cx="10640754" cy="1099570"/>
          </a:xfrm>
        </p:spPr>
        <p:txBody>
          <a:bodyPr anchor="b">
            <a:normAutofit/>
          </a:bodyPr>
          <a:lstStyle/>
          <a:p>
            <a:r>
              <a:rPr lang="tr-TR" sz="5400" b="0" i="0" dirty="0">
                <a:solidFill>
                  <a:schemeClr val="tx2"/>
                </a:solidFill>
                <a:effectLst/>
              </a:rPr>
              <a:t>Limon Tuzu (Sitrik Asit)</a:t>
            </a:r>
            <a:endParaRPr lang="tr-TR" sz="5400" dirty="0">
              <a:solidFill>
                <a:schemeClr val="tx2"/>
              </a:solidFill>
            </a:endParaRPr>
          </a:p>
        </p:txBody>
      </p:sp>
      <p:sp>
        <p:nvSpPr>
          <p:cNvPr id="3" name="Alt Başlık 2">
            <a:extLst>
              <a:ext uri="{FF2B5EF4-FFF2-40B4-BE49-F238E27FC236}">
                <a16:creationId xmlns:a16="http://schemas.microsoft.com/office/drawing/2014/main" id="{810E1C09-B47F-C72B-723F-1191A7ACB335}"/>
              </a:ext>
            </a:extLst>
          </p:cNvPr>
          <p:cNvSpPr>
            <a:spLocks noGrp="1"/>
          </p:cNvSpPr>
          <p:nvPr>
            <p:ph type="subTitle" idx="1"/>
          </p:nvPr>
        </p:nvSpPr>
        <p:spPr>
          <a:xfrm>
            <a:off x="1514121" y="4171528"/>
            <a:ext cx="9163757" cy="1250921"/>
          </a:xfrm>
        </p:spPr>
        <p:txBody>
          <a:bodyPr anchor="ctr">
            <a:normAutofit/>
          </a:bodyPr>
          <a:lstStyle/>
          <a:p>
            <a:r>
              <a:rPr lang="tr-TR" sz="3200" b="0" i="0" dirty="0" err="1">
                <a:solidFill>
                  <a:schemeClr val="tx2"/>
                </a:solidFill>
                <a:effectLst/>
              </a:rPr>
              <a:t>Musab</a:t>
            </a:r>
            <a:r>
              <a:rPr lang="tr-TR" sz="3200" b="0" i="0" dirty="0">
                <a:solidFill>
                  <a:schemeClr val="tx2"/>
                </a:solidFill>
                <a:effectLst/>
              </a:rPr>
              <a:t> Salih Dilsiz</a:t>
            </a:r>
            <a:endParaRPr lang="tr-TR" sz="3200" dirty="0">
              <a:solidFill>
                <a:schemeClr val="tx2"/>
              </a:solidFill>
            </a:endParaRPr>
          </a:p>
        </p:txBody>
      </p:sp>
      <p:grpSp>
        <p:nvGrpSpPr>
          <p:cNvPr id="29" name="Group 28">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30" name="Freeform: Shape 29">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Beher">
            <a:extLst>
              <a:ext uri="{FF2B5EF4-FFF2-40B4-BE49-F238E27FC236}">
                <a16:creationId xmlns:a16="http://schemas.microsoft.com/office/drawing/2014/main" id="{16B36245-7D45-AB90-92C5-7F7CEF3FEA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46990" y="320231"/>
            <a:ext cx="2836567" cy="2836567"/>
          </a:xfrm>
          <a:prstGeom prst="rect">
            <a:avLst/>
          </a:prstGeom>
        </p:spPr>
      </p:pic>
      <p:grpSp>
        <p:nvGrpSpPr>
          <p:cNvPr id="35" name="Group 34">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36" name="Freeform: Shape 35">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8">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1184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6" name="Rectangle 103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Freeform: Shape 103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76FAB265-7A03-72F5-12E8-7D29F90966F9}"/>
              </a:ext>
            </a:extLst>
          </p:cNvPr>
          <p:cNvSpPr>
            <a:spLocks noGrp="1"/>
          </p:cNvSpPr>
          <p:nvPr>
            <p:ph type="title"/>
          </p:nvPr>
        </p:nvSpPr>
        <p:spPr>
          <a:xfrm>
            <a:off x="1137034" y="609597"/>
            <a:ext cx="9392421" cy="1330841"/>
          </a:xfrm>
        </p:spPr>
        <p:txBody>
          <a:bodyPr>
            <a:normAutofit/>
          </a:bodyPr>
          <a:lstStyle/>
          <a:p>
            <a:r>
              <a:rPr lang="tr-TR"/>
              <a:t>Kimyasal Özellikleri</a:t>
            </a:r>
          </a:p>
        </p:txBody>
      </p:sp>
      <p:sp>
        <p:nvSpPr>
          <p:cNvPr id="3" name="İçerik Yer Tutucusu 2">
            <a:extLst>
              <a:ext uri="{FF2B5EF4-FFF2-40B4-BE49-F238E27FC236}">
                <a16:creationId xmlns:a16="http://schemas.microsoft.com/office/drawing/2014/main" id="{E5E84323-0201-6FF7-22D8-0111DAE0BB34}"/>
              </a:ext>
            </a:extLst>
          </p:cNvPr>
          <p:cNvSpPr>
            <a:spLocks noGrp="1"/>
          </p:cNvSpPr>
          <p:nvPr>
            <p:ph idx="1"/>
          </p:nvPr>
        </p:nvSpPr>
        <p:spPr>
          <a:xfrm>
            <a:off x="538385" y="1858297"/>
            <a:ext cx="6156263" cy="4503173"/>
          </a:xfrm>
        </p:spPr>
        <p:txBody>
          <a:bodyPr>
            <a:normAutofit/>
          </a:bodyPr>
          <a:lstStyle/>
          <a:p>
            <a:r>
              <a:rPr lang="tr-TR" b="0" i="0" dirty="0">
                <a:effectLst/>
              </a:rPr>
              <a:t>Sitrik asit, halk arasında limon tuzu olarak da bilinen, karboksilik asitlerden, renksiz, kristal yapılı organik bir bileşiktir. Formülü C₆H₈O₇ şeklindedir. Hemen hemen tüm bitkilerde ve birçok hayvanın vücut sıvısında bulunur. Yağların, proteinlerin ve karbonhidratların yükseltgenerek karbondioksit (CO₂) ve suya (H₂O) dönüştüğü fizyolojik süreçlerden geçer. pH değeri 3,5 tir.</a:t>
            </a:r>
            <a:endParaRPr lang="tr-TR" dirty="0"/>
          </a:p>
        </p:txBody>
      </p:sp>
      <p:pic>
        <p:nvPicPr>
          <p:cNvPr id="1026" name="Picture 2" descr="About The Buzz: Use Lemons Instead of Salt? - Have A Plant">
            <a:extLst>
              <a:ext uri="{FF2B5EF4-FFF2-40B4-BE49-F238E27FC236}">
                <a16:creationId xmlns:a16="http://schemas.microsoft.com/office/drawing/2014/main" id="{6592513A-E19D-8E64-AFCA-416E5E36C90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33034" y="2215568"/>
            <a:ext cx="4420581" cy="2950738"/>
          </a:xfrm>
          <a:prstGeom prst="rect">
            <a:avLst/>
          </a:prstGeom>
          <a:noFill/>
          <a:extLst>
            <a:ext uri="{909E8E84-426E-40DD-AFC4-6F175D3DCCD1}">
              <a14:hiddenFill xmlns:a14="http://schemas.microsoft.com/office/drawing/2010/main">
                <a:solidFill>
                  <a:srgbClr val="FFFFFF"/>
                </a:solidFill>
              </a14:hiddenFill>
            </a:ext>
          </a:extLst>
        </p:spPr>
      </p:pic>
      <p:sp>
        <p:nvSpPr>
          <p:cNvPr id="1035" name="Freeform: Shape 103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31117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E49671A-5D26-5902-E73B-44F86C1024F7}"/>
              </a:ext>
            </a:extLst>
          </p:cNvPr>
          <p:cNvSpPr>
            <a:spLocks noGrp="1"/>
          </p:cNvSpPr>
          <p:nvPr>
            <p:ph type="title"/>
          </p:nvPr>
        </p:nvSpPr>
        <p:spPr>
          <a:xfrm>
            <a:off x="793662" y="386930"/>
            <a:ext cx="10066122" cy="1298448"/>
          </a:xfrm>
        </p:spPr>
        <p:txBody>
          <a:bodyPr anchor="b">
            <a:normAutofit/>
          </a:bodyPr>
          <a:lstStyle/>
          <a:p>
            <a:r>
              <a:rPr lang="tr-TR" sz="4800"/>
              <a:t>Kullanım Alanları</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5448B83C-C436-3028-9017-2C56179DE538}"/>
              </a:ext>
            </a:extLst>
          </p:cNvPr>
          <p:cNvSpPr>
            <a:spLocks noGrp="1"/>
          </p:cNvSpPr>
          <p:nvPr>
            <p:ph idx="1"/>
          </p:nvPr>
        </p:nvSpPr>
        <p:spPr>
          <a:xfrm>
            <a:off x="334298" y="2349910"/>
            <a:ext cx="8318090" cy="3889049"/>
          </a:xfrm>
        </p:spPr>
        <p:txBody>
          <a:bodyPr anchor="ctr">
            <a:normAutofit fontScale="92500" lnSpcReduction="10000"/>
          </a:bodyPr>
          <a:lstStyle/>
          <a:p>
            <a:r>
              <a:rPr lang="tr-TR" sz="2400" dirty="0"/>
              <a:t>Sitrik asit (İngilizce </a:t>
            </a:r>
            <a:r>
              <a:rPr lang="tr-TR" sz="2400" dirty="0" err="1"/>
              <a:t>citric</a:t>
            </a:r>
            <a:r>
              <a:rPr lang="tr-TR" sz="2400" dirty="0"/>
              <a:t> </a:t>
            </a:r>
            <a:r>
              <a:rPr lang="tr-TR" sz="2400" dirty="0" err="1"/>
              <a:t>acid</a:t>
            </a:r>
            <a:r>
              <a:rPr lang="tr-TR" sz="2400" dirty="0"/>
              <a:t>) metal temizleme işlerinde, gıdaların ve çeşitli organik maddelerin dayanıklılığını artırmak için ve bazı alkolsüz içeceklere tat vermek için kullanılır. Şekerleme ve ilaç yapımında da yararlanılır. Koruyucular arasındaki kod adı E 330'dur. </a:t>
            </a:r>
          </a:p>
          <a:p>
            <a:r>
              <a:rPr lang="tr-TR" sz="2400" dirty="0"/>
              <a:t>Sitrik asit, oksidatif solunum yapan bütün canlı organizmaların metabolizmasında bulunan önemli bir organik asittir. Bu organik asit; yüksek ekonomik potansiyeli, düşük maliyeti ve düşük toksisitesi nedenleriyle gıda, ilaç, kimya, tarım ve kozmetik endüstrilerinde geniş bir kullanım alanına sahiptir. </a:t>
            </a:r>
          </a:p>
          <a:p>
            <a:r>
              <a:rPr lang="tr-TR" sz="2400" dirty="0"/>
              <a:t>Sitrik asit özellikle gıda endüstrisinde asitlik düzenleyici, lezzet verici, koruyucu, kıvam arttırıcı ve stabilize edici olarak kullanılmaktadır.</a:t>
            </a:r>
          </a:p>
        </p:txBody>
      </p:sp>
      <p:pic>
        <p:nvPicPr>
          <p:cNvPr id="7" name="Graphic 6" descr="Cam Kap">
            <a:extLst>
              <a:ext uri="{FF2B5EF4-FFF2-40B4-BE49-F238E27FC236}">
                <a16:creationId xmlns:a16="http://schemas.microsoft.com/office/drawing/2014/main" id="{8E3B8242-B540-273E-122E-5E2F5AE437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84096" y="2220335"/>
            <a:ext cx="3714244" cy="3714244"/>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1299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066A3C1D-ED9A-FBD8-2854-1E4B89067DAE}"/>
              </a:ext>
            </a:extLst>
          </p:cNvPr>
          <p:cNvSpPr>
            <a:spLocks noGrp="1"/>
          </p:cNvSpPr>
          <p:nvPr>
            <p:ph type="title"/>
          </p:nvPr>
        </p:nvSpPr>
        <p:spPr>
          <a:xfrm>
            <a:off x="793662" y="386930"/>
            <a:ext cx="10066122" cy="1298448"/>
          </a:xfrm>
        </p:spPr>
        <p:txBody>
          <a:bodyPr anchor="b">
            <a:normAutofit/>
          </a:bodyPr>
          <a:lstStyle/>
          <a:p>
            <a:r>
              <a:rPr lang="tr-TR" sz="4800"/>
              <a:t>Toplum ve Çevre Sağlığına Etkileri</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BBAD7560-7006-4952-0125-D9C46D2D1EC0}"/>
              </a:ext>
            </a:extLst>
          </p:cNvPr>
          <p:cNvSpPr>
            <a:spLocks noGrp="1"/>
          </p:cNvSpPr>
          <p:nvPr>
            <p:ph idx="1"/>
          </p:nvPr>
        </p:nvSpPr>
        <p:spPr>
          <a:xfrm>
            <a:off x="793661" y="2203079"/>
            <a:ext cx="4768792" cy="4035880"/>
          </a:xfrm>
        </p:spPr>
        <p:txBody>
          <a:bodyPr anchor="ctr">
            <a:normAutofit/>
          </a:bodyPr>
          <a:lstStyle/>
          <a:p>
            <a:r>
              <a:rPr lang="tr-TR" dirty="0"/>
              <a:t>Dünyada her yıl 2 milyon tondan fazla sitrik asit üretilmesine rağmen ülkemizde sitrik asit üretimi ve bu konu üzerine bilimsel çalışmalar sınırlıdır.</a:t>
            </a:r>
          </a:p>
        </p:txBody>
      </p:sp>
      <p:pic>
        <p:nvPicPr>
          <p:cNvPr id="7" name="Graphic 6" descr="Bilim insanı">
            <a:extLst>
              <a:ext uri="{FF2B5EF4-FFF2-40B4-BE49-F238E27FC236}">
                <a16:creationId xmlns:a16="http://schemas.microsoft.com/office/drawing/2014/main" id="{F460EA9B-7021-EB1A-4F74-33D78FC040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9548" y="2484255"/>
            <a:ext cx="3714244" cy="3714244"/>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578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17BD392-0720-450F-D6C4-2AE9E7136DB5}"/>
              </a:ext>
            </a:extLst>
          </p:cNvPr>
          <p:cNvSpPr>
            <a:spLocks noGrp="1"/>
          </p:cNvSpPr>
          <p:nvPr>
            <p:ph type="title"/>
          </p:nvPr>
        </p:nvSpPr>
        <p:spPr>
          <a:xfrm>
            <a:off x="793662" y="386930"/>
            <a:ext cx="10066122" cy="1298448"/>
          </a:xfrm>
        </p:spPr>
        <p:txBody>
          <a:bodyPr anchor="b">
            <a:normAutofit/>
          </a:bodyPr>
          <a:lstStyle/>
          <a:p>
            <a:r>
              <a:rPr lang="tr-TR" sz="4800"/>
              <a:t>Sitrik Asidin İnsan Sağlığına Etkileri</a:t>
            </a:r>
          </a:p>
        </p:txBody>
      </p:sp>
      <p:sp>
        <p:nvSpPr>
          <p:cNvPr id="19"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44A0834F-4384-FA41-A61E-1E623022E7E8}"/>
              </a:ext>
            </a:extLst>
          </p:cNvPr>
          <p:cNvSpPr>
            <a:spLocks noGrp="1"/>
          </p:cNvSpPr>
          <p:nvPr>
            <p:ph idx="1"/>
          </p:nvPr>
        </p:nvSpPr>
        <p:spPr>
          <a:xfrm>
            <a:off x="383457" y="2300748"/>
            <a:ext cx="7443019" cy="4170322"/>
          </a:xfrm>
        </p:spPr>
        <p:txBody>
          <a:bodyPr anchor="ctr">
            <a:normAutofit/>
          </a:bodyPr>
          <a:lstStyle/>
          <a:p>
            <a:r>
              <a:rPr lang="tr-TR" sz="2000" dirty="0"/>
              <a:t>Sitrik asit Gıda ve Tarım Örgütü (FAO), Dünya Sağlık Örgütü (WHO) ve Amerikan Gıda ve İlaç Kurumu (FDA) tarafından kullanımına herhangi bir kısıtlama getirilmemiş ve GRAS listesinde kullanımı kabul edilmiş bir gıda katkı maddesidir. Sitrik asidin insan sağlığı üzerine doğrudan olumlu etkilerinin bulunmasının yanı sıra dolaylı olarak da olumlu etkileri bulunmaktadır. Sitrik asit iyi bir metal bağlayıcıdır ve bu özelliği nedeniyle </a:t>
            </a:r>
            <a:r>
              <a:rPr lang="tr-TR" sz="2000" dirty="0" err="1"/>
              <a:t>radyonüklidlerle</a:t>
            </a:r>
            <a:r>
              <a:rPr lang="tr-TR" sz="2000" dirty="0"/>
              <a:t> kirlenmiş nükleer sahalar ile sanayi bölgelerine yakın olan ağır metallerle kirlenmiş topraklardan bu metallerin temizlenmesi için yaygın olarak kullanılmaktadır. Böylelikle insan sağlığı üzerine zararlı etkileri bulunan bu ağır metallerin bitki, hayvan veya su yoluyla insanlara geçmesine engellemeye yardımcı olmaktadır.</a:t>
            </a:r>
          </a:p>
        </p:txBody>
      </p:sp>
      <p:pic>
        <p:nvPicPr>
          <p:cNvPr id="21" name="Graphic 6" descr="Hata">
            <a:extLst>
              <a:ext uri="{FF2B5EF4-FFF2-40B4-BE49-F238E27FC236}">
                <a16:creationId xmlns:a16="http://schemas.microsoft.com/office/drawing/2014/main" id="{39E36E93-E646-FFE4-A29F-C83A35A98E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82348" y="2412731"/>
            <a:ext cx="3714244" cy="3714244"/>
          </a:xfrm>
          <a:prstGeom prst="rect">
            <a:avLst/>
          </a:prstGeom>
        </p:spPr>
      </p:pic>
      <p:sp>
        <p:nvSpPr>
          <p:cNvPr id="22"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0699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84BC1A4-64B9-BD47-6C0A-C9BCF5C16322}"/>
              </a:ext>
            </a:extLst>
          </p:cNvPr>
          <p:cNvSpPr>
            <a:spLocks noGrp="1"/>
          </p:cNvSpPr>
          <p:nvPr>
            <p:ph type="title"/>
          </p:nvPr>
        </p:nvSpPr>
        <p:spPr>
          <a:xfrm>
            <a:off x="793662" y="386930"/>
            <a:ext cx="10066122" cy="1298448"/>
          </a:xfrm>
        </p:spPr>
        <p:txBody>
          <a:bodyPr anchor="b">
            <a:normAutofit/>
          </a:bodyPr>
          <a:lstStyle/>
          <a:p>
            <a:r>
              <a:rPr lang="tr-TR" sz="4800"/>
              <a:t>Uygulama Örnekleri</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9C76BC3F-5ABC-07FB-DF85-6CBCF10DD16D}"/>
              </a:ext>
            </a:extLst>
          </p:cNvPr>
          <p:cNvSpPr>
            <a:spLocks noGrp="1"/>
          </p:cNvSpPr>
          <p:nvPr>
            <p:ph idx="1"/>
          </p:nvPr>
        </p:nvSpPr>
        <p:spPr>
          <a:xfrm>
            <a:off x="496920" y="2599509"/>
            <a:ext cx="5635710" cy="3639450"/>
          </a:xfrm>
        </p:spPr>
        <p:txBody>
          <a:bodyPr anchor="ctr">
            <a:normAutofit fontScale="92500" lnSpcReduction="10000"/>
          </a:bodyPr>
          <a:lstStyle/>
          <a:p>
            <a:r>
              <a:rPr lang="tr-TR" dirty="0"/>
              <a:t>Yiyeceklerin uzun süre dayanmasını sağladığı için zeytin, reçel ve turşu yapımında tercih edilir. Limon tuzu, temizlik konusunda da etkilidir. Kireçlenmiş çaydanlık, </a:t>
            </a:r>
            <a:r>
              <a:rPr lang="tr-TR" dirty="0" err="1"/>
              <a:t>kettle</a:t>
            </a:r>
            <a:r>
              <a:rPr lang="tr-TR" dirty="0"/>
              <a:t>, tencere gibi malzemelerde kireç sökücü olarak kullanılır. Bulaşık makinesinde bulaşık tuzu olarak kullanılır. Lavabo tıkanıklığını açmak için de kullanılır.</a:t>
            </a:r>
          </a:p>
        </p:txBody>
      </p:sp>
      <p:pic>
        <p:nvPicPr>
          <p:cNvPr id="7" name="Graphic 6" descr="Kahvaltı">
            <a:extLst>
              <a:ext uri="{FF2B5EF4-FFF2-40B4-BE49-F238E27FC236}">
                <a16:creationId xmlns:a16="http://schemas.microsoft.com/office/drawing/2014/main" id="{330AF968-0C87-E5C8-FE54-4FFC5F220B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9548" y="2484255"/>
            <a:ext cx="3714244" cy="3714244"/>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3874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D200FECA-0031-1996-F41C-A85731F42523}"/>
              </a:ext>
            </a:extLst>
          </p:cNvPr>
          <p:cNvSpPr>
            <a:spLocks noGrp="1"/>
          </p:cNvSpPr>
          <p:nvPr>
            <p:ph type="title"/>
          </p:nvPr>
        </p:nvSpPr>
        <p:spPr>
          <a:xfrm>
            <a:off x="808638" y="386930"/>
            <a:ext cx="9236700" cy="1188950"/>
          </a:xfrm>
        </p:spPr>
        <p:txBody>
          <a:bodyPr anchor="b">
            <a:normAutofit/>
          </a:bodyPr>
          <a:lstStyle/>
          <a:p>
            <a:r>
              <a:rPr lang="tr-TR" sz="5400"/>
              <a:t>Sonuç</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117B7C30-377B-9C43-81C3-6165B2419AD1}"/>
              </a:ext>
            </a:extLst>
          </p:cNvPr>
          <p:cNvSpPr>
            <a:spLocks noGrp="1"/>
          </p:cNvSpPr>
          <p:nvPr>
            <p:ph idx="1"/>
          </p:nvPr>
        </p:nvSpPr>
        <p:spPr>
          <a:xfrm>
            <a:off x="793660" y="2203079"/>
            <a:ext cx="10483940" cy="4147845"/>
          </a:xfrm>
        </p:spPr>
        <p:txBody>
          <a:bodyPr anchor="ctr">
            <a:normAutofit fontScale="77500" lnSpcReduction="20000"/>
          </a:bodyPr>
          <a:lstStyle/>
          <a:p>
            <a:r>
              <a:rPr lang="tr-TR" sz="3600" dirty="0"/>
              <a:t>Limon tuzu, hem günlük yaşamda hem de endüstride geniş bir yelpazede kullanılan önemli bir kimyasaldır. Doğru ve güvenli şekilde kullanıldığında çevre ve toplum sağlığına katkı sağlar. </a:t>
            </a:r>
          </a:p>
          <a:p>
            <a:r>
              <a:rPr lang="tr-TR" sz="3600" dirty="0"/>
              <a:t>Unutulmamalıdır ki Limon tuzu kimyasal yollarla elde edilen bir üründür, aşırı miktarda tüketilmediğinde insan vücuduna verdiği bir zarar tespit edilmemiştir. Çok fazla miktarda tüketildiği takdirde ise, mide sorunlarına yol açabilir. Ağız ve boğazda yaralar oluşmasına neden olabilir. Sıcak suyla tepkimeye girdiğinde alerjik reaksiyonların oluşmasına neden olur. Bu nedenle özellikle sıcak su içerisinde eritilen limon suyunun kesinlikle koklanmaması gerekir, aksi durumda solunum yollarında ciddi zarara yol açabilir. </a:t>
            </a:r>
          </a:p>
        </p:txBody>
      </p:sp>
    </p:spTree>
    <p:extLst>
      <p:ext uri="{BB962C8B-B14F-4D97-AF65-F5344CB8AC3E}">
        <p14:creationId xmlns:p14="http://schemas.microsoft.com/office/powerpoint/2010/main" val="2437751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C77002-20F6-54BD-82F9-BB7FA81673E9}"/>
              </a:ext>
            </a:extLst>
          </p:cNvPr>
          <p:cNvSpPr>
            <a:spLocks noGrp="1"/>
          </p:cNvSpPr>
          <p:nvPr>
            <p:ph type="title"/>
          </p:nvPr>
        </p:nvSpPr>
        <p:spPr/>
        <p:txBody>
          <a:bodyPr/>
          <a:lstStyle/>
          <a:p>
            <a:r>
              <a:rPr lang="tr-TR" dirty="0"/>
              <a:t>Kaynakça</a:t>
            </a:r>
          </a:p>
        </p:txBody>
      </p:sp>
      <p:sp>
        <p:nvSpPr>
          <p:cNvPr id="3" name="İçerik Yer Tutucusu 2">
            <a:extLst>
              <a:ext uri="{FF2B5EF4-FFF2-40B4-BE49-F238E27FC236}">
                <a16:creationId xmlns:a16="http://schemas.microsoft.com/office/drawing/2014/main" id="{06BE03B8-1CDB-3BB6-C382-24DEFCC64838}"/>
              </a:ext>
            </a:extLst>
          </p:cNvPr>
          <p:cNvSpPr>
            <a:spLocks noGrp="1"/>
          </p:cNvSpPr>
          <p:nvPr>
            <p:ph idx="1"/>
          </p:nvPr>
        </p:nvSpPr>
        <p:spPr/>
        <p:txBody>
          <a:bodyPr/>
          <a:lstStyle/>
          <a:p>
            <a:r>
              <a:rPr lang="tr-TR" b="0" i="0" u="sng" dirty="0">
                <a:effectLst/>
                <a:latin typeface="system-ui"/>
                <a:hlinkClick r:id="rId2"/>
              </a:rPr>
              <a:t>https://tr.wikipedia.org/wiki/Sitrik_asit</a:t>
            </a:r>
            <a:endParaRPr lang="tr-TR" b="0" i="0" u="sng" dirty="0">
              <a:effectLst/>
              <a:latin typeface="system-ui"/>
            </a:endParaRPr>
          </a:p>
          <a:p>
            <a:r>
              <a:rPr lang="tr-TR" b="0" i="0" u="sng" dirty="0">
                <a:effectLst/>
                <a:latin typeface="system-ui"/>
                <a:hlinkClick r:id="rId3"/>
              </a:rPr>
              <a:t>https://dergipark.org.tr/tr/pub/gida/issue/59865/831992</a:t>
            </a:r>
            <a:endParaRPr lang="tr-TR" dirty="0"/>
          </a:p>
        </p:txBody>
      </p:sp>
    </p:spTree>
    <p:extLst>
      <p:ext uri="{BB962C8B-B14F-4D97-AF65-F5344CB8AC3E}">
        <p14:creationId xmlns:p14="http://schemas.microsoft.com/office/powerpoint/2010/main" val="338400743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TotalTime>
  <Words>524</Words>
  <Application>Microsoft Office PowerPoint</Application>
  <PresentationFormat>Geniş ekran</PresentationFormat>
  <Paragraphs>20</Paragraphs>
  <Slides>8</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8</vt:i4>
      </vt:variant>
    </vt:vector>
  </HeadingPairs>
  <TitlesOfParts>
    <vt:vector size="13" baseType="lpstr">
      <vt:lpstr>Aptos</vt:lpstr>
      <vt:lpstr>Aptos Display</vt:lpstr>
      <vt:lpstr>Arial</vt:lpstr>
      <vt:lpstr>system-ui</vt:lpstr>
      <vt:lpstr>Office Teması</vt:lpstr>
      <vt:lpstr>Limon Tuzu (Sitrik Asit)</vt:lpstr>
      <vt:lpstr>Kimyasal Özellikleri</vt:lpstr>
      <vt:lpstr>Kullanım Alanları</vt:lpstr>
      <vt:lpstr>Toplum ve Çevre Sağlığına Etkileri</vt:lpstr>
      <vt:lpstr>Sitrik Asidin İnsan Sağlığına Etkileri</vt:lpstr>
      <vt:lpstr>Uygulama Örnekleri</vt:lpstr>
      <vt:lpstr>Sonuç</vt:lpstr>
      <vt:lpstr>Kaynakça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mustafa dilsiz</dc:creator>
  <cp:lastModifiedBy>mustafa dilsiz</cp:lastModifiedBy>
  <cp:revision>3</cp:revision>
  <dcterms:created xsi:type="dcterms:W3CDTF">2024-09-29T09:41:28Z</dcterms:created>
  <dcterms:modified xsi:type="dcterms:W3CDTF">2024-10-03T20:07:03Z</dcterms:modified>
</cp:coreProperties>
</file>